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3" r:id="rId2"/>
    <p:sldId id="282" r:id="rId3"/>
    <p:sldId id="284" r:id="rId4"/>
    <p:sldId id="308" r:id="rId5"/>
    <p:sldId id="304" r:id="rId6"/>
    <p:sldId id="305" r:id="rId7"/>
    <p:sldId id="306" r:id="rId8"/>
    <p:sldId id="313" r:id="rId9"/>
    <p:sldId id="314" r:id="rId10"/>
    <p:sldId id="288" r:id="rId11"/>
    <p:sldId id="307" r:id="rId12"/>
    <p:sldId id="275" r:id="rId13"/>
    <p:sldId id="323" r:id="rId14"/>
    <p:sldId id="316" r:id="rId15"/>
    <p:sldId id="317" r:id="rId16"/>
    <p:sldId id="324" r:id="rId17"/>
    <p:sldId id="325" r:id="rId18"/>
    <p:sldId id="327" r:id="rId19"/>
    <p:sldId id="328" r:id="rId20"/>
    <p:sldId id="326" r:id="rId21"/>
    <p:sldId id="320" r:id="rId22"/>
    <p:sldId id="319" r:id="rId23"/>
    <p:sldId id="329" r:id="rId24"/>
    <p:sldId id="276" r:id="rId25"/>
    <p:sldId id="330" r:id="rId26"/>
    <p:sldId id="331" r:id="rId27"/>
    <p:sldId id="32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84024-A06E-D24E-AD46-6B946DD6B5D4}" type="datetimeFigureOut">
              <a:rPr lang="en-US" smtClean="0"/>
              <a:t>16/10/18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7C78D-DD15-FF41-929D-4C1C2941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23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0BC8-A8F3-4144-AFF7-EC12BDEDAFFA}" type="datetimeFigureOut">
              <a:rPr lang="en-US" smtClean="0"/>
              <a:t>16/10/18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F3689-AA5B-BC4E-81B0-2DF61AA2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8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3689-AA5B-BC4E-81B0-2DF61AA28FA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8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7905-0B23-AC46-81AD-8C363607E01F}" type="datetime1">
              <a:rPr lang="en-US" smtClean="0"/>
              <a:t>16/10/18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DB00-DE8E-1542-A6AA-CC34E611F27A}" type="datetime1">
              <a:rPr lang="en-US" smtClean="0"/>
              <a:t>16/10/18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9C1C-4521-5049-A185-2C7369FDE755}" type="datetime1">
              <a:rPr lang="en-US" smtClean="0"/>
              <a:t>16/10/18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8D84-A688-0C49-9F84-FE29DF81EB87}" type="datetime1">
              <a:rPr lang="en-US" smtClean="0"/>
              <a:t>16/10/18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4C88-B481-7149-8EA9-C5D766BE1C02}" type="datetime1">
              <a:rPr lang="en-US" smtClean="0"/>
              <a:t>16/10/18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605-3AC0-8E44-AC54-8985C4B07786}" type="datetime1">
              <a:rPr lang="en-US" smtClean="0"/>
              <a:t>16/10/18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1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A2B5-A3D3-4F49-BA6E-D43D9AE920B1}" type="datetime1">
              <a:rPr lang="en-US" smtClean="0"/>
              <a:t>16/10/18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0C34-38CB-4E46-84B0-9D1AAF8B3596}" type="datetime1">
              <a:rPr lang="en-US" smtClean="0"/>
              <a:t>16/10/18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9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E307-43D1-EB4A-B5D7-6F1C6CD0BD03}" type="datetime1">
              <a:rPr lang="en-US" smtClean="0"/>
              <a:t>16/10/18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BA2-E963-C942-91C9-649A717702FB}" type="datetime1">
              <a:rPr lang="en-US" smtClean="0"/>
              <a:t>16/10/18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9817-08A6-5C4B-B3ED-40B7C5259560}" type="datetime1">
              <a:rPr lang="en-US" smtClean="0"/>
              <a:t>16/10/18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0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1256F-A293-6144-928A-34D35692C654}" type="datetime1">
              <a:rPr lang="en-US" smtClean="0"/>
              <a:t>16/10/18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Autor Mariana Vizoli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460C4-2FA7-6949-AD2C-9F297A93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Tendințe de modificare a directivelor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europene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2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112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569 final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50" y="1212843"/>
            <a:ext cx="8139150" cy="5183189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solicitat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Comisiei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soluții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TVA, care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trecerea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(2022)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pachet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soluții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cuprinde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legislative:</a:t>
            </a:r>
          </a:p>
          <a:p>
            <a:pPr lvl="1"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</a:t>
            </a:r>
            <a:r>
              <a:rPr 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Regulamentului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282/2011</a:t>
            </a:r>
          </a:p>
          <a:p>
            <a:pPr marL="457200" lvl="1" indent="0" algn="just">
              <a:buNone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Propunere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modificare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2006/112/CE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armonizarea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simplificarea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anumitor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taxei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adăugată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introducerea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impozitare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comerțului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Bruxelles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(2017) 569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1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170" y="1384472"/>
            <a:ext cx="8022629" cy="4741691"/>
          </a:xfrm>
        </p:spPr>
        <p:txBody>
          <a:bodyPr>
            <a:normAutofit/>
          </a:bodyPr>
          <a:lstStyle/>
          <a:p>
            <a:pPr algn="just"/>
            <a:r>
              <a:rPr lang="x-non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Trei soluții rapide solicitate de Consiliu: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Simplificarea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armonizarea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dispoziția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clientului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codului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înregistrare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clientului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drept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condiție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fond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scutirea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livrării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intracomunitare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Simplificarea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juridică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tranzacțiilor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lanț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569 final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5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472"/>
            <a:ext cx="8229600" cy="4741691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ECOFIN din 2.10.2018,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cuprinde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onceptul de </a:t>
            </a:r>
            <a:r>
              <a:rPr lang="ro-RO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persoană impozabilă atestata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̆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fundamentele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regimului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regăsindu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normelor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tehnice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– (COM 2018) 329 final</a:t>
            </a: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impozabilă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atestată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(CTP)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tranzitorie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(2022-2027),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urmând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impozitare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destinație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2017) 569 final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2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2017) 569 final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Simplificarea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armonizarea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regulilor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stocuri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dispoziția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clientului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măsurilor</a:t>
            </a:r>
            <a:r>
              <a:rPr lang="en-US" dirty="0"/>
              <a:t> de </a:t>
            </a:r>
            <a:r>
              <a:rPr lang="en-US" dirty="0" err="1"/>
              <a:t>simplificare</a:t>
            </a:r>
            <a:r>
              <a:rPr lang="en-US" dirty="0"/>
              <a:t>, se </a:t>
            </a:r>
            <a:r>
              <a:rPr lang="en-US" dirty="0" err="1"/>
              <a:t>evită</a:t>
            </a:r>
            <a:r>
              <a:rPr lang="en-US" dirty="0"/>
              <a:t> </a:t>
            </a:r>
            <a:r>
              <a:rPr lang="en-US" dirty="0" err="1"/>
              <a:t>înregistrarea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scopuri</a:t>
            </a:r>
            <a:r>
              <a:rPr lang="en-US" dirty="0"/>
              <a:t> de TVA a </a:t>
            </a:r>
            <a:r>
              <a:rPr lang="en-US" dirty="0" err="1"/>
              <a:t>furnizorului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statul</a:t>
            </a:r>
            <a:r>
              <a:rPr lang="en-US" dirty="0"/>
              <a:t> </a:t>
            </a:r>
            <a:r>
              <a:rPr lang="en-US" dirty="0" err="1"/>
              <a:t>membru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</a:t>
            </a:r>
            <a:r>
              <a:rPr lang="en-US" dirty="0" err="1"/>
              <a:t>termină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livrarea</a:t>
            </a:r>
            <a:r>
              <a:rPr lang="en-US" dirty="0"/>
              <a:t> </a:t>
            </a:r>
            <a:r>
              <a:rPr lang="en-US" dirty="0" err="1"/>
              <a:t>locală</a:t>
            </a:r>
            <a:r>
              <a:rPr lang="en-US" dirty="0"/>
              <a:t> cu TVA a </a:t>
            </a:r>
            <a:r>
              <a:rPr lang="en-US" dirty="0" err="1"/>
              <a:t>bunurilor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declarată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o </a:t>
            </a:r>
            <a:r>
              <a:rPr lang="en-US" dirty="0" err="1"/>
              <a:t>livrare</a:t>
            </a:r>
            <a:r>
              <a:rPr lang="en-US" dirty="0"/>
              <a:t> </a:t>
            </a:r>
            <a:r>
              <a:rPr lang="en-US" dirty="0" err="1"/>
              <a:t>intracomunitară</a:t>
            </a:r>
            <a:r>
              <a:rPr lang="en-US" dirty="0"/>
              <a:t> </a:t>
            </a:r>
            <a:r>
              <a:rPr lang="en-US" dirty="0" err="1"/>
              <a:t>scutită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statul</a:t>
            </a:r>
            <a:r>
              <a:rPr lang="en-US" dirty="0"/>
              <a:t> </a:t>
            </a:r>
            <a:r>
              <a:rPr lang="en-US" dirty="0" err="1"/>
              <a:t>membru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începe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o </a:t>
            </a:r>
            <a:r>
              <a:rPr lang="en-US" dirty="0" err="1"/>
              <a:t>achiziție</a:t>
            </a:r>
            <a:r>
              <a:rPr lang="en-US" dirty="0"/>
              <a:t> </a:t>
            </a:r>
            <a:r>
              <a:rPr lang="en-US" dirty="0" err="1"/>
              <a:t>intracomunitară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statul</a:t>
            </a:r>
            <a:r>
              <a:rPr lang="en-US" dirty="0"/>
              <a:t> </a:t>
            </a:r>
            <a:r>
              <a:rPr lang="en-US" dirty="0" err="1"/>
              <a:t>membru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</a:t>
            </a:r>
            <a:r>
              <a:rPr lang="en-US" dirty="0" err="1"/>
              <a:t>termină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bunurilor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declarată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beneficiar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Totuși</a:t>
            </a:r>
            <a:r>
              <a:rPr lang="en-US" dirty="0"/>
              <a:t>, nu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statele</a:t>
            </a:r>
            <a:r>
              <a:rPr lang="en-US" dirty="0"/>
              <a:t> </a:t>
            </a:r>
            <a:r>
              <a:rPr lang="en-US" dirty="0" err="1"/>
              <a:t>membre</a:t>
            </a:r>
            <a:r>
              <a:rPr lang="en-US" dirty="0"/>
              <a:t>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măsurile</a:t>
            </a:r>
            <a:r>
              <a:rPr lang="en-US" dirty="0"/>
              <a:t> de </a:t>
            </a:r>
            <a:r>
              <a:rPr lang="en-US" dirty="0" err="1"/>
              <a:t>simplificare</a:t>
            </a:r>
            <a:r>
              <a:rPr lang="en-US" dirty="0"/>
              <a:t>, </a:t>
            </a:r>
            <a:r>
              <a:rPr lang="en-US" dirty="0" err="1"/>
              <a:t>ceea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conduce la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neuniformă</a:t>
            </a:r>
            <a:r>
              <a:rPr lang="en-US" dirty="0"/>
              <a:t> a </a:t>
            </a:r>
            <a:r>
              <a:rPr lang="en-US" dirty="0" err="1"/>
              <a:t>normelor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materie</a:t>
            </a:r>
            <a:r>
              <a:rPr lang="en-US" dirty="0"/>
              <a:t> de TVA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pieței</a:t>
            </a:r>
            <a:r>
              <a:rPr lang="en-US" dirty="0"/>
              <a:t> </a:t>
            </a:r>
            <a:r>
              <a:rPr lang="en-US" dirty="0" err="1"/>
              <a:t>unice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Soluția</a:t>
            </a:r>
            <a:r>
              <a:rPr lang="en-US" dirty="0"/>
              <a:t> </a:t>
            </a:r>
            <a:r>
              <a:rPr lang="en-US" dirty="0" err="1"/>
              <a:t>propusă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translatarea</a:t>
            </a:r>
            <a:r>
              <a:rPr lang="en-US" dirty="0"/>
              <a:t> </a:t>
            </a:r>
            <a:r>
              <a:rPr lang="en-US" dirty="0" err="1"/>
              <a:t>măsurilor</a:t>
            </a:r>
            <a:r>
              <a:rPr lang="en-US" dirty="0"/>
              <a:t> de </a:t>
            </a:r>
            <a:r>
              <a:rPr lang="en-US" dirty="0" err="1"/>
              <a:t>simplificare</a:t>
            </a:r>
            <a:r>
              <a:rPr lang="en-US" dirty="0"/>
              <a:t> </a:t>
            </a:r>
            <a:r>
              <a:rPr lang="en-US" dirty="0" err="1"/>
              <a:t>aplicate</a:t>
            </a:r>
            <a:r>
              <a:rPr lang="en-US" dirty="0"/>
              <a:t> de o parte din </a:t>
            </a:r>
            <a:r>
              <a:rPr lang="en-US" dirty="0" err="1"/>
              <a:t>statele</a:t>
            </a:r>
            <a:r>
              <a:rPr lang="en-US" dirty="0"/>
              <a:t> </a:t>
            </a:r>
            <a:r>
              <a:rPr lang="en-US" dirty="0" err="1"/>
              <a:t>membre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stocuri</a:t>
            </a:r>
            <a:r>
              <a:rPr lang="en-US" dirty="0"/>
              <a:t> la </a:t>
            </a:r>
            <a:r>
              <a:rPr lang="en-US" dirty="0" err="1"/>
              <a:t>dispoziția</a:t>
            </a:r>
            <a:r>
              <a:rPr lang="en-US" dirty="0"/>
              <a:t> </a:t>
            </a:r>
            <a:r>
              <a:rPr lang="en-US" dirty="0" err="1"/>
              <a:t>clientului</a:t>
            </a:r>
            <a:r>
              <a:rPr lang="en-US" dirty="0"/>
              <a:t> 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proiectul</a:t>
            </a:r>
            <a:r>
              <a:rPr lang="en-US" dirty="0"/>
              <a:t> de </a:t>
            </a:r>
            <a:r>
              <a:rPr lang="en-US" dirty="0" err="1"/>
              <a:t>modificare</a:t>
            </a:r>
            <a:r>
              <a:rPr lang="en-US" dirty="0"/>
              <a:t> a </a:t>
            </a:r>
            <a:r>
              <a:rPr lang="en-US" dirty="0" err="1"/>
              <a:t>Directivei</a:t>
            </a:r>
            <a:r>
              <a:rPr lang="en-US" dirty="0"/>
              <a:t> 2006/112/CE.</a:t>
            </a:r>
          </a:p>
          <a:p>
            <a:pPr algn="just"/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monitorizarea</a:t>
            </a:r>
            <a:r>
              <a:rPr lang="en-US" dirty="0"/>
              <a:t> </a:t>
            </a:r>
            <a:r>
              <a:rPr lang="en-US" dirty="0" err="1"/>
              <a:t>corectă</a:t>
            </a:r>
            <a:r>
              <a:rPr lang="en-US" dirty="0"/>
              <a:t> a </a:t>
            </a:r>
            <a:r>
              <a:rPr lang="en-US" dirty="0" err="1"/>
              <a:t>operațiunilor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administrațiile</a:t>
            </a:r>
            <a:r>
              <a:rPr lang="en-US" dirty="0"/>
              <a:t> </a:t>
            </a:r>
            <a:r>
              <a:rPr lang="en-US" dirty="0" err="1"/>
              <a:t>fiscale</a:t>
            </a:r>
            <a:r>
              <a:rPr lang="en-US" dirty="0"/>
              <a:t>, </a:t>
            </a:r>
            <a:r>
              <a:rPr lang="en-US" dirty="0" err="1"/>
              <a:t>furnizorul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cumpărătorul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trebui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țină</a:t>
            </a:r>
            <a:r>
              <a:rPr lang="en-US" dirty="0"/>
              <a:t> un </a:t>
            </a:r>
            <a:r>
              <a:rPr lang="en-US" dirty="0" err="1"/>
              <a:t>registru</a:t>
            </a:r>
            <a:r>
              <a:rPr lang="en-US" dirty="0"/>
              <a:t> al </a:t>
            </a:r>
            <a:r>
              <a:rPr lang="en-US" dirty="0" err="1"/>
              <a:t>bunurilor</a:t>
            </a:r>
            <a:r>
              <a:rPr lang="en-US" dirty="0"/>
              <a:t> din </a:t>
            </a:r>
            <a:r>
              <a:rPr lang="en-US" dirty="0" err="1"/>
              <a:t>stocul</a:t>
            </a:r>
            <a:r>
              <a:rPr lang="en-US" dirty="0"/>
              <a:t> la </a:t>
            </a:r>
            <a:r>
              <a:rPr lang="en-US" dirty="0" err="1"/>
              <a:t>dispoziția</a:t>
            </a:r>
            <a:r>
              <a:rPr lang="en-US" dirty="0"/>
              <a:t> </a:t>
            </a:r>
            <a:r>
              <a:rPr lang="en-US" dirty="0" err="1"/>
              <a:t>clientului</a:t>
            </a:r>
            <a:r>
              <a:rPr lang="en-US" dirty="0"/>
              <a:t> (care </a:t>
            </a:r>
            <a:r>
              <a:rPr lang="en-US" dirty="0" err="1"/>
              <a:t>acoperă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actualele</a:t>
            </a:r>
            <a:r>
              <a:rPr lang="en-US" dirty="0"/>
              <a:t> </a:t>
            </a:r>
            <a:r>
              <a:rPr lang="en-US" dirty="0" err="1"/>
              <a:t>prevederi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stocurile</a:t>
            </a:r>
            <a:r>
              <a:rPr lang="en-US" dirty="0"/>
              <a:t> </a:t>
            </a:r>
            <a:r>
              <a:rPr lang="en-US" dirty="0" err="1"/>
              <a:t>livrate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contract de </a:t>
            </a:r>
            <a:r>
              <a:rPr lang="en-US" dirty="0" err="1"/>
              <a:t>consignația</a:t>
            </a:r>
            <a:r>
              <a:rPr lang="en-US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6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472"/>
            <a:ext cx="8229600" cy="474169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Simplificarea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armonizarea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regulilor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stocuri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dispoziția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clientului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introduce un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termen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12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luni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caruia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alt stat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clientului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acelasi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inregistreze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ajuns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indeplinite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alt stat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care au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trimise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nu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inscrisa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recapitulativa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distruse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pierdute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furate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2017) 569 final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4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472"/>
            <a:ext cx="8229600" cy="4741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Livrări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err="1"/>
              <a:t>Proiectul</a:t>
            </a:r>
            <a:r>
              <a:rPr lang="en-US" sz="1800" dirty="0"/>
              <a:t> de </a:t>
            </a:r>
            <a:r>
              <a:rPr lang="en-US" sz="1800" dirty="0" err="1"/>
              <a:t>directivă</a:t>
            </a:r>
            <a:r>
              <a:rPr lang="en-US" sz="1800" dirty="0"/>
              <a:t> </a:t>
            </a:r>
            <a:r>
              <a:rPr lang="en-US" sz="1800" dirty="0" err="1"/>
              <a:t>implementează</a:t>
            </a:r>
            <a:r>
              <a:rPr lang="en-US" sz="1800" dirty="0"/>
              <a:t> </a:t>
            </a:r>
            <a:r>
              <a:rPr lang="en-US" sz="1800" dirty="0" err="1"/>
              <a:t>soluții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livrările</a:t>
            </a:r>
            <a:r>
              <a:rPr lang="en-US" sz="1800" dirty="0"/>
              <a:t> </a:t>
            </a:r>
            <a:r>
              <a:rPr lang="en-US" sz="1800" dirty="0" err="1"/>
              <a:t>succesive</a:t>
            </a:r>
            <a:r>
              <a:rPr lang="en-US" sz="1800" dirty="0"/>
              <a:t> ale </a:t>
            </a:r>
            <a:r>
              <a:rPr lang="en-US" sz="1800" dirty="0" err="1"/>
              <a:t>acelorași</a:t>
            </a:r>
            <a:r>
              <a:rPr lang="en-US" sz="1800" dirty="0"/>
              <a:t> </a:t>
            </a:r>
            <a:r>
              <a:rPr lang="en-US" sz="1800" dirty="0" err="1"/>
              <a:t>bunuri</a:t>
            </a:r>
            <a:r>
              <a:rPr lang="en-US" sz="1800" dirty="0"/>
              <a:t> </a:t>
            </a:r>
            <a:r>
              <a:rPr lang="en-US" sz="1800" dirty="0" err="1"/>
              <a:t>atunci</a:t>
            </a:r>
            <a:r>
              <a:rPr lang="en-US" sz="1800" dirty="0"/>
              <a:t> </a:t>
            </a:r>
            <a:r>
              <a:rPr lang="en-US" sz="1800" dirty="0" err="1"/>
              <a:t>când</a:t>
            </a:r>
            <a:r>
              <a:rPr lang="en-US" sz="1800" dirty="0"/>
              <a:t> </a:t>
            </a:r>
            <a:r>
              <a:rPr lang="en-US" sz="1800" dirty="0" err="1"/>
              <a:t>bunurile</a:t>
            </a:r>
            <a:r>
              <a:rPr lang="en-US" sz="1800" dirty="0"/>
              <a:t> </a:t>
            </a:r>
            <a:r>
              <a:rPr lang="en-US" sz="1800" dirty="0" err="1"/>
              <a:t>livrate</a:t>
            </a:r>
            <a:r>
              <a:rPr lang="en-US" sz="1800" dirty="0"/>
              <a:t> </a:t>
            </a:r>
            <a:r>
              <a:rPr lang="en-US" sz="1800" dirty="0" err="1"/>
              <a:t>fac</a:t>
            </a:r>
            <a:r>
              <a:rPr lang="en-US" sz="1800" dirty="0"/>
              <a:t> </a:t>
            </a:r>
            <a:r>
              <a:rPr lang="en-US" sz="1800" dirty="0" err="1"/>
              <a:t>obiectul</a:t>
            </a:r>
            <a:r>
              <a:rPr lang="en-US" sz="1800" dirty="0"/>
              <a:t> </a:t>
            </a:r>
            <a:r>
              <a:rPr lang="en-US" sz="1800" dirty="0" err="1"/>
              <a:t>unui</a:t>
            </a:r>
            <a:r>
              <a:rPr lang="en-US" sz="1800" dirty="0"/>
              <a:t> </a:t>
            </a:r>
            <a:r>
              <a:rPr lang="en-US" sz="1800" dirty="0" err="1"/>
              <a:t>singur</a:t>
            </a:r>
            <a:r>
              <a:rPr lang="en-US" sz="1800" dirty="0"/>
              <a:t> transport </a:t>
            </a:r>
            <a:r>
              <a:rPr lang="en-US" sz="1800" dirty="0" err="1"/>
              <a:t>intracomunitar</a:t>
            </a:r>
            <a:r>
              <a:rPr lang="en-US" sz="1800" dirty="0"/>
              <a:t> </a:t>
            </a:r>
            <a:r>
              <a:rPr lang="en-US" sz="1800" dirty="0" err="1"/>
              <a:t>între</a:t>
            </a:r>
            <a:r>
              <a:rPr lang="en-US" sz="1800" dirty="0"/>
              <a:t> </a:t>
            </a:r>
            <a:r>
              <a:rPr lang="en-US" sz="1800" dirty="0" err="1"/>
              <a:t>două</a:t>
            </a:r>
            <a:r>
              <a:rPr lang="en-US" sz="1800" dirty="0"/>
              <a:t> state </a:t>
            </a:r>
            <a:r>
              <a:rPr lang="en-US" sz="1800" dirty="0" err="1"/>
              <a:t>membre</a:t>
            </a:r>
            <a:r>
              <a:rPr lang="en-US" sz="1800" dirty="0"/>
              <a:t>.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astfel</a:t>
            </a:r>
            <a:r>
              <a:rPr lang="en-US" sz="1800" dirty="0"/>
              <a:t> de </a:t>
            </a:r>
            <a:r>
              <a:rPr lang="en-US" sz="1800" dirty="0" err="1"/>
              <a:t>situații</a:t>
            </a:r>
            <a:r>
              <a:rPr lang="en-US" sz="1800" dirty="0"/>
              <a:t>, conform </a:t>
            </a:r>
            <a:r>
              <a:rPr lang="en-US" sz="1800" dirty="0" err="1"/>
              <a:t>jurisprudenței</a:t>
            </a:r>
            <a:r>
              <a:rPr lang="en-US" sz="1800" dirty="0"/>
              <a:t> </a:t>
            </a:r>
            <a:r>
              <a:rPr lang="en-US" sz="1800" dirty="0" smtClean="0"/>
              <a:t>CJUE (</a:t>
            </a:r>
            <a:r>
              <a:rPr lang="ro-RO" sz="1800" dirty="0"/>
              <a:t>Hotărârea C-245/04, ECLI:C:2006:</a:t>
            </a:r>
            <a:r>
              <a:rPr lang="ro-RO" sz="1800" dirty="0" smtClean="0"/>
              <a:t>232, </a:t>
            </a:r>
            <a:r>
              <a:rPr lang="ro-RO" sz="1800" dirty="0"/>
              <a:t>Emag </a:t>
            </a:r>
            <a:r>
              <a:rPr lang="ro-RO" sz="1800" dirty="0" smtClean="0"/>
              <a:t>Handel</a:t>
            </a:r>
            <a:r>
              <a:rPr lang="en-US" sz="1800" dirty="0" smtClean="0"/>
              <a:t>), </a:t>
            </a:r>
            <a:r>
              <a:rPr lang="en-US" sz="1800" dirty="0" err="1"/>
              <a:t>transportul</a:t>
            </a:r>
            <a:r>
              <a:rPr lang="en-US" sz="1800" dirty="0"/>
              <a:t> </a:t>
            </a:r>
            <a:r>
              <a:rPr lang="en-US" sz="1800" dirty="0" err="1"/>
              <a:t>trebuie</a:t>
            </a:r>
            <a:r>
              <a:rPr lang="en-US" sz="1800" dirty="0"/>
              <a:t> </a:t>
            </a:r>
            <a:r>
              <a:rPr lang="en-US" sz="1800" dirty="0" err="1"/>
              <a:t>atribuit</a:t>
            </a:r>
            <a:r>
              <a:rPr lang="en-US" sz="1800" dirty="0"/>
              <a:t> </a:t>
            </a:r>
            <a:r>
              <a:rPr lang="en-US" sz="1800" dirty="0" err="1"/>
              <a:t>unei</a:t>
            </a:r>
            <a:r>
              <a:rPr lang="en-US" sz="1800" dirty="0"/>
              <a:t> </a:t>
            </a:r>
            <a:r>
              <a:rPr lang="en-US" sz="1800" dirty="0" err="1"/>
              <a:t>singure</a:t>
            </a:r>
            <a:r>
              <a:rPr lang="en-US" sz="1800" dirty="0"/>
              <a:t> </a:t>
            </a:r>
            <a:r>
              <a:rPr lang="en-US" sz="1800" dirty="0" err="1"/>
              <a:t>livrări</a:t>
            </a:r>
            <a:r>
              <a:rPr lang="en-US" sz="1800" dirty="0"/>
              <a:t> din </a:t>
            </a:r>
            <a:r>
              <a:rPr lang="en-US" sz="1800" dirty="0" err="1"/>
              <a:t>lanț</a:t>
            </a:r>
            <a:r>
              <a:rPr lang="en-US" sz="1800" dirty="0"/>
              <a:t>, </a:t>
            </a:r>
            <a:r>
              <a:rPr lang="en-US" sz="1800" dirty="0" err="1"/>
              <a:t>astfel</a:t>
            </a:r>
            <a:r>
              <a:rPr lang="en-US" sz="1800" dirty="0"/>
              <a:t> </a:t>
            </a:r>
            <a:r>
              <a:rPr lang="en-US" sz="1800" dirty="0" err="1"/>
              <a:t>încât</a:t>
            </a:r>
            <a:r>
              <a:rPr lang="en-US" sz="1800" dirty="0"/>
              <a:t> </a:t>
            </a:r>
            <a:r>
              <a:rPr lang="en-US" sz="1800" dirty="0" err="1"/>
              <a:t>să</a:t>
            </a:r>
            <a:r>
              <a:rPr lang="en-US" sz="1800" dirty="0"/>
              <a:t> se determine </a:t>
            </a:r>
            <a:r>
              <a:rPr lang="en-US" sz="1800" dirty="0" err="1"/>
              <a:t>căreia</a:t>
            </a:r>
            <a:r>
              <a:rPr lang="en-US" sz="1800" dirty="0"/>
              <a:t> </a:t>
            </a:r>
            <a:r>
              <a:rPr lang="en-US" sz="1800" dirty="0" err="1"/>
              <a:t>dintre</a:t>
            </a:r>
            <a:r>
              <a:rPr lang="en-US" sz="1800" dirty="0"/>
              <a:t> </a:t>
            </a:r>
            <a:r>
              <a:rPr lang="en-US" sz="1800" dirty="0" err="1"/>
              <a:t>operațiuni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s-</a:t>
            </a:r>
            <a:r>
              <a:rPr lang="en-US" sz="1800" dirty="0" err="1"/>
              <a:t>ar</a:t>
            </a:r>
            <a:r>
              <a:rPr lang="en-US" sz="1800" dirty="0"/>
              <a:t> </a:t>
            </a:r>
            <a:r>
              <a:rPr lang="en-US" sz="1800" dirty="0" err="1"/>
              <a:t>aplica</a:t>
            </a:r>
            <a:r>
              <a:rPr lang="en-US" sz="1800" dirty="0"/>
              <a:t> </a:t>
            </a:r>
            <a:r>
              <a:rPr lang="en-US" sz="1800" dirty="0" err="1"/>
              <a:t>scutirea</a:t>
            </a:r>
            <a:r>
              <a:rPr lang="en-US" sz="1800" dirty="0"/>
              <a:t> de TVA. 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instituită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alocat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algn="just"/>
            <a:r>
              <a:rPr 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aloca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de-a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inițial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atribuit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expediere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reprezinta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diferit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inițial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2017) 569 final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33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63" y="274638"/>
            <a:ext cx="8229600" cy="95826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2017) 569 final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63" y="1232900"/>
            <a:ext cx="8328237" cy="4893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Arial"/>
                <a:cs typeface="Arial"/>
              </a:rPr>
              <a:t> </a:t>
            </a:r>
            <a:r>
              <a:rPr lang="en-US" sz="1600" b="1" dirty="0" smtClean="0">
                <a:latin typeface="Arial"/>
                <a:cs typeface="Arial"/>
              </a:rPr>
              <a:t>3) </a:t>
            </a:r>
            <a:r>
              <a:rPr lang="en-US" sz="1600" b="1" dirty="0" err="1" smtClean="0">
                <a:latin typeface="Arial"/>
                <a:cs typeface="Arial"/>
              </a:rPr>
              <a:t>Recunoașterea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codului</a:t>
            </a:r>
            <a:r>
              <a:rPr lang="en-US" sz="1600" b="1" dirty="0">
                <a:latin typeface="Arial"/>
                <a:cs typeface="Arial"/>
              </a:rPr>
              <a:t> de </a:t>
            </a:r>
            <a:r>
              <a:rPr lang="en-US" sz="1600" b="1" dirty="0" err="1">
                <a:latin typeface="Arial"/>
                <a:cs typeface="Arial"/>
              </a:rPr>
              <a:t>înregistrare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în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scopuri</a:t>
            </a:r>
            <a:r>
              <a:rPr lang="en-US" sz="1600" b="1" dirty="0">
                <a:latin typeface="Arial"/>
                <a:cs typeface="Arial"/>
              </a:rPr>
              <a:t> de TVA a </a:t>
            </a:r>
            <a:r>
              <a:rPr lang="en-US" sz="1600" b="1" dirty="0" err="1">
                <a:latin typeface="Arial"/>
                <a:cs typeface="Arial"/>
              </a:rPr>
              <a:t>clientului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drept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condiție</a:t>
            </a:r>
            <a:r>
              <a:rPr lang="en-US" sz="1600" b="1" dirty="0">
                <a:latin typeface="Arial"/>
                <a:cs typeface="Arial"/>
              </a:rPr>
              <a:t> de fond </a:t>
            </a:r>
            <a:r>
              <a:rPr lang="en-US" sz="1600" b="1" dirty="0" err="1">
                <a:latin typeface="Arial"/>
                <a:cs typeface="Arial"/>
              </a:rPr>
              <a:t>pentru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scutirea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livrării</a:t>
            </a:r>
            <a:r>
              <a:rPr lang="en-US" sz="1600" b="1" dirty="0">
                <a:latin typeface="Arial"/>
                <a:cs typeface="Arial"/>
              </a:rPr>
              <a:t> </a:t>
            </a:r>
            <a:r>
              <a:rPr lang="en-US" sz="1600" b="1" dirty="0" err="1">
                <a:latin typeface="Arial"/>
                <a:cs typeface="Arial"/>
              </a:rPr>
              <a:t>intracomunitare</a:t>
            </a:r>
            <a:r>
              <a:rPr lang="en-US" sz="1600" b="1" dirty="0">
                <a:latin typeface="Arial"/>
                <a:cs typeface="Arial"/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en-US" sz="1600" dirty="0">
              <a:latin typeface="Arial"/>
              <a:cs typeface="Arial"/>
            </a:endParaRPr>
          </a:p>
          <a:p>
            <a:pPr algn="just"/>
            <a:r>
              <a:rPr lang="en-US" sz="1600" dirty="0" err="1" smtClean="0">
                <a:latin typeface="Arial"/>
                <a:cs typeface="Arial"/>
              </a:rPr>
              <a:t>În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prezent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scutirea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pentru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livrarea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intracomunitară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bunuri</a:t>
            </a:r>
            <a:r>
              <a:rPr lang="en-US" sz="1600" dirty="0">
                <a:latin typeface="Arial"/>
                <a:cs typeface="Arial"/>
              </a:rPr>
              <a:t>  nu </a:t>
            </a:r>
            <a:r>
              <a:rPr lang="en-US" sz="1600" dirty="0" err="1">
                <a:latin typeface="Arial"/>
                <a:cs typeface="Arial"/>
              </a:rPr>
              <a:t>este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condiționată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furnizarea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către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beneficiarul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livrării</a:t>
            </a:r>
            <a:r>
              <a:rPr lang="en-US" sz="1600" dirty="0">
                <a:latin typeface="Arial"/>
                <a:cs typeface="Arial"/>
              </a:rPr>
              <a:t> a </a:t>
            </a:r>
            <a:r>
              <a:rPr lang="en-US" sz="1600" dirty="0" err="1">
                <a:latin typeface="Arial"/>
                <a:cs typeface="Arial"/>
              </a:rPr>
              <a:t>unui</a:t>
            </a:r>
            <a:r>
              <a:rPr lang="en-US" sz="1600" dirty="0">
                <a:latin typeface="Arial"/>
                <a:cs typeface="Arial"/>
              </a:rPr>
              <a:t> cod </a:t>
            </a:r>
            <a:r>
              <a:rPr lang="en-US" sz="1600" dirty="0" err="1">
                <a:latin typeface="Arial"/>
                <a:cs typeface="Arial"/>
              </a:rPr>
              <a:t>valabil</a:t>
            </a:r>
            <a:r>
              <a:rPr lang="en-US" sz="1600" dirty="0">
                <a:latin typeface="Arial"/>
                <a:cs typeface="Arial"/>
              </a:rPr>
              <a:t> de TVA. </a:t>
            </a:r>
            <a:r>
              <a:rPr lang="en-US" sz="1600" dirty="0" err="1">
                <a:latin typeface="Arial"/>
                <a:cs typeface="Arial"/>
              </a:rPr>
              <a:t>Potrivit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interpretării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Curții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Justiție</a:t>
            </a:r>
            <a:r>
              <a:rPr lang="en-US" sz="1600" dirty="0">
                <a:latin typeface="Arial"/>
                <a:cs typeface="Arial"/>
              </a:rPr>
              <a:t>  a </a:t>
            </a:r>
            <a:r>
              <a:rPr lang="en-US" sz="1600" dirty="0" err="1">
                <a:latin typeface="Arial"/>
                <a:cs typeface="Arial"/>
              </a:rPr>
              <a:t>Uniunii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Europene</a:t>
            </a:r>
            <a:r>
              <a:rPr lang="en-US" sz="1600" dirty="0">
                <a:latin typeface="Arial"/>
                <a:cs typeface="Arial"/>
              </a:rPr>
              <a:t>, </a:t>
            </a:r>
            <a:r>
              <a:rPr lang="en-US" sz="1600" dirty="0" err="1">
                <a:latin typeface="Arial"/>
                <a:cs typeface="Arial"/>
              </a:rPr>
              <a:t>codul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înregistrare</a:t>
            </a:r>
            <a:r>
              <a:rPr lang="en-US" sz="1600" dirty="0">
                <a:latin typeface="Arial"/>
                <a:cs typeface="Arial"/>
              </a:rPr>
              <a:t> a </a:t>
            </a:r>
            <a:r>
              <a:rPr lang="en-US" sz="1600" dirty="0" err="1">
                <a:latin typeface="Arial"/>
                <a:cs typeface="Arial"/>
              </a:rPr>
              <a:t>cumpărătorului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este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doar</a:t>
            </a:r>
            <a:r>
              <a:rPr lang="en-US" sz="1600" dirty="0">
                <a:latin typeface="Arial"/>
                <a:cs typeface="Arial"/>
              </a:rPr>
              <a:t> o </a:t>
            </a:r>
            <a:r>
              <a:rPr lang="en-US" sz="1600" dirty="0" err="1">
                <a:latin typeface="Arial"/>
                <a:cs typeface="Arial"/>
              </a:rPr>
              <a:t>condiție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formă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pentru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dreptul</a:t>
            </a:r>
            <a:r>
              <a:rPr lang="en-US" sz="1600" dirty="0">
                <a:latin typeface="Arial"/>
                <a:cs typeface="Arial"/>
              </a:rPr>
              <a:t> de a </a:t>
            </a:r>
            <a:r>
              <a:rPr lang="en-US" sz="1600" dirty="0" err="1">
                <a:latin typeface="Arial"/>
                <a:cs typeface="Arial"/>
              </a:rPr>
              <a:t>scuti</a:t>
            </a:r>
            <a:r>
              <a:rPr lang="en-US" sz="1600" dirty="0">
                <a:latin typeface="Arial"/>
                <a:cs typeface="Arial"/>
              </a:rPr>
              <a:t> o </a:t>
            </a:r>
            <a:r>
              <a:rPr lang="en-US" sz="1600" dirty="0" err="1">
                <a:latin typeface="Arial"/>
                <a:cs typeface="Arial"/>
              </a:rPr>
              <a:t>livrare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intracomunitară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bunuri</a:t>
            </a:r>
            <a:r>
              <a:rPr lang="en-US" sz="1600" dirty="0">
                <a:latin typeface="Arial"/>
                <a:cs typeface="Arial"/>
              </a:rPr>
              <a:t>. </a:t>
            </a:r>
            <a:r>
              <a:rPr lang="en-US" sz="1600" dirty="0" err="1">
                <a:latin typeface="Arial"/>
                <a:cs typeface="Arial"/>
              </a:rPr>
              <a:t>Nerespectarea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acestei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condiții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formă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ar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putea</a:t>
            </a:r>
            <a:r>
              <a:rPr lang="en-US" sz="1600" dirty="0">
                <a:latin typeface="Arial"/>
                <a:cs typeface="Arial"/>
              </a:rPr>
              <a:t> conduce </a:t>
            </a:r>
            <a:r>
              <a:rPr lang="en-US" sz="1600" dirty="0" err="1">
                <a:latin typeface="Arial"/>
                <a:cs typeface="Arial"/>
              </a:rPr>
              <a:t>doar</a:t>
            </a:r>
            <a:r>
              <a:rPr lang="en-US" sz="1600" dirty="0">
                <a:latin typeface="Arial"/>
                <a:cs typeface="Arial"/>
              </a:rPr>
              <a:t> la </a:t>
            </a:r>
            <a:r>
              <a:rPr lang="en-US" sz="1600" dirty="0" err="1">
                <a:latin typeface="Arial"/>
                <a:cs typeface="Arial"/>
              </a:rPr>
              <a:t>amenzi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sau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sancțiuni</a:t>
            </a:r>
            <a:r>
              <a:rPr lang="en-US" sz="1600" dirty="0">
                <a:latin typeface="Arial"/>
                <a:cs typeface="Arial"/>
              </a:rPr>
              <a:t> administrative, </a:t>
            </a:r>
            <a:r>
              <a:rPr lang="en-US" sz="1600" dirty="0" err="1">
                <a:latin typeface="Arial"/>
                <a:cs typeface="Arial"/>
              </a:rPr>
              <a:t>dar</a:t>
            </a:r>
            <a:r>
              <a:rPr lang="en-US" sz="1600" dirty="0">
                <a:latin typeface="Arial"/>
                <a:cs typeface="Arial"/>
              </a:rPr>
              <a:t> nu la </a:t>
            </a:r>
            <a:r>
              <a:rPr lang="en-US" sz="1600" dirty="0" err="1">
                <a:latin typeface="Arial"/>
                <a:cs typeface="Arial"/>
              </a:rPr>
              <a:t>refuzul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scutirii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în</a:t>
            </a:r>
            <a:r>
              <a:rPr lang="en-US" sz="1600" dirty="0">
                <a:latin typeface="Arial"/>
                <a:cs typeface="Arial"/>
              </a:rPr>
              <a:t> sine. </a:t>
            </a:r>
          </a:p>
          <a:p>
            <a:pPr algn="just"/>
            <a:r>
              <a:rPr lang="en-US" sz="1600" dirty="0" err="1">
                <a:latin typeface="Arial"/>
                <a:cs typeface="Arial"/>
              </a:rPr>
              <a:t>Totuși</a:t>
            </a:r>
            <a:r>
              <a:rPr lang="en-US" sz="1600" dirty="0">
                <a:latin typeface="Arial"/>
                <a:cs typeface="Arial"/>
              </a:rPr>
              <a:t>, </a:t>
            </a:r>
            <a:r>
              <a:rPr lang="en-US" sz="1600" dirty="0" err="1">
                <a:latin typeface="Arial"/>
                <a:cs typeface="Arial"/>
              </a:rPr>
              <a:t>datorită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faptului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că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scutirea</a:t>
            </a:r>
            <a:r>
              <a:rPr lang="en-US" sz="1600" dirty="0">
                <a:latin typeface="Arial"/>
                <a:cs typeface="Arial"/>
              </a:rPr>
              <a:t> de TVA </a:t>
            </a:r>
            <a:r>
              <a:rPr lang="en-US" sz="1600" dirty="0" err="1">
                <a:latin typeface="Arial"/>
                <a:cs typeface="Arial"/>
              </a:rPr>
              <a:t>este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sursa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așa-numitei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fraude</a:t>
            </a:r>
            <a:r>
              <a:rPr lang="en-US" sz="1600" dirty="0">
                <a:latin typeface="Arial"/>
                <a:cs typeface="Arial"/>
              </a:rPr>
              <a:t> de tip </a:t>
            </a:r>
            <a:r>
              <a:rPr lang="en-US" sz="1600" dirty="0" err="1">
                <a:latin typeface="Arial"/>
                <a:cs typeface="Arial"/>
              </a:rPr>
              <a:t>carusel</a:t>
            </a:r>
            <a:r>
              <a:rPr lang="en-US" sz="1600" dirty="0">
                <a:latin typeface="Arial"/>
                <a:cs typeface="Arial"/>
              </a:rPr>
              <a:t>,  </a:t>
            </a:r>
            <a:r>
              <a:rPr lang="en-US" sz="1600" dirty="0" err="1">
                <a:latin typeface="Arial"/>
                <a:cs typeface="Arial"/>
              </a:rPr>
              <a:t>statele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membre</a:t>
            </a:r>
            <a:r>
              <a:rPr lang="en-US" sz="1600" dirty="0">
                <a:latin typeface="Arial"/>
                <a:cs typeface="Arial"/>
              </a:rPr>
              <a:t> au </a:t>
            </a:r>
            <a:r>
              <a:rPr lang="en-US" sz="1600" dirty="0" err="1">
                <a:latin typeface="Arial"/>
                <a:cs typeface="Arial"/>
              </a:rPr>
              <a:t>solicitat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soluții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interimare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până</a:t>
            </a:r>
            <a:r>
              <a:rPr lang="en-US" sz="1600" dirty="0">
                <a:latin typeface="Arial"/>
                <a:cs typeface="Arial"/>
              </a:rPr>
              <a:t> la </a:t>
            </a:r>
            <a:r>
              <a:rPr lang="en-US" sz="1600" dirty="0" err="1">
                <a:latin typeface="Arial"/>
                <a:cs typeface="Arial"/>
              </a:rPr>
              <a:t>adoptarea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regimului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definitiv</a:t>
            </a:r>
            <a:r>
              <a:rPr lang="en-US" sz="1600" dirty="0">
                <a:latin typeface="Arial"/>
                <a:cs typeface="Arial"/>
              </a:rPr>
              <a:t> de TVA, </a:t>
            </a:r>
            <a:r>
              <a:rPr lang="en-US" sz="1600" dirty="0" err="1">
                <a:latin typeface="Arial"/>
                <a:cs typeface="Arial"/>
              </a:rPr>
              <a:t>astfel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încât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proiectul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directivă</a:t>
            </a:r>
            <a:r>
              <a:rPr lang="en-US" sz="1600" dirty="0">
                <a:latin typeface="Arial"/>
                <a:cs typeface="Arial"/>
              </a:rPr>
              <a:t> include </a:t>
            </a:r>
            <a:r>
              <a:rPr lang="en-US" sz="1600" dirty="0" err="1">
                <a:latin typeface="Arial"/>
                <a:cs typeface="Arial"/>
              </a:rPr>
              <a:t>cerința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deținerii</a:t>
            </a:r>
            <a:r>
              <a:rPr lang="en-US" sz="1600" dirty="0">
                <a:latin typeface="Arial"/>
                <a:cs typeface="Arial"/>
              </a:rPr>
              <a:t> de </a:t>
            </a:r>
            <a:r>
              <a:rPr lang="en-US" sz="1600" dirty="0" err="1">
                <a:latin typeface="Arial"/>
                <a:cs typeface="Arial"/>
              </a:rPr>
              <a:t>către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cumpărător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a </a:t>
            </a:r>
            <a:r>
              <a:rPr lang="en-US" sz="1600" dirty="0" err="1">
                <a:latin typeface="Arial"/>
                <a:cs typeface="Arial"/>
              </a:rPr>
              <a:t>unui</a:t>
            </a:r>
            <a:r>
              <a:rPr lang="en-US" sz="1600" dirty="0">
                <a:latin typeface="Arial"/>
                <a:cs typeface="Arial"/>
              </a:rPr>
              <a:t> cod </a:t>
            </a:r>
            <a:r>
              <a:rPr lang="en-US" sz="1600" dirty="0" err="1">
                <a:latin typeface="Arial"/>
                <a:cs typeface="Arial"/>
              </a:rPr>
              <a:t>valabil</a:t>
            </a:r>
            <a:r>
              <a:rPr lang="en-US" sz="1600" dirty="0">
                <a:latin typeface="Arial"/>
                <a:cs typeface="Arial"/>
              </a:rPr>
              <a:t> de TVA </a:t>
            </a:r>
            <a:r>
              <a:rPr lang="en-US" sz="1600" dirty="0" err="1">
                <a:latin typeface="Arial"/>
                <a:cs typeface="Arial"/>
              </a:rPr>
              <a:t>în</a:t>
            </a:r>
            <a:r>
              <a:rPr lang="en-US" sz="1600" dirty="0">
                <a:latin typeface="Arial"/>
                <a:cs typeface="Arial"/>
              </a:rPr>
              <a:t> alt stat </a:t>
            </a:r>
            <a:r>
              <a:rPr lang="en-US" sz="1600" dirty="0" err="1">
                <a:latin typeface="Arial"/>
                <a:cs typeface="Arial"/>
              </a:rPr>
              <a:t>membru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decât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cel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în</a:t>
            </a:r>
            <a:r>
              <a:rPr lang="en-US" sz="1600" dirty="0">
                <a:latin typeface="Arial"/>
                <a:cs typeface="Arial"/>
              </a:rPr>
              <a:t> care </a:t>
            </a:r>
            <a:r>
              <a:rPr lang="en-US" sz="1600" dirty="0" err="1">
                <a:latin typeface="Arial"/>
                <a:cs typeface="Arial"/>
              </a:rPr>
              <a:t>începe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transportul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bunurilor</a:t>
            </a:r>
            <a:r>
              <a:rPr lang="en-US" sz="1600" dirty="0">
                <a:latin typeface="Arial"/>
                <a:cs typeface="Arial"/>
              </a:rPr>
              <a:t>, </a:t>
            </a:r>
            <a:r>
              <a:rPr lang="en-US" sz="1600" dirty="0" err="1">
                <a:latin typeface="Arial"/>
                <a:cs typeface="Arial"/>
              </a:rPr>
              <a:t>drept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condiție</a:t>
            </a:r>
            <a:r>
              <a:rPr lang="en-US" sz="1600" dirty="0">
                <a:latin typeface="Arial"/>
                <a:cs typeface="Arial"/>
              </a:rPr>
              <a:t> de fond </a:t>
            </a:r>
            <a:r>
              <a:rPr lang="en-US" sz="1600" dirty="0" err="1">
                <a:latin typeface="Arial"/>
                <a:cs typeface="Arial"/>
              </a:rPr>
              <a:t>pentru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ca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furnizorul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să</a:t>
            </a:r>
            <a:r>
              <a:rPr lang="en-US" sz="1600" dirty="0">
                <a:latin typeface="Arial"/>
                <a:cs typeface="Arial"/>
              </a:rPr>
              <a:t> fie </a:t>
            </a:r>
            <a:r>
              <a:rPr lang="en-US" sz="1600" dirty="0" err="1">
                <a:latin typeface="Arial"/>
                <a:cs typeface="Arial"/>
              </a:rPr>
              <a:t>autorizat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să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aplice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scutirea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pentru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livrarea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intracomunitară</a:t>
            </a:r>
            <a:r>
              <a:rPr lang="en-US" sz="1600" dirty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r>
              <a:rPr lang="en-US" sz="1600" dirty="0">
                <a:latin typeface="Arial"/>
                <a:cs typeface="Arial"/>
              </a:rPr>
              <a:t> </a:t>
            </a:r>
          </a:p>
          <a:p>
            <a:pPr algn="just"/>
            <a:r>
              <a:rPr lang="en-US" sz="1400" dirty="0" err="1">
                <a:latin typeface="Arial"/>
                <a:cs typeface="Arial"/>
              </a:rPr>
              <a:t>Hotărârile</a:t>
            </a:r>
            <a:r>
              <a:rPr lang="en-US" sz="1400" dirty="0">
                <a:latin typeface="Arial"/>
                <a:cs typeface="Arial"/>
              </a:rPr>
              <a:t> din: 6 </a:t>
            </a:r>
            <a:r>
              <a:rPr lang="en-US" sz="1400" dirty="0" err="1">
                <a:latin typeface="Arial"/>
                <a:cs typeface="Arial"/>
              </a:rPr>
              <a:t>septembrie</a:t>
            </a:r>
            <a:r>
              <a:rPr lang="en-US" sz="1400" dirty="0">
                <a:latin typeface="Arial"/>
                <a:cs typeface="Arial"/>
              </a:rPr>
              <a:t> 2012, </a:t>
            </a:r>
            <a:r>
              <a:rPr lang="en-US" sz="1400" dirty="0" err="1">
                <a:latin typeface="Arial"/>
                <a:cs typeface="Arial"/>
              </a:rPr>
              <a:t>Mecsek-Gabona</a:t>
            </a:r>
            <a:r>
              <a:rPr lang="en-US" sz="1400" dirty="0">
                <a:latin typeface="Arial"/>
                <a:cs typeface="Arial"/>
              </a:rPr>
              <a:t>, C-273/11, ECLI:EU:C:2012:547; 27 </a:t>
            </a:r>
            <a:r>
              <a:rPr lang="en-US" sz="1400" dirty="0" err="1">
                <a:latin typeface="Arial"/>
                <a:cs typeface="Arial"/>
              </a:rPr>
              <a:t>septembrie</a:t>
            </a:r>
            <a:r>
              <a:rPr lang="en-US" sz="1400" dirty="0">
                <a:latin typeface="Arial"/>
                <a:cs typeface="Arial"/>
              </a:rPr>
              <a:t> 2012, VSTR, C-587/10, ECLI:EU:C:2012:592; din 20octombrie 2016, </a:t>
            </a:r>
            <a:r>
              <a:rPr lang="en-US" sz="1400" dirty="0" err="1">
                <a:latin typeface="Arial"/>
                <a:cs typeface="Arial"/>
              </a:rPr>
              <a:t>Plöckl</a:t>
            </a:r>
            <a:r>
              <a:rPr lang="en-US" sz="1400" dirty="0">
                <a:latin typeface="Arial"/>
                <a:cs typeface="Arial"/>
              </a:rPr>
              <a:t>, C-24/15, ECLI:EU:C:2016:791 </a:t>
            </a:r>
            <a:r>
              <a:rPr lang="en-US" sz="1400" dirty="0" err="1">
                <a:latin typeface="Arial"/>
                <a:cs typeface="Arial"/>
              </a:rPr>
              <a:t>și</a:t>
            </a:r>
            <a:r>
              <a:rPr lang="en-US" sz="1400" dirty="0">
                <a:latin typeface="Arial"/>
                <a:cs typeface="Arial"/>
              </a:rPr>
              <a:t> din 9 </a:t>
            </a:r>
            <a:r>
              <a:rPr lang="en-US" sz="1400" dirty="0" err="1">
                <a:latin typeface="Arial"/>
                <a:cs typeface="Arial"/>
              </a:rPr>
              <a:t>februarie</a:t>
            </a:r>
            <a:r>
              <a:rPr lang="en-US" sz="1400" dirty="0">
                <a:latin typeface="Arial"/>
                <a:cs typeface="Arial"/>
              </a:rPr>
              <a:t> 2017, Euro-</a:t>
            </a:r>
            <a:r>
              <a:rPr lang="en-US" sz="1400" dirty="0" err="1">
                <a:latin typeface="Arial"/>
                <a:cs typeface="Arial"/>
              </a:rPr>
              <a:t>Tyre</a:t>
            </a:r>
            <a:r>
              <a:rPr lang="en-US" sz="1400" dirty="0">
                <a:latin typeface="Arial"/>
                <a:cs typeface="Arial"/>
              </a:rPr>
              <a:t>, C-21/16, ECLI:EU:C:2017:106. </a:t>
            </a:r>
          </a:p>
          <a:p>
            <a:pPr algn="just"/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27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63" y="274638"/>
            <a:ext cx="8229600" cy="95826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remedii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  2017) 569 final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63" y="1232900"/>
            <a:ext cx="8328237" cy="4893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>
                <a:latin typeface="Arial"/>
                <a:cs typeface="Arial"/>
              </a:rPr>
              <a:t> </a:t>
            </a:r>
            <a:r>
              <a:rPr lang="en-US" sz="2000" b="1" dirty="0" smtClean="0">
                <a:latin typeface="Arial"/>
                <a:cs typeface="Arial"/>
              </a:rPr>
              <a:t>3) </a:t>
            </a:r>
            <a:r>
              <a:rPr lang="en-US" sz="2000" b="1" dirty="0" err="1" smtClean="0">
                <a:latin typeface="Arial"/>
                <a:cs typeface="Arial"/>
              </a:rPr>
              <a:t>Recunoașterea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codului</a:t>
            </a:r>
            <a:r>
              <a:rPr lang="en-US" sz="2000" b="1" dirty="0">
                <a:latin typeface="Arial"/>
                <a:cs typeface="Arial"/>
              </a:rPr>
              <a:t> de </a:t>
            </a:r>
            <a:r>
              <a:rPr lang="en-US" sz="2000" b="1" dirty="0" err="1">
                <a:latin typeface="Arial"/>
                <a:cs typeface="Arial"/>
              </a:rPr>
              <a:t>înregistrare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în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scopuri</a:t>
            </a:r>
            <a:r>
              <a:rPr lang="en-US" sz="2000" b="1" dirty="0">
                <a:latin typeface="Arial"/>
                <a:cs typeface="Arial"/>
              </a:rPr>
              <a:t> de TVA a </a:t>
            </a:r>
            <a:r>
              <a:rPr lang="en-US" sz="2000" b="1" dirty="0" err="1">
                <a:latin typeface="Arial"/>
                <a:cs typeface="Arial"/>
              </a:rPr>
              <a:t>clientului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drept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condiție</a:t>
            </a:r>
            <a:r>
              <a:rPr lang="en-US" sz="2000" b="1" dirty="0">
                <a:latin typeface="Arial"/>
                <a:cs typeface="Arial"/>
              </a:rPr>
              <a:t> de fond </a:t>
            </a:r>
            <a:r>
              <a:rPr lang="en-US" sz="2000" b="1" dirty="0" err="1">
                <a:latin typeface="Arial"/>
                <a:cs typeface="Arial"/>
              </a:rPr>
              <a:t>pentru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scutirea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livrării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 err="1">
                <a:latin typeface="Arial"/>
                <a:cs typeface="Arial"/>
              </a:rPr>
              <a:t>intracomunitare</a:t>
            </a:r>
            <a:r>
              <a:rPr lang="en-US" sz="2000" b="1" dirty="0">
                <a:latin typeface="Arial"/>
                <a:cs typeface="Arial"/>
              </a:rPr>
              <a:t>;</a:t>
            </a:r>
          </a:p>
          <a:p>
            <a:pPr marL="0" indent="0" algn="just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scutire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intracomunitară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introduse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US" sz="2000" dirty="0">
              <a:latin typeface="Arial"/>
              <a:cs typeface="Arial"/>
            </a:endParaRPr>
          </a:p>
          <a:p>
            <a:pPr lvl="1"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impozabilă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juridică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neimpozabilă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s-au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expediat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alt stat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cod de TVA valid</a:t>
            </a:r>
          </a:p>
          <a:p>
            <a:pPr lvl="1"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nscrie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intracomunitară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declaratia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recapitulativă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declararii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facuta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eronat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scutirea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exceptia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situatiei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autoritatea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fiscala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apreciaza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justificarea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furnizorului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erorile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survenite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 smtClean="0">
              <a:latin typeface="Arial"/>
              <a:cs typeface="Arial"/>
            </a:endParaRPr>
          </a:p>
          <a:p>
            <a:pPr algn="just"/>
            <a:endParaRPr lang="en-US" sz="1400" dirty="0">
              <a:latin typeface="Arial"/>
              <a:cs typeface="Arial"/>
            </a:endParaRPr>
          </a:p>
          <a:p>
            <a:pPr algn="just"/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egulamentului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UE 282/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2011-al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patrulea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remediu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rapid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În</a:t>
            </a:r>
            <a:r>
              <a:rPr lang="en-US" dirty="0"/>
              <a:t> 1994, </a:t>
            </a:r>
            <a:r>
              <a:rPr lang="en-US" dirty="0" err="1"/>
              <a:t>Comisia</a:t>
            </a:r>
            <a:r>
              <a:rPr lang="en-US" dirty="0"/>
              <a:t> a </a:t>
            </a:r>
            <a:r>
              <a:rPr lang="en-US" dirty="0" err="1"/>
              <a:t>atras</a:t>
            </a:r>
            <a:r>
              <a:rPr lang="en-US" dirty="0"/>
              <a:t> </a:t>
            </a:r>
            <a:r>
              <a:rPr lang="en-US" dirty="0" err="1"/>
              <a:t>atenția</a:t>
            </a:r>
            <a:r>
              <a:rPr lang="en-US" dirty="0"/>
              <a:t> </a:t>
            </a:r>
            <a:r>
              <a:rPr lang="en-US" dirty="0" err="1"/>
              <a:t>Consiliului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</a:t>
            </a:r>
            <a:r>
              <a:rPr lang="en-US" dirty="0" err="1"/>
              <a:t>Parlamentului</a:t>
            </a:r>
            <a:r>
              <a:rPr lang="en-US" dirty="0"/>
              <a:t> European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chestiunii</a:t>
            </a:r>
            <a:r>
              <a:rPr lang="en-US" dirty="0"/>
              <a:t> </a:t>
            </a:r>
            <a:r>
              <a:rPr lang="en-US" dirty="0" err="1"/>
              <a:t>dovezilor</a:t>
            </a:r>
            <a:r>
              <a:rPr lang="en-US" dirty="0"/>
              <a:t>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furnizate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demonstra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̆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îndeplinite</a:t>
            </a:r>
            <a:r>
              <a:rPr lang="en-US" dirty="0"/>
              <a:t> </a:t>
            </a:r>
            <a:r>
              <a:rPr lang="en-US" dirty="0" err="1"/>
              <a:t>condițiile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scutirea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livrări</a:t>
            </a:r>
            <a:r>
              <a:rPr lang="en-US" dirty="0"/>
              <a:t> </a:t>
            </a:r>
            <a:r>
              <a:rPr lang="en-US" dirty="0" err="1"/>
              <a:t>intracomunitare</a:t>
            </a:r>
            <a:r>
              <a:rPr lang="en-US" dirty="0"/>
              <a:t> de </a:t>
            </a:r>
            <a:r>
              <a:rPr lang="en-US" dirty="0" err="1"/>
              <a:t>bunuri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Înca</a:t>
            </a:r>
            <a:r>
              <a:rPr lang="en-US" dirty="0" smtClean="0"/>
              <a:t>̆ </a:t>
            </a:r>
            <a:r>
              <a:rPr lang="en-US" dirty="0"/>
              <a:t>de </a:t>
            </a:r>
            <a:r>
              <a:rPr lang="en-US" dirty="0" err="1"/>
              <a:t>atunci</a:t>
            </a:r>
            <a:r>
              <a:rPr lang="en-US" dirty="0"/>
              <a:t>, la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puțin</a:t>
            </a:r>
            <a:r>
              <a:rPr lang="en-US" dirty="0"/>
              <a:t> de </a:t>
            </a:r>
            <a:r>
              <a:rPr lang="en-US" dirty="0" err="1"/>
              <a:t>doi</a:t>
            </a:r>
            <a:r>
              <a:rPr lang="en-US" dirty="0"/>
              <a:t> de </a:t>
            </a:r>
            <a:r>
              <a:rPr lang="en-US" dirty="0" err="1"/>
              <a:t>ani</a:t>
            </a:r>
            <a:r>
              <a:rPr lang="en-US" dirty="0"/>
              <a:t> de la </a:t>
            </a:r>
            <a:r>
              <a:rPr lang="en-US" dirty="0" err="1"/>
              <a:t>introducerea</a:t>
            </a:r>
            <a:r>
              <a:rPr lang="en-US" dirty="0"/>
              <a:t> </a:t>
            </a:r>
            <a:r>
              <a:rPr lang="en-US" dirty="0" err="1"/>
              <a:t>actualului</a:t>
            </a:r>
            <a:r>
              <a:rPr lang="en-US" dirty="0"/>
              <a:t> </a:t>
            </a:r>
            <a:r>
              <a:rPr lang="en-US" dirty="0" err="1"/>
              <a:t>regim</a:t>
            </a:r>
            <a:r>
              <a:rPr lang="en-US" dirty="0"/>
              <a:t> </a:t>
            </a:r>
            <a:r>
              <a:rPr lang="en-US" dirty="0" err="1"/>
              <a:t>tranzitoriu</a:t>
            </a:r>
            <a:r>
              <a:rPr lang="en-US" dirty="0"/>
              <a:t> de </a:t>
            </a:r>
            <a:r>
              <a:rPr lang="en-US" dirty="0" err="1"/>
              <a:t>impozitare</a:t>
            </a:r>
            <a:r>
              <a:rPr lang="en-US" dirty="0"/>
              <a:t> a </a:t>
            </a:r>
            <a:r>
              <a:rPr lang="en-US" dirty="0" err="1"/>
              <a:t>comerțului</a:t>
            </a:r>
            <a:r>
              <a:rPr lang="en-US" dirty="0"/>
              <a:t> </a:t>
            </a:r>
            <a:r>
              <a:rPr lang="en-US" dirty="0" err="1" smtClean="0"/>
              <a:t>intracomunitar</a:t>
            </a:r>
            <a:r>
              <a:rPr lang="en-US" dirty="0" smtClean="0"/>
              <a:t>, </a:t>
            </a:r>
            <a:r>
              <a:rPr lang="en-US" dirty="0" err="1"/>
              <a:t>Comisia</a:t>
            </a:r>
            <a:r>
              <a:rPr lang="en-US" dirty="0"/>
              <a:t> a </a:t>
            </a:r>
            <a:r>
              <a:rPr lang="en-US" dirty="0" err="1"/>
              <a:t>subliniat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̆ </a:t>
            </a:r>
            <a:r>
              <a:rPr lang="en-US" dirty="0" err="1"/>
              <a:t>aceasta</a:t>
            </a:r>
            <a:r>
              <a:rPr lang="en-US" dirty="0"/>
              <a:t>̆ </a:t>
            </a:r>
            <a:r>
              <a:rPr lang="en-US" dirty="0" err="1"/>
              <a:t>chestiune</a:t>
            </a:r>
            <a:r>
              <a:rPr lang="en-US" dirty="0"/>
              <a:t> era o </a:t>
            </a:r>
            <a:r>
              <a:rPr lang="en-US" dirty="0" err="1"/>
              <a:t>sursa</a:t>
            </a:r>
            <a:r>
              <a:rPr lang="en-US" dirty="0"/>
              <a:t>̆ de </a:t>
            </a:r>
            <a:r>
              <a:rPr lang="en-US" dirty="0" err="1"/>
              <a:t>probleme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 de </a:t>
            </a:r>
            <a:r>
              <a:rPr lang="en-US" dirty="0" err="1"/>
              <a:t>consultare</a:t>
            </a:r>
            <a:r>
              <a:rPr lang="en-US" dirty="0"/>
              <a:t> </a:t>
            </a:r>
            <a:r>
              <a:rPr lang="en-US" dirty="0" err="1"/>
              <a:t>lansat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Cartea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viitorul</a:t>
            </a:r>
            <a:r>
              <a:rPr lang="en-US" dirty="0"/>
              <a:t> TVA</a:t>
            </a:r>
            <a:r>
              <a:rPr lang="en-US" dirty="0" smtClean="0"/>
              <a:t>, </a:t>
            </a:r>
            <a:r>
              <a:rPr lang="en-US" dirty="0" err="1" smtClean="0"/>
              <a:t>statele</a:t>
            </a:r>
            <a:r>
              <a:rPr lang="en-US" dirty="0" smtClean="0"/>
              <a:t> </a:t>
            </a:r>
            <a:r>
              <a:rPr lang="en-US" dirty="0" err="1"/>
              <a:t>membre</a:t>
            </a:r>
            <a:r>
              <a:rPr lang="en-US" dirty="0"/>
              <a:t> au </a:t>
            </a:r>
            <a:r>
              <a:rPr lang="en-US" dirty="0" err="1"/>
              <a:t>subliniat</a:t>
            </a:r>
            <a:r>
              <a:rPr lang="en-US" dirty="0"/>
              <a:t> din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aspect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o </a:t>
            </a:r>
            <a:r>
              <a:rPr lang="en-US" dirty="0" err="1"/>
              <a:t>problema</a:t>
            </a:r>
            <a:r>
              <a:rPr lang="en-US" dirty="0"/>
              <a:t>̆ </a:t>
            </a:r>
            <a:r>
              <a:rPr lang="en-US" dirty="0" err="1"/>
              <a:t>majora</a:t>
            </a:r>
            <a:r>
              <a:rPr lang="en-US" dirty="0"/>
              <a:t>̆ a </a:t>
            </a:r>
            <a:r>
              <a:rPr lang="en-US" dirty="0" err="1"/>
              <a:t>sistemului</a:t>
            </a:r>
            <a:r>
              <a:rPr lang="en-US" dirty="0"/>
              <a:t> actual de TVA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Este </a:t>
            </a:r>
            <a:r>
              <a:rPr lang="en-US" dirty="0" err="1"/>
              <a:t>esențial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̆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clare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stabile care </a:t>
            </a:r>
            <a:r>
              <a:rPr lang="en-US" dirty="0" err="1"/>
              <a:t>sa</a:t>
            </a:r>
            <a:r>
              <a:rPr lang="en-US" dirty="0"/>
              <a:t>̆ </a:t>
            </a:r>
            <a:r>
              <a:rPr lang="en-US" dirty="0" err="1"/>
              <a:t>ofere</a:t>
            </a:r>
            <a:r>
              <a:rPr lang="en-US" dirty="0"/>
              <a:t> </a:t>
            </a:r>
            <a:r>
              <a:rPr lang="en-US" dirty="0" err="1"/>
              <a:t>securitate</a:t>
            </a:r>
            <a:r>
              <a:rPr lang="en-US" dirty="0"/>
              <a:t> </a:t>
            </a:r>
            <a:r>
              <a:rPr lang="en-US" dirty="0" err="1"/>
              <a:t>juridica</a:t>
            </a:r>
            <a:r>
              <a:rPr lang="en-US" dirty="0"/>
              <a:t>̆ </a:t>
            </a:r>
            <a:r>
              <a:rPr lang="en-US" dirty="0" err="1"/>
              <a:t>întreprinderilor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același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administrațiile</a:t>
            </a:r>
            <a:r>
              <a:rPr lang="en-US" dirty="0"/>
              <a:t> </a:t>
            </a:r>
            <a:r>
              <a:rPr lang="en-US" dirty="0" err="1"/>
              <a:t>fiscale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̆ fie </a:t>
            </a:r>
            <a:r>
              <a:rPr lang="en-US" dirty="0" err="1"/>
              <a:t>capabile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̆ </a:t>
            </a:r>
            <a:r>
              <a:rPr lang="en-US" dirty="0" err="1"/>
              <a:t>monitorizeze</a:t>
            </a:r>
            <a:r>
              <a:rPr lang="en-US" dirty="0"/>
              <a:t> </a:t>
            </a:r>
            <a:r>
              <a:rPr lang="en-US" dirty="0" err="1"/>
              <a:t>și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̆ </a:t>
            </a:r>
            <a:r>
              <a:rPr lang="en-US" dirty="0" err="1"/>
              <a:t>asigure</a:t>
            </a:r>
            <a:r>
              <a:rPr lang="en-US" dirty="0"/>
              <a:t> </a:t>
            </a:r>
            <a:r>
              <a:rPr lang="en-US" dirty="0" err="1"/>
              <a:t>aplicarea</a:t>
            </a:r>
            <a:r>
              <a:rPr lang="en-US" dirty="0"/>
              <a:t> </a:t>
            </a:r>
            <a:r>
              <a:rPr lang="en-US" dirty="0" err="1"/>
              <a:t>corecta</a:t>
            </a:r>
            <a:r>
              <a:rPr lang="en-US" dirty="0"/>
              <a:t>̆ a </a:t>
            </a:r>
            <a:r>
              <a:rPr lang="en-US" dirty="0" err="1"/>
              <a:t>scutirii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ales </a:t>
            </a:r>
            <a:r>
              <a:rPr lang="en-US" dirty="0" err="1"/>
              <a:t>având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̆ </a:t>
            </a:r>
            <a:r>
              <a:rPr lang="en-US" dirty="0" err="1"/>
              <a:t>livrările</a:t>
            </a:r>
            <a:r>
              <a:rPr lang="en-US" dirty="0"/>
              <a:t> </a:t>
            </a:r>
            <a:r>
              <a:rPr lang="en-US" dirty="0" err="1"/>
              <a:t>intracomunitare</a:t>
            </a:r>
            <a:r>
              <a:rPr lang="en-US" dirty="0"/>
              <a:t> </a:t>
            </a:r>
            <a:r>
              <a:rPr lang="en-US" dirty="0" err="1"/>
              <a:t>scutite</a:t>
            </a:r>
            <a:r>
              <a:rPr lang="en-US" dirty="0"/>
              <a:t> de TVA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adesea</a:t>
            </a:r>
            <a:r>
              <a:rPr lang="en-US" dirty="0"/>
              <a:t> o </a:t>
            </a:r>
            <a:r>
              <a:rPr lang="en-US" dirty="0" err="1"/>
              <a:t>componenta</a:t>
            </a:r>
            <a:r>
              <a:rPr lang="en-US" dirty="0"/>
              <a:t>̆ de </a:t>
            </a:r>
            <a:r>
              <a:rPr lang="en-US" dirty="0" err="1"/>
              <a:t>baza</a:t>
            </a:r>
            <a:r>
              <a:rPr lang="en-US" dirty="0"/>
              <a:t>̆ a </a:t>
            </a:r>
            <a:r>
              <a:rPr lang="en-US" dirty="0" err="1"/>
              <a:t>fraudelor</a:t>
            </a:r>
            <a:r>
              <a:rPr lang="en-US" dirty="0"/>
              <a:t> </a:t>
            </a:r>
            <a:r>
              <a:rPr lang="en-US" dirty="0" err="1"/>
              <a:t>transfrontaliere</a:t>
            </a:r>
            <a:r>
              <a:rPr lang="en-US" dirty="0"/>
              <a:t> de tip </a:t>
            </a:r>
            <a:r>
              <a:rPr lang="en-US" dirty="0" err="1"/>
              <a:t>carusel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7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26" y="1258295"/>
            <a:ext cx="7987673" cy="5096205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Regulamentului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282/2011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documentelor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face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dovada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transportului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intracomunitar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 stat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oricare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situații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concludente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transport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(CMR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conosament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factura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transportator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airbill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entități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cumpărător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2"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documentele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mpreuna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concludentă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bancare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atestă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transportului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verbal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primire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depozitarul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destinatie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entități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cumpărător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egulamentului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282/2011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8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Necesitatea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relansării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62" y="1600200"/>
            <a:ext cx="7970049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s-au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înregistrat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pierderi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147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euro din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cauza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fraudei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deficiențe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fragmentat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predispus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fraudă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dorește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relansarea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TVA;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Potrivit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estimărilor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unificat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piața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reduce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frauda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transfrontalieră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 cu 41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euro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costurile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operatorilor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euro</a:t>
            </a:r>
          </a:p>
        </p:txBody>
      </p:sp>
    </p:spTree>
    <p:extLst>
      <p:ext uri="{BB962C8B-B14F-4D97-AF65-F5344CB8AC3E}">
        <p14:creationId xmlns:p14="http://schemas.microsoft.com/office/powerpoint/2010/main" val="3360625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26" y="1258295"/>
            <a:ext cx="7987673" cy="5096205"/>
          </a:xfrm>
        </p:spPr>
        <p:txBody>
          <a:bodyPr>
            <a:normAutofit/>
          </a:bodyPr>
          <a:lstStyle/>
          <a:p>
            <a:pPr algn="just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realizeaza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furnizorului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just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scrisa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cumparatorului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mentiunea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anumite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ȘI</a:t>
            </a:r>
          </a:p>
          <a:p>
            <a:pPr lvl="2" algn="just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concludente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situația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scrisă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cumpărător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lunii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următoare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care s-a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Autoritatea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refuze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dovezile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reglementeaza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conținutul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registrelor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ține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vândute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dispozitia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clientului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egulamentului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282/2011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4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964"/>
            <a:ext cx="8229600" cy="5078199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GRCM –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taxarii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-inverse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livrari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prestari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efectuate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impozabile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avand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peste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17.500 EURO/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tranzactie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factura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solicitare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introducerii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GRCM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stat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inregistrat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VAT Gap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VAT Gap a UE 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sfarsitul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25% din VAT Gap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atribuit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fraudei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carusel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masurile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control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eficiente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frauda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carusel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precizand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control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lipsei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eficienta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motivarea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nesatisfacatoare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informatii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castigurile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estimate din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conformare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ulterior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introducerii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GRCM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depasesc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total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dificultatile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in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sarcina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contribuabililor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administratiei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fiscal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25%</a:t>
            </a:r>
          </a:p>
          <a:p>
            <a:pPr lvl="1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introducerea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GRCM nu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costuri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contribuabililor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administratiilor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fiscal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inregistrate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modalitati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estimările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Comisiei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GRCM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996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mecanismului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taxare-inversa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 2016) 811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04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253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regimului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defintitiv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2018) 329 final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681" y="1395914"/>
            <a:ext cx="8046119" cy="4730250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Trecerea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preconizată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fi data de 1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iulie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just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Fundamentele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regimului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TVA: </a:t>
            </a:r>
          </a:p>
          <a:p>
            <a:pPr lvl="1" algn="just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înlocuirea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actualului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tranzitoriu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impozitare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schimburilor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comerciale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funcționa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principiului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impozitării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destinație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introduce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furnizări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Uniunii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înlocui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intracomunitară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elimina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noțiunea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achiziție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intracomunitară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44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253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regimului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defintitiv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2018) 329 final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681" y="1395914"/>
            <a:ext cx="8046119" cy="4730250"/>
          </a:xfrm>
        </p:spPr>
        <p:txBody>
          <a:bodyPr>
            <a:noAutofit/>
          </a:bodyPr>
          <a:lstStyle/>
          <a:p>
            <a:pPr algn="just"/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 –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etapă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tratamentului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fiscal al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tranzacțiilor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relația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B2B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începând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 1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iulie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etapă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din 2027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extins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operațiunile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transfrontaliere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acoperind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prestările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așa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Comisiei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Parlamentul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UE,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Comitetul Economic și social European –Bruxelles 4.10.2017 (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566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08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11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regimului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defintitiv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COM(2018) 329 final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92" y="1132750"/>
            <a:ext cx="7923440" cy="52632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o-RO" sz="2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–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generalit</a:t>
            </a:r>
            <a:r>
              <a:rPr lang="ro-RO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ăț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</a:p>
          <a:p>
            <a:pPr algn="just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generală</a:t>
            </a:r>
            <a:r>
              <a:rPr lang="ro-RO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factura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TVA la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din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sosesc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plătită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furnizorul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ghișeului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shop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tranzitorie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cumpărătorul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alt stat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impozabilă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atestată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plăti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</a:t>
            </a:r>
          </a:p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declarația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recapitulativă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livrări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</a:t>
            </a:r>
          </a:p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Detaliile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suferi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modificări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discuțiilor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purta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</a:t>
            </a:r>
            <a:endParaRPr lang="ro-RO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</a:p>
          <a:p>
            <a:pPr algn="just"/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 de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directivă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2006/112/CE 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introducerea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detaliilor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tehnice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măsurilor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a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comerțului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6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Propunerea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reformă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cotelor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– COM</a:t>
            </a:r>
            <a:r>
              <a:rPr lang="ro-RO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(2018) 20 final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intra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vigoare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trecerea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Noile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norme urmăresc să ofere statelor membre mai multă flexibilitate pentru a stabili noi cote de TVA și pentru a pune statele membre pe o poziție mai echivalentă în ceea ce privește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derogările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Normele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actuale permit statelor membre să aplice una sau două cote reduse de TVA pentru categoriile de bunuri/servicii prevăzute în Anexa III a Directivei 2006/112/C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să aplice derogări specifice anumitor cote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reduse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conformitate cu noile norme, va fi creată o listă simplificată care să prevadă produsele care vor fi întotdeauna supuse cotei standard, spre deosebire de lista actuală care conține listele cu bunuri și servicii supuse cotelor reduse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22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Propunerea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reformă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cotelor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– COM</a:t>
            </a:r>
            <a:r>
              <a:rPr lang="ro-RO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(2018) 20 final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x-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cote standard de minimum 15%,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standard,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scutire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TVA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zero);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5%,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0;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Anexa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2006/112/CE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abrogată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Autor Mariana Vizoli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7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27" y="492003"/>
            <a:ext cx="8672070" cy="6029891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n-US" sz="2200" b="1" dirty="0" err="1" smtClean="0">
                <a:latin typeface="Arial"/>
                <a:cs typeface="Arial"/>
              </a:rPr>
              <a:t>Simplificarea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n-US" sz="2200" b="1" dirty="0" err="1" smtClean="0">
                <a:latin typeface="Arial"/>
                <a:cs typeface="Arial"/>
              </a:rPr>
              <a:t>regulilor</a:t>
            </a:r>
            <a:r>
              <a:rPr lang="en-US" sz="2200" b="1" dirty="0" smtClean="0">
                <a:latin typeface="Arial"/>
                <a:cs typeface="Arial"/>
              </a:rPr>
              <a:t> de TVA </a:t>
            </a:r>
            <a:r>
              <a:rPr lang="en-US" sz="2200" b="1" dirty="0" err="1" smtClean="0">
                <a:latin typeface="Arial"/>
                <a:cs typeface="Arial"/>
              </a:rPr>
              <a:t>pentru</a:t>
            </a:r>
            <a:r>
              <a:rPr lang="en-US" sz="2200" b="1" dirty="0" smtClean="0">
                <a:latin typeface="Arial"/>
                <a:cs typeface="Arial"/>
              </a:rPr>
              <a:t> IMM- </a:t>
            </a:r>
            <a:r>
              <a:rPr lang="en-US" sz="2200" b="1" dirty="0" err="1" smtClean="0">
                <a:latin typeface="Arial"/>
                <a:cs typeface="Arial"/>
              </a:rPr>
              <a:t>proiectul</a:t>
            </a:r>
            <a:r>
              <a:rPr lang="en-US" sz="2200" b="1" dirty="0" smtClean="0">
                <a:latin typeface="Arial"/>
                <a:cs typeface="Arial"/>
              </a:rPr>
              <a:t> de </a:t>
            </a:r>
            <a:r>
              <a:rPr lang="en-US" sz="2200" b="1" dirty="0" err="1" smtClean="0">
                <a:latin typeface="Arial"/>
                <a:cs typeface="Arial"/>
              </a:rPr>
              <a:t>directivă</a:t>
            </a:r>
            <a:r>
              <a:rPr lang="en-US" sz="2200" b="1" dirty="0" smtClean="0">
                <a:latin typeface="Arial"/>
                <a:cs typeface="Arial"/>
              </a:rPr>
              <a:t> COM (2018) 21 final</a:t>
            </a:r>
            <a:br>
              <a:rPr lang="en-US" sz="2200" b="1" dirty="0" smtClean="0">
                <a:latin typeface="Arial"/>
                <a:cs typeface="Arial"/>
              </a:rPr>
            </a:br>
            <a:r>
              <a:rPr lang="ro-RO" sz="2200" b="1" dirty="0">
                <a:latin typeface="Arial"/>
                <a:cs typeface="Arial"/>
              </a:rPr>
              <a:t/>
            </a:r>
            <a:br>
              <a:rPr lang="ro-RO" sz="2200" b="1" dirty="0">
                <a:latin typeface="Arial"/>
                <a:cs typeface="Arial"/>
              </a:rPr>
            </a:br>
            <a:r>
              <a:rPr lang="ro-RO" sz="2200" b="1" dirty="0" smtClean="0">
                <a:latin typeface="Arial"/>
                <a:cs typeface="Arial"/>
              </a:rPr>
              <a:t>- Proiectul de directivă </a:t>
            </a:r>
            <a:r>
              <a:rPr lang="ro-RO" sz="2200" dirty="0" smtClean="0">
                <a:latin typeface="Arial"/>
                <a:cs typeface="Arial"/>
              </a:rPr>
              <a:t>introduce</a:t>
            </a:r>
            <a:r>
              <a:rPr lang="ro-RO" sz="2200" dirty="0">
                <a:latin typeface="Arial"/>
                <a:cs typeface="Arial"/>
              </a:rPr>
              <a:t>: </a:t>
            </a:r>
            <a:r>
              <a:rPr lang="ro-RO" sz="2200" dirty="0" smtClean="0">
                <a:latin typeface="Arial"/>
                <a:cs typeface="Arial"/>
              </a:rPr>
              <a:t/>
            </a:r>
            <a:br>
              <a:rPr lang="ro-RO" sz="2200" dirty="0" smtClean="0">
                <a:latin typeface="Arial"/>
                <a:cs typeface="Arial"/>
              </a:rPr>
            </a:br>
            <a:r>
              <a:rPr lang="ro-RO" sz="2200" dirty="0">
                <a:latin typeface="Arial"/>
                <a:cs typeface="Arial"/>
              </a:rPr>
              <a:t>	</a:t>
            </a:r>
            <a:r>
              <a:rPr lang="ro-RO" sz="2200" dirty="0" smtClean="0">
                <a:latin typeface="Arial"/>
                <a:cs typeface="Arial"/>
              </a:rPr>
              <a:t>-Posibuilitatea ca fiecare stat membru să stabilească un plafon de scutire până la nivelul de 85.000 Euro ( în prezent plafonul din directivă este de 5.000 euro);</a:t>
            </a:r>
            <a:br>
              <a:rPr lang="ro-RO" sz="2200" dirty="0" smtClean="0">
                <a:latin typeface="Arial"/>
                <a:cs typeface="Arial"/>
              </a:rPr>
            </a:br>
            <a:r>
              <a:rPr lang="ro-RO" sz="2200" dirty="0" smtClean="0">
                <a:latin typeface="Arial"/>
                <a:cs typeface="Arial"/>
              </a:rPr>
              <a:t>	- </a:t>
            </a:r>
            <a:r>
              <a:rPr lang="ro-RO" sz="2200" dirty="0">
                <a:latin typeface="Arial"/>
                <a:cs typeface="Arial"/>
              </a:rPr>
              <a:t>Un prag de venit de 2 milioane EUR în UE, în cadrul căruia întreprinderile mici ar beneficia de măsuri de simplificare, indiferent dacă acestea au fost deja scutite sau nu de TVA</a:t>
            </a:r>
            <a:r>
              <a:rPr lang="ro-RO" sz="2200" dirty="0" smtClean="0">
                <a:latin typeface="Arial"/>
                <a:cs typeface="Arial"/>
              </a:rPr>
              <a:t>;</a:t>
            </a:r>
            <a:br>
              <a:rPr lang="ro-RO" sz="2200" dirty="0" smtClean="0">
                <a:latin typeface="Arial"/>
                <a:cs typeface="Arial"/>
              </a:rPr>
            </a:br>
            <a:r>
              <a:rPr lang="ro-RO" sz="2200" dirty="0" smtClean="0">
                <a:latin typeface="Arial"/>
                <a:cs typeface="Arial"/>
              </a:rPr>
              <a:t>	- </a:t>
            </a:r>
            <a:r>
              <a:rPr lang="ro-RO" sz="2200" dirty="0">
                <a:latin typeface="Arial"/>
                <a:cs typeface="Arial"/>
              </a:rPr>
              <a:t>Posibilitatea ca statele membre să </a:t>
            </a:r>
            <a:r>
              <a:rPr lang="ro-RO" sz="2200" dirty="0" smtClean="0">
                <a:latin typeface="Arial"/>
                <a:cs typeface="Arial"/>
              </a:rPr>
              <a:t>simplifice pentru întreprinderile mici, </a:t>
            </a:r>
            <a:r>
              <a:rPr lang="ro-RO" sz="2200" dirty="0">
                <a:latin typeface="Arial"/>
                <a:cs typeface="Arial"/>
              </a:rPr>
              <a:t>care îndeplinesc condițiile de scutire de </a:t>
            </a:r>
            <a:r>
              <a:rPr lang="ro-RO" sz="2200" dirty="0" smtClean="0">
                <a:latin typeface="Arial"/>
                <a:cs typeface="Arial"/>
              </a:rPr>
              <a:t>TVA, </a:t>
            </a:r>
            <a:r>
              <a:rPr lang="ro-RO" sz="2200" dirty="0">
                <a:latin typeface="Arial"/>
                <a:cs typeface="Arial"/>
              </a:rPr>
              <a:t>obligațiile privind identificarea, facturarea, contabilitatea sau </a:t>
            </a:r>
            <a:r>
              <a:rPr lang="ro-RO" sz="2200" dirty="0" smtClean="0">
                <a:latin typeface="Arial"/>
                <a:cs typeface="Arial"/>
              </a:rPr>
              <a:t>returnarea TVA;</a:t>
            </a:r>
            <a:br>
              <a:rPr lang="ro-RO" sz="2200" dirty="0" smtClean="0">
                <a:latin typeface="Arial"/>
                <a:cs typeface="Arial"/>
              </a:rPr>
            </a:br>
            <a:r>
              <a:rPr lang="ro-RO" sz="2200" dirty="0" smtClean="0">
                <a:latin typeface="Arial"/>
                <a:cs typeface="Arial"/>
              </a:rPr>
              <a:t>	- </a:t>
            </a:r>
            <a:r>
              <a:rPr lang="ro-RO" sz="2200" dirty="0">
                <a:latin typeface="Arial"/>
                <a:cs typeface="Arial"/>
              </a:rPr>
              <a:t>Un prag al cifrei de afaceri de </a:t>
            </a:r>
            <a:r>
              <a:rPr lang="ro-RO" sz="2200" dirty="0" smtClean="0">
                <a:latin typeface="Arial"/>
                <a:cs typeface="Arial"/>
              </a:rPr>
              <a:t>100.000 </a:t>
            </a:r>
            <a:r>
              <a:rPr lang="ro-RO" sz="2200" dirty="0">
                <a:latin typeface="Arial"/>
                <a:cs typeface="Arial"/>
              </a:rPr>
              <a:t>EUR care ar permite societăților care operează în mai multe state membre să beneficieze de scutirea de TVA. </a:t>
            </a:r>
            <a:r>
              <a:rPr lang="ro-RO" sz="2200" dirty="0" smtClean="0">
                <a:latin typeface="Arial"/>
                <a:cs typeface="Arial"/>
              </a:rPr>
              <a:t/>
            </a:r>
            <a:br>
              <a:rPr lang="ro-RO" sz="2200" dirty="0" smtClean="0">
                <a:latin typeface="Arial"/>
                <a:cs typeface="Arial"/>
              </a:rPr>
            </a:br>
            <a:r>
              <a:rPr lang="ro-RO" sz="2200" dirty="0">
                <a:latin typeface="Arial"/>
                <a:cs typeface="Arial"/>
              </a:rPr>
              <a:t>	</a:t>
            </a:r>
            <a:r>
              <a:rPr lang="ro-RO" sz="2200" dirty="0" smtClean="0">
                <a:latin typeface="Arial"/>
                <a:cs typeface="Arial"/>
              </a:rPr>
              <a:t>-Modificările </a:t>
            </a:r>
            <a:r>
              <a:rPr lang="ro-RO" sz="2200" dirty="0">
                <a:latin typeface="Arial"/>
                <a:cs typeface="Arial"/>
              </a:rPr>
              <a:t>vor intra în vigoare doar atunci când se va trece efectiv la regimul </a:t>
            </a:r>
            <a:r>
              <a:rPr lang="ro-RO" sz="2200" dirty="0" smtClean="0">
                <a:latin typeface="Arial"/>
                <a:cs typeface="Arial"/>
              </a:rPr>
              <a:t>definitiv de TVA ( 2022).</a:t>
            </a:r>
            <a:r>
              <a:rPr lang="en-US" sz="2200" dirty="0">
                <a:latin typeface="Arial"/>
                <a:cs typeface="Arial"/>
              </a:rPr>
              <a:t/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 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x-none" sz="2200" dirty="0" smtClean="0"/>
              <a:t/>
            </a:r>
            <a:br>
              <a:rPr lang="x-none" sz="2200" dirty="0" smtClean="0"/>
            </a:b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6297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Necesitatea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relansării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62" y="1600200"/>
            <a:ext cx="7981701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aprilie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acțiune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anunțate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măsuri-cheie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urmează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scurt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răspund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eradicarea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fraudei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transfrontaliere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sprijinirea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încasări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adaptarea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 la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globală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digitală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mobilă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algn="just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satisfacerea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IMM-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urilor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politică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adecvată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cote de TVA </a:t>
            </a:r>
          </a:p>
        </p:txBody>
      </p:sp>
    </p:spTree>
    <p:extLst>
      <p:ext uri="{BB962C8B-B14F-4D97-AF65-F5344CB8AC3E}">
        <p14:creationId xmlns:p14="http://schemas.microsoft.com/office/powerpoint/2010/main" val="341879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directivelor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199174"/>
              </p:ext>
            </p:extLst>
          </p:nvPr>
        </p:nvGraphicFramePr>
        <p:xfrm>
          <a:off x="457199" y="1174947"/>
          <a:ext cx="808087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40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86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probabilă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aplicării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76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1.Directiva 2016/1065 </a:t>
                      </a:r>
                      <a:r>
                        <a:rPr lang="mr-IN" sz="2400" dirty="0" smtClean="0"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tratamentul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cupoanelor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valorice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vouchere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ianuarie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664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implementarea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remedii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rapide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(COM  2017) 569 final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ianuarie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7649"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Directiva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2017/2455 </a:t>
                      </a:r>
                      <a:r>
                        <a:rPr lang="mr-IN" sz="2400" dirty="0" smtClean="0">
                          <a:latin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modificări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servicii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electronice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vânzări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distanță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ianuarie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partial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657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ianuarie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integral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4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directivelor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694969"/>
              </p:ext>
            </p:extLst>
          </p:nvPr>
        </p:nvGraphicFramePr>
        <p:xfrm>
          <a:off x="457199" y="1174947"/>
          <a:ext cx="808087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40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865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endParaRPr lang="en-US" sz="2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probabilă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aplicării</a:t>
                      </a:r>
                      <a:endParaRPr lang="en-US" sz="2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563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implementarea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mecanismului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taxare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inversa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generalizata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(GRCM) COM (2016) 811 final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de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zile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la data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publicarii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Monitorul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Oficial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6321890"/>
                  </a:ext>
                </a:extLst>
              </a:tr>
              <a:tr h="116563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privind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normele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tehnice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aplicare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regimului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definitiv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TVA COM (2018) 329 final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iulie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764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directivă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modificarea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cotelor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reduse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TVA COM (2018) 20 final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iulie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65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en-US" sz="1800" b="0" dirty="0" smtClean="0">
                          <a:latin typeface="Arial"/>
                          <a:cs typeface="Arial"/>
                        </a:rPr>
                        <a:t>Proiect de </a:t>
                      </a:r>
                      <a:r>
                        <a:rPr lang="en-US" sz="1800" b="0" dirty="0" err="1" smtClean="0">
                          <a:latin typeface="Arial"/>
                          <a:cs typeface="Arial"/>
                        </a:rPr>
                        <a:t>directivă</a:t>
                      </a:r>
                      <a:r>
                        <a:rPr lang="en-US" sz="18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0" dirty="0" err="1" smtClean="0">
                          <a:latin typeface="Arial"/>
                          <a:cs typeface="Arial"/>
                        </a:rPr>
                        <a:t>pentru</a:t>
                      </a:r>
                      <a:r>
                        <a:rPr lang="en-US" sz="18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0" dirty="0" err="1" smtClean="0">
                          <a:latin typeface="Arial"/>
                          <a:cs typeface="Arial"/>
                        </a:rPr>
                        <a:t>simplificarea</a:t>
                      </a:r>
                      <a:r>
                        <a:rPr lang="en-US" sz="18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/>
                          <a:cs typeface="Arial"/>
                        </a:rPr>
                        <a:t>regulilor</a:t>
                      </a:r>
                      <a:r>
                        <a:rPr lang="en-US" sz="18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/>
                          <a:cs typeface="Arial"/>
                        </a:rPr>
                        <a:t>pentru</a:t>
                      </a:r>
                      <a:r>
                        <a:rPr lang="en-US" sz="18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/>
                          <a:cs typeface="Arial"/>
                        </a:rPr>
                        <a:t>mici</a:t>
                      </a:r>
                      <a:r>
                        <a:rPr lang="en-US" sz="18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0" baseline="0" dirty="0" err="1" smtClean="0">
                          <a:latin typeface="Arial"/>
                          <a:cs typeface="Arial"/>
                        </a:rPr>
                        <a:t>întreprinderi</a:t>
                      </a:r>
                      <a:r>
                        <a:rPr lang="en-US" sz="1800" b="0" dirty="0" smtClean="0">
                          <a:latin typeface="Arial"/>
                          <a:cs typeface="Arial"/>
                        </a:rPr>
                        <a:t> COM (2018) 21 final</a:t>
                      </a:r>
                      <a:endParaRPr lang="en-US" sz="18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iulie</a:t>
                      </a:r>
                      <a:r>
                        <a:rPr lang="en-US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52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2016/1065 </a:t>
            </a:r>
            <a:r>
              <a:rPr lang="mr-IN" sz="3200" b="1" dirty="0">
                <a:latin typeface="Times New Roman" panose="02020603050405020304" pitchFamily="18" charset="0"/>
              </a:rPr>
              <a:t>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cupoanelor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valorice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vouchere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transpune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Codul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fiscal de la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ianuarie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Cupoanele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valorice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voucherele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clasificate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Cupoane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r-IN" dirty="0" smtClean="0">
                <a:latin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generator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ânzării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cuponului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colectată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</a:t>
            </a:r>
          </a:p>
          <a:p>
            <a:pPr lvl="1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Cupoane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r-IN" dirty="0" smtClean="0">
                <a:latin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au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exigibilitate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TVA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generator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prestare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4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43" y="274638"/>
            <a:ext cx="8785186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2017/2455/CE – 1.01.2019 (prima parte)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82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1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ianuarie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 se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transpune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parte din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2017/2455/CE:</a:t>
            </a:r>
          </a:p>
          <a:p>
            <a:pPr lvl="1"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impozabile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telecomunicatii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radio-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televiziune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neimpozabile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 din Romania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depășesc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plafonul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10.000 de euro/an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neimpozabile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5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419"/>
            <a:ext cx="8229600" cy="961121"/>
          </a:xfrm>
        </p:spPr>
        <p:txBody>
          <a:bodyPr>
            <a:normAutofit fontScale="90000"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2017/2455 – </a:t>
            </a: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1.01.2021 (a doua parte)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540"/>
            <a:ext cx="8274934" cy="50506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ianuarie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excepția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plafonul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telecomunicații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radiodifuziune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televiziune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care se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1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ianu</a:t>
            </a:r>
            <a:r>
              <a:rPr lang="ro-R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prevederi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plafoane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35.000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100.000 euro,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înlocuit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un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plafon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10.000 de euro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ersoanele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impozabile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datorează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înregistreze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plăti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datorată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stat, de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Extinderea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MOSS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prestate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neimpozabile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TVA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datorată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 SM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livrările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TVA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datorată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 SM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stabilire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4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419"/>
            <a:ext cx="8229600" cy="961121"/>
          </a:xfrm>
        </p:spPr>
        <p:txBody>
          <a:bodyPr>
            <a:normAutofit fontScale="90000"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Directiva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2017/2455 – 1.01.2021 (a doua parte)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22" y="1235728"/>
            <a:ext cx="8388912" cy="48904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o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150 de euro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considerate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datorată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plătește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pot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desemna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 ca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vânzări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distanță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depășește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150 euro,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destinatarul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TVA,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taxa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colectată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vamă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5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10042</TotalTime>
  <Words>2696</Words>
  <Application>Microsoft Macintosh PowerPoint</Application>
  <PresentationFormat>On-screen Show (4:3)</PresentationFormat>
  <Paragraphs>172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Tendințe de modificare a directivelor europene </vt:lpstr>
      <vt:lpstr>Necesitatea relansării sistemului de TVA</vt:lpstr>
      <vt:lpstr>Necesitatea relansării sistemului de TVA</vt:lpstr>
      <vt:lpstr>Program de modificare a directivelor UE în domeniul TVA</vt:lpstr>
      <vt:lpstr>Program de modificare a directivelor UE în domeniul TVA</vt:lpstr>
      <vt:lpstr>Directiva 2016/1065 – tratamentul cupoanelor valorice (vouchere)</vt:lpstr>
      <vt:lpstr>Directiva 2017/2455/CE – 1.01.2019 (prima parte)</vt:lpstr>
      <vt:lpstr>Directiva 2017/2455 – 1.01.2021 (a doua parte)</vt:lpstr>
      <vt:lpstr> Directiva 2017/2455 – 1.01.2021 (a doua parte)</vt:lpstr>
      <vt:lpstr>Proiect directivă pentru implementarea a patru remedii rapide (COM  2017) 569 final </vt:lpstr>
      <vt:lpstr>Proiect directivă pentru implementarea a trei remedii rapide (COM  2017) 569 final</vt:lpstr>
      <vt:lpstr>Proiect directivă pentru implementarea a trei remedii rapide (COM  2017) 569 final</vt:lpstr>
      <vt:lpstr>Proiect directivă pentru implementarea a trei remedii rapide (COM  2017) 569 final</vt:lpstr>
      <vt:lpstr>Proiect directivă pentru implementarea a trei remedii rapide (COM  2017) 569 final</vt:lpstr>
      <vt:lpstr>Proiect directivă pentru implementarea a trei remedii rapide (COM 2017) 569 final</vt:lpstr>
      <vt:lpstr>Proiect directivă pentru implementarea a trei remedii rapide (COM  2017) 569 final</vt:lpstr>
      <vt:lpstr>Proiect directivă pentru implementarea a trei remedii rapide (COM  2017) 569 final</vt:lpstr>
      <vt:lpstr>Modificarea Regulamentului UE 282/2011-al patrulea remediu rapid</vt:lpstr>
      <vt:lpstr>Modificarea Regulamentului UE 282/2011</vt:lpstr>
      <vt:lpstr>Modificarea Regulamentului UE 282/2011</vt:lpstr>
      <vt:lpstr>Proiect directivă pentru implementarea mecanismului de taxare-inversa generalizata (COM 2016) 811</vt:lpstr>
      <vt:lpstr>Proiectul de directivă pentru aplicarea regimului defintitiv de TVA COM (2018) 329 final</vt:lpstr>
      <vt:lpstr>Proiectul de directivă pentru aplicarea regimului defintitiv de TVA COM (2018) 329 final</vt:lpstr>
      <vt:lpstr>Proiectul de directivă pentru aplicarea regimului defintitiv de TVA COM(2018) 329 final2</vt:lpstr>
      <vt:lpstr> Propunerea de reformă a cotelor de TVA – COM (2018) 20 final  </vt:lpstr>
      <vt:lpstr> Propunerea de reformă a cotelor de TVA – COM (2018) 20 final  </vt:lpstr>
      <vt:lpstr>   Simplificarea regulilor de TVA pentru IMM- proiectul de directivă COM (2018) 21 final  - Proiectul de directivă introduce:   -Posibuilitatea ca fiecare stat membru să stabilească un plafon de scutire până la nivelul de 85.000 Euro ( în prezent plafonul din directivă este de 5.000 euro);  - Un prag de venit de 2 milioane EUR în UE, în cadrul căruia întreprinderile mici ar beneficia de măsuri de simplificare, indiferent dacă acestea au fost deja scutite sau nu de TVA;  - Posibilitatea ca statele membre să simplifice pentru întreprinderile mici, care îndeplinesc condițiile de scutire de TVA, obligațiile privind identificarea, facturarea, contabilitatea sau returnarea TVA;  - Un prag al cifrei de afaceri de 100.000 EUR care ar permite societăților care operează în mai multe state membre să beneficieze de scutirea de TVA.   -Modificările vor intra în vigoare doar atunci când se va trece efectiv la regimul definitiv de TVA ( 2022).    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Planul de acțiune al Comisiei Europene către o zonă unică de TVA în UE</dc:title>
  <dc:subject/>
  <dc:creator>Mariana Vizoli</dc:creator>
  <cp:keywords/>
  <dc:description/>
  <cp:lastModifiedBy>MV</cp:lastModifiedBy>
  <cp:revision>280</cp:revision>
  <dcterms:created xsi:type="dcterms:W3CDTF">2018-01-25T10:20:15Z</dcterms:created>
  <dcterms:modified xsi:type="dcterms:W3CDTF">2018-10-16T11:41:15Z</dcterms:modified>
  <cp:category/>
</cp:coreProperties>
</file>