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92" r:id="rId3"/>
    <p:sldId id="293" r:id="rId4"/>
    <p:sldId id="294"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258" r:id="rId20"/>
    <p:sldId id="259" r:id="rId21"/>
    <p:sldId id="260" r:id="rId22"/>
    <p:sldId id="261" r:id="rId23"/>
    <p:sldId id="262" r:id="rId24"/>
    <p:sldId id="263" r:id="rId25"/>
    <p:sldId id="264" r:id="rId26"/>
    <p:sldId id="265" r:id="rId27"/>
    <p:sldId id="266" r:id="rId28"/>
    <p:sldId id="267" r:id="rId29"/>
    <p:sldId id="268" r:id="rId30"/>
    <p:sldId id="269" r:id="rId31"/>
    <p:sldId id="270" r:id="rId32"/>
    <p:sldId id="271" r:id="rId33"/>
    <p:sldId id="272" r:id="rId34"/>
    <p:sldId id="273"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9" d="100"/>
          <a:sy n="109" d="100"/>
        </p:scale>
        <p:origin x="-1592"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en-US"/>
          </a:p>
        </p:txBody>
      </p:sp>
      <p:sp>
        <p:nvSpPr>
          <p:cNvPr id="4" name="Date Placeholder 3"/>
          <p:cNvSpPr>
            <a:spLocks noGrp="1"/>
          </p:cNvSpPr>
          <p:nvPr>
            <p:ph type="dt" sz="half" idx="10"/>
          </p:nvPr>
        </p:nvSpPr>
        <p:spPr/>
        <p:txBody>
          <a:bodyPr/>
          <a:lstStyle/>
          <a:p>
            <a:fld id="{69FC90B9-F583-734A-9F0E-523CF5491B91}" type="datetimeFigureOut">
              <a:rPr lang="en-US" smtClean="0"/>
              <a:t>14/10/18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958BCF-4A56-594C-9301-707FAF714B20}" type="slidenum">
              <a:rPr lang="en-US" smtClean="0"/>
              <a:t>‹#›</a:t>
            </a:fld>
            <a:endParaRPr lang="en-US"/>
          </a:p>
        </p:txBody>
      </p:sp>
    </p:spTree>
    <p:extLst>
      <p:ext uri="{BB962C8B-B14F-4D97-AF65-F5344CB8AC3E}">
        <p14:creationId xmlns:p14="http://schemas.microsoft.com/office/powerpoint/2010/main" val="853734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69FC90B9-F583-734A-9F0E-523CF5491B91}" type="datetimeFigureOut">
              <a:rPr lang="en-US" smtClean="0"/>
              <a:t>14/10/18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958BCF-4A56-594C-9301-707FAF714B20}" type="slidenum">
              <a:rPr lang="en-US" smtClean="0"/>
              <a:t>‹#›</a:t>
            </a:fld>
            <a:endParaRPr lang="en-US"/>
          </a:p>
        </p:txBody>
      </p:sp>
    </p:spTree>
    <p:extLst>
      <p:ext uri="{BB962C8B-B14F-4D97-AF65-F5344CB8AC3E}">
        <p14:creationId xmlns:p14="http://schemas.microsoft.com/office/powerpoint/2010/main" val="1109712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x-none"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69FC90B9-F583-734A-9F0E-523CF5491B91}" type="datetimeFigureOut">
              <a:rPr lang="en-US" smtClean="0"/>
              <a:t>14/10/18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958BCF-4A56-594C-9301-707FAF714B20}" type="slidenum">
              <a:rPr lang="en-US" smtClean="0"/>
              <a:t>‹#›</a:t>
            </a:fld>
            <a:endParaRPr lang="en-US"/>
          </a:p>
        </p:txBody>
      </p:sp>
    </p:spTree>
    <p:extLst>
      <p:ext uri="{BB962C8B-B14F-4D97-AF65-F5344CB8AC3E}">
        <p14:creationId xmlns:p14="http://schemas.microsoft.com/office/powerpoint/2010/main" val="3743061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idx="1"/>
          </p:nvPr>
        </p:nvSpPr>
        <p:spPr/>
        <p:txBody>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10"/>
          </p:nvPr>
        </p:nvSpPr>
        <p:spPr/>
        <p:txBody>
          <a:bodyPr/>
          <a:lstStyle/>
          <a:p>
            <a:fld id="{69FC90B9-F583-734A-9F0E-523CF5491B91}" type="datetimeFigureOut">
              <a:rPr lang="en-US" smtClean="0"/>
              <a:t>14/10/18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958BCF-4A56-594C-9301-707FAF714B20}" type="slidenum">
              <a:rPr lang="en-US" smtClean="0"/>
              <a:t>‹#›</a:t>
            </a:fld>
            <a:endParaRPr lang="en-US"/>
          </a:p>
        </p:txBody>
      </p:sp>
    </p:spTree>
    <p:extLst>
      <p:ext uri="{BB962C8B-B14F-4D97-AF65-F5344CB8AC3E}">
        <p14:creationId xmlns:p14="http://schemas.microsoft.com/office/powerpoint/2010/main" val="34059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x-none"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69FC90B9-F583-734A-9F0E-523CF5491B91}" type="datetimeFigureOut">
              <a:rPr lang="en-US" smtClean="0"/>
              <a:t>14/10/18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958BCF-4A56-594C-9301-707FAF714B20}" type="slidenum">
              <a:rPr lang="en-US" smtClean="0"/>
              <a:t>‹#›</a:t>
            </a:fld>
            <a:endParaRPr lang="en-US"/>
          </a:p>
        </p:txBody>
      </p:sp>
    </p:spTree>
    <p:extLst>
      <p:ext uri="{BB962C8B-B14F-4D97-AF65-F5344CB8AC3E}">
        <p14:creationId xmlns:p14="http://schemas.microsoft.com/office/powerpoint/2010/main" val="46712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Date Placeholder 4"/>
          <p:cNvSpPr>
            <a:spLocks noGrp="1"/>
          </p:cNvSpPr>
          <p:nvPr>
            <p:ph type="dt" sz="half" idx="10"/>
          </p:nvPr>
        </p:nvSpPr>
        <p:spPr/>
        <p:txBody>
          <a:bodyPr/>
          <a:lstStyle/>
          <a:p>
            <a:fld id="{69FC90B9-F583-734A-9F0E-523CF5491B91}" type="datetimeFigureOut">
              <a:rPr lang="en-US" smtClean="0"/>
              <a:t>14/10/18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958BCF-4A56-594C-9301-707FAF714B20}" type="slidenum">
              <a:rPr lang="en-US" smtClean="0"/>
              <a:t>‹#›</a:t>
            </a:fld>
            <a:endParaRPr lang="en-US"/>
          </a:p>
        </p:txBody>
      </p:sp>
    </p:spTree>
    <p:extLst>
      <p:ext uri="{BB962C8B-B14F-4D97-AF65-F5344CB8AC3E}">
        <p14:creationId xmlns:p14="http://schemas.microsoft.com/office/powerpoint/2010/main" val="369744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7" name="Date Placeholder 6"/>
          <p:cNvSpPr>
            <a:spLocks noGrp="1"/>
          </p:cNvSpPr>
          <p:nvPr>
            <p:ph type="dt" sz="half" idx="10"/>
          </p:nvPr>
        </p:nvSpPr>
        <p:spPr/>
        <p:txBody>
          <a:bodyPr/>
          <a:lstStyle/>
          <a:p>
            <a:fld id="{69FC90B9-F583-734A-9F0E-523CF5491B91}" type="datetimeFigureOut">
              <a:rPr lang="en-US" smtClean="0"/>
              <a:t>14/10/18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958BCF-4A56-594C-9301-707FAF714B20}" type="slidenum">
              <a:rPr lang="en-US" smtClean="0"/>
              <a:t>‹#›</a:t>
            </a:fld>
            <a:endParaRPr lang="en-US"/>
          </a:p>
        </p:txBody>
      </p:sp>
    </p:spTree>
    <p:extLst>
      <p:ext uri="{BB962C8B-B14F-4D97-AF65-F5344CB8AC3E}">
        <p14:creationId xmlns:p14="http://schemas.microsoft.com/office/powerpoint/2010/main" val="1906860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lang="en-US"/>
          </a:p>
        </p:txBody>
      </p:sp>
      <p:sp>
        <p:nvSpPr>
          <p:cNvPr id="3" name="Date Placeholder 2"/>
          <p:cNvSpPr>
            <a:spLocks noGrp="1"/>
          </p:cNvSpPr>
          <p:nvPr>
            <p:ph type="dt" sz="half" idx="10"/>
          </p:nvPr>
        </p:nvSpPr>
        <p:spPr/>
        <p:txBody>
          <a:bodyPr/>
          <a:lstStyle/>
          <a:p>
            <a:fld id="{69FC90B9-F583-734A-9F0E-523CF5491B91}" type="datetimeFigureOut">
              <a:rPr lang="en-US" smtClean="0"/>
              <a:t>14/10/18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958BCF-4A56-594C-9301-707FAF714B20}" type="slidenum">
              <a:rPr lang="en-US" smtClean="0"/>
              <a:t>‹#›</a:t>
            </a:fld>
            <a:endParaRPr lang="en-US"/>
          </a:p>
        </p:txBody>
      </p:sp>
    </p:spTree>
    <p:extLst>
      <p:ext uri="{BB962C8B-B14F-4D97-AF65-F5344CB8AC3E}">
        <p14:creationId xmlns:p14="http://schemas.microsoft.com/office/powerpoint/2010/main" val="444087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FC90B9-F583-734A-9F0E-523CF5491B91}" type="datetimeFigureOut">
              <a:rPr lang="en-US" smtClean="0"/>
              <a:t>14/10/18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958BCF-4A56-594C-9301-707FAF714B20}" type="slidenum">
              <a:rPr lang="en-US" smtClean="0"/>
              <a:t>‹#›</a:t>
            </a:fld>
            <a:endParaRPr lang="en-US"/>
          </a:p>
        </p:txBody>
      </p:sp>
    </p:spTree>
    <p:extLst>
      <p:ext uri="{BB962C8B-B14F-4D97-AF65-F5344CB8AC3E}">
        <p14:creationId xmlns:p14="http://schemas.microsoft.com/office/powerpoint/2010/main" val="3403311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x-none"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69FC90B9-F583-734A-9F0E-523CF5491B91}" type="datetimeFigureOut">
              <a:rPr lang="en-US" smtClean="0"/>
              <a:t>14/10/18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958BCF-4A56-594C-9301-707FAF714B20}" type="slidenum">
              <a:rPr lang="en-US" smtClean="0"/>
              <a:t>‹#›</a:t>
            </a:fld>
            <a:endParaRPr lang="en-US"/>
          </a:p>
        </p:txBody>
      </p:sp>
    </p:spTree>
    <p:extLst>
      <p:ext uri="{BB962C8B-B14F-4D97-AF65-F5344CB8AC3E}">
        <p14:creationId xmlns:p14="http://schemas.microsoft.com/office/powerpoint/2010/main" val="8276893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x-none"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69FC90B9-F583-734A-9F0E-523CF5491B91}" type="datetimeFigureOut">
              <a:rPr lang="en-US" smtClean="0"/>
              <a:t>14/10/18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958BCF-4A56-594C-9301-707FAF714B20}" type="slidenum">
              <a:rPr lang="en-US" smtClean="0"/>
              <a:t>‹#›</a:t>
            </a:fld>
            <a:endParaRPr lang="en-US"/>
          </a:p>
        </p:txBody>
      </p:sp>
    </p:spTree>
    <p:extLst>
      <p:ext uri="{BB962C8B-B14F-4D97-AF65-F5344CB8AC3E}">
        <p14:creationId xmlns:p14="http://schemas.microsoft.com/office/powerpoint/2010/main" val="286501909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x-none"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FC90B9-F583-734A-9F0E-523CF5491B91}" type="datetimeFigureOut">
              <a:rPr lang="en-US" smtClean="0"/>
              <a:t>14/10/18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958BCF-4A56-594C-9301-707FAF714B20}" type="slidenum">
              <a:rPr lang="en-US" smtClean="0"/>
              <a:t>‹#›</a:t>
            </a:fld>
            <a:endParaRPr lang="en-US"/>
          </a:p>
        </p:txBody>
      </p:sp>
    </p:spTree>
    <p:extLst>
      <p:ext uri="{BB962C8B-B14F-4D97-AF65-F5344CB8AC3E}">
        <p14:creationId xmlns:p14="http://schemas.microsoft.com/office/powerpoint/2010/main" val="16132742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r>
              <a:rPr lang="en-US" sz="4000" b="1" dirty="0" smtClean="0">
                <a:latin typeface="Arial"/>
                <a:cs typeface="Arial"/>
              </a:rPr>
              <a:t>1 </a:t>
            </a:r>
            <a:r>
              <a:rPr lang="en-US" sz="4000" b="1" dirty="0" err="1" smtClean="0">
                <a:latin typeface="Arial"/>
                <a:cs typeface="Arial"/>
              </a:rPr>
              <a:t>nov.</a:t>
            </a:r>
            <a:r>
              <a:rPr lang="en-US" sz="4000" b="1" dirty="0" smtClean="0">
                <a:latin typeface="Arial"/>
                <a:cs typeface="Arial"/>
              </a:rPr>
              <a:t> 2018</a:t>
            </a:r>
          </a:p>
          <a:p>
            <a:pPr algn="ctr"/>
            <a:r>
              <a:rPr lang="en-US" sz="4000" b="1" dirty="0" smtClean="0">
                <a:latin typeface="Arial"/>
                <a:cs typeface="Arial"/>
              </a:rPr>
              <a:t>1 </a:t>
            </a:r>
            <a:r>
              <a:rPr lang="en-US" sz="4000" b="1" dirty="0" err="1" smtClean="0">
                <a:latin typeface="Arial"/>
                <a:cs typeface="Arial"/>
              </a:rPr>
              <a:t>Ianuarie</a:t>
            </a:r>
            <a:r>
              <a:rPr lang="en-US" sz="4000" b="1" dirty="0" smtClean="0">
                <a:latin typeface="Arial"/>
                <a:cs typeface="Arial"/>
              </a:rPr>
              <a:t> 2019 - </a:t>
            </a:r>
            <a:endParaRPr lang="en-US" sz="4000" b="1" dirty="0">
              <a:latin typeface="Arial"/>
              <a:cs typeface="Arial"/>
            </a:endParaRPr>
          </a:p>
        </p:txBody>
      </p:sp>
      <p:sp>
        <p:nvSpPr>
          <p:cNvPr id="4" name="Footer Placeholder 3"/>
          <p:cNvSpPr>
            <a:spLocks noGrp="1"/>
          </p:cNvSpPr>
          <p:nvPr>
            <p:ph type="ftr" sz="quarter" idx="11"/>
          </p:nvPr>
        </p:nvSpPr>
        <p:spPr/>
        <p:txBody>
          <a:bodyPr/>
          <a:lstStyle/>
          <a:p>
            <a:r>
              <a:rPr lang="sk-SK" smtClean="0"/>
              <a:t>Autor Mariana Vizoli</a:t>
            </a:r>
            <a:endParaRPr lang="en-US"/>
          </a:p>
        </p:txBody>
      </p:sp>
    </p:spTree>
    <p:extLst>
      <p:ext uri="{BB962C8B-B14F-4D97-AF65-F5344CB8AC3E}">
        <p14:creationId xmlns:p14="http://schemas.microsoft.com/office/powerpoint/2010/main" val="4028548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err="1"/>
              <a:t>Reducerea</a:t>
            </a:r>
            <a:r>
              <a:rPr lang="en-US" sz="2800" b="1" dirty="0"/>
              <a:t> </a:t>
            </a:r>
            <a:r>
              <a:rPr lang="en-US" sz="2800" b="1" dirty="0" err="1"/>
              <a:t>cotei</a:t>
            </a:r>
            <a:r>
              <a:rPr lang="en-US" sz="2800" b="1" dirty="0"/>
              <a:t> de TVA de la 19% la 5% </a:t>
            </a:r>
            <a:r>
              <a:rPr lang="en-US" sz="2800" b="1" dirty="0" err="1"/>
              <a:t>pentru</a:t>
            </a:r>
            <a:r>
              <a:rPr lang="en-US" sz="2800" b="1" dirty="0"/>
              <a:t> </a:t>
            </a:r>
            <a:r>
              <a:rPr lang="ro-RO" sz="2800" b="1" dirty="0"/>
              <a:t>permiterea accesului la bâlciuri, în parcuri de distracții și în parcuri recreative (specifice codurilor CAEN 9321 și 9329</a:t>
            </a:r>
            <a:endParaRPr lang="en-US" sz="2800" b="1" dirty="0"/>
          </a:p>
        </p:txBody>
      </p:sp>
      <p:sp>
        <p:nvSpPr>
          <p:cNvPr id="3" name="Content Placeholder 2"/>
          <p:cNvSpPr>
            <a:spLocks noGrp="1"/>
          </p:cNvSpPr>
          <p:nvPr>
            <p:ph idx="1"/>
          </p:nvPr>
        </p:nvSpPr>
        <p:spPr/>
        <p:txBody>
          <a:bodyPr>
            <a:normAutofit lnSpcReduction="10000"/>
          </a:bodyPr>
          <a:lstStyle/>
          <a:p>
            <a:r>
              <a:rPr lang="en-US" dirty="0" err="1" smtClean="0"/>
              <a:t>În</a:t>
            </a:r>
            <a:r>
              <a:rPr lang="en-US" dirty="0" smtClean="0"/>
              <a:t> </a:t>
            </a:r>
            <a:r>
              <a:rPr lang="en-US" dirty="0" err="1" smtClean="0"/>
              <a:t>cadrul</a:t>
            </a:r>
            <a:r>
              <a:rPr lang="en-US" dirty="0" smtClean="0"/>
              <a:t> art 291 </a:t>
            </a:r>
            <a:r>
              <a:rPr lang="en-US" dirty="0" err="1" smtClean="0"/>
              <a:t>alin</a:t>
            </a:r>
            <a:r>
              <a:rPr lang="en-US" dirty="0" smtClean="0"/>
              <a:t>.(3) </a:t>
            </a:r>
            <a:r>
              <a:rPr lang="en-US" dirty="0" err="1" smtClean="0"/>
              <a:t>lit.b</a:t>
            </a:r>
            <a:r>
              <a:rPr lang="en-US" dirty="0" smtClean="0"/>
              <a:t>), </a:t>
            </a:r>
            <a:r>
              <a:rPr lang="en-US" dirty="0" err="1" smtClean="0"/>
              <a:t>alături</a:t>
            </a:r>
            <a:r>
              <a:rPr lang="en-US" dirty="0" smtClean="0"/>
              <a:t> de </a:t>
            </a:r>
            <a:r>
              <a:rPr lang="en-US" dirty="0" err="1" smtClean="0"/>
              <a:t>permiterea</a:t>
            </a:r>
            <a:r>
              <a:rPr lang="en-US" dirty="0" smtClean="0"/>
              <a:t> </a:t>
            </a:r>
            <a:r>
              <a:rPr lang="en-US" dirty="0" err="1" smtClean="0"/>
              <a:t>accesului</a:t>
            </a:r>
            <a:r>
              <a:rPr lang="en-US" dirty="0" smtClean="0"/>
              <a:t> la </a:t>
            </a:r>
            <a:r>
              <a:rPr lang="en-US" dirty="0" err="1" smtClean="0"/>
              <a:t>târguri</a:t>
            </a:r>
            <a:r>
              <a:rPr lang="en-US" dirty="0" smtClean="0"/>
              <a:t>, </a:t>
            </a:r>
            <a:r>
              <a:rPr lang="en-US" dirty="0" err="1" smtClean="0"/>
              <a:t>expoziții</a:t>
            </a:r>
            <a:r>
              <a:rPr lang="en-US" dirty="0" smtClean="0"/>
              <a:t>, case </a:t>
            </a:r>
            <a:r>
              <a:rPr lang="en-US" dirty="0" err="1" smtClean="0"/>
              <a:t>memoriale</a:t>
            </a:r>
            <a:r>
              <a:rPr lang="en-US" dirty="0" smtClean="0"/>
              <a:t>, </a:t>
            </a:r>
            <a:r>
              <a:rPr lang="en-US" dirty="0" err="1" smtClean="0"/>
              <a:t>ș.a</a:t>
            </a:r>
            <a:r>
              <a:rPr lang="en-US" dirty="0" smtClean="0"/>
              <a:t>., a </a:t>
            </a:r>
            <a:r>
              <a:rPr lang="en-US" dirty="0" err="1" smtClean="0"/>
              <a:t>fost</a:t>
            </a:r>
            <a:r>
              <a:rPr lang="en-US" dirty="0" smtClean="0"/>
              <a:t> </a:t>
            </a:r>
            <a:r>
              <a:rPr lang="en-US" dirty="0" err="1" smtClean="0"/>
              <a:t>inclusă</a:t>
            </a:r>
            <a:r>
              <a:rPr lang="en-US" dirty="0" smtClean="0"/>
              <a:t> </a:t>
            </a:r>
            <a:r>
              <a:rPr lang="en-US" dirty="0" err="1" smtClean="0"/>
              <a:t>și</a:t>
            </a:r>
            <a:r>
              <a:rPr lang="en-US" dirty="0" smtClean="0"/>
              <a:t> </a:t>
            </a:r>
            <a:r>
              <a:rPr lang="en-US" dirty="0" err="1" smtClean="0"/>
              <a:t>permiterea</a:t>
            </a:r>
            <a:r>
              <a:rPr lang="en-US" dirty="0" smtClean="0"/>
              <a:t> </a:t>
            </a:r>
            <a:r>
              <a:rPr lang="en-US" dirty="0" err="1" smtClean="0"/>
              <a:t>accesului</a:t>
            </a:r>
            <a:r>
              <a:rPr lang="en-US" dirty="0" smtClean="0"/>
              <a:t> la </a:t>
            </a:r>
            <a:r>
              <a:rPr lang="ro-RO" u="sng" dirty="0"/>
              <a:t>bâlciuri, în parcuri de distracții și în parcuri recreative (specifice codurilor CAEN 9321 și </a:t>
            </a:r>
            <a:r>
              <a:rPr lang="ro-RO" u="sng" dirty="0" smtClean="0"/>
              <a:t>9329.</a:t>
            </a:r>
            <a:r>
              <a:rPr lang="en-US" u="sng" dirty="0" smtClean="0"/>
              <a:t> </a:t>
            </a:r>
          </a:p>
          <a:p>
            <a:r>
              <a:rPr lang="en-US" dirty="0" err="1" smtClean="0"/>
              <a:t>Sfera</a:t>
            </a:r>
            <a:r>
              <a:rPr lang="en-US" dirty="0" smtClean="0"/>
              <a:t> de </a:t>
            </a:r>
            <a:r>
              <a:rPr lang="en-US" dirty="0" err="1" smtClean="0"/>
              <a:t>aplicare</a:t>
            </a:r>
            <a:r>
              <a:rPr lang="en-US" dirty="0" smtClean="0"/>
              <a:t> a </a:t>
            </a:r>
            <a:r>
              <a:rPr lang="en-US" dirty="0" err="1" smtClean="0"/>
              <a:t>acestei</a:t>
            </a:r>
            <a:r>
              <a:rPr lang="en-US" dirty="0" smtClean="0"/>
              <a:t> </a:t>
            </a:r>
            <a:r>
              <a:rPr lang="en-US" dirty="0" err="1" smtClean="0"/>
              <a:t>prevederi</a:t>
            </a:r>
            <a:r>
              <a:rPr lang="en-US" dirty="0" smtClean="0"/>
              <a:t> </a:t>
            </a:r>
            <a:r>
              <a:rPr lang="en-US" dirty="0" err="1" smtClean="0"/>
              <a:t>este</a:t>
            </a:r>
            <a:r>
              <a:rPr lang="en-US" dirty="0" smtClean="0"/>
              <a:t> </a:t>
            </a:r>
            <a:r>
              <a:rPr lang="en-US" dirty="0" err="1" smtClean="0"/>
              <a:t>stabilită</a:t>
            </a:r>
            <a:r>
              <a:rPr lang="en-US" dirty="0" smtClean="0"/>
              <a:t> la </a:t>
            </a:r>
            <a:r>
              <a:rPr lang="en-US" dirty="0" err="1" smtClean="0"/>
              <a:t>activitățile</a:t>
            </a:r>
            <a:r>
              <a:rPr lang="en-US" dirty="0" smtClean="0"/>
              <a:t> </a:t>
            </a:r>
            <a:r>
              <a:rPr lang="en-US" dirty="0" err="1" smtClean="0"/>
              <a:t>incluse</a:t>
            </a:r>
            <a:r>
              <a:rPr lang="en-US" dirty="0" smtClean="0"/>
              <a:t> la </a:t>
            </a:r>
            <a:r>
              <a:rPr lang="en-US" dirty="0" err="1" smtClean="0"/>
              <a:t>codurile</a:t>
            </a:r>
            <a:r>
              <a:rPr lang="en-US" dirty="0" smtClean="0"/>
              <a:t> CAEN 9321 </a:t>
            </a:r>
            <a:r>
              <a:rPr lang="en-US" dirty="0" err="1" smtClean="0"/>
              <a:t>și</a:t>
            </a:r>
            <a:r>
              <a:rPr lang="en-US" dirty="0" smtClean="0"/>
              <a:t> 9329.</a:t>
            </a:r>
            <a:endParaRPr lang="en-US" dirty="0"/>
          </a:p>
        </p:txBody>
      </p:sp>
      <p:sp>
        <p:nvSpPr>
          <p:cNvPr id="4" name="Footer Placeholder 3"/>
          <p:cNvSpPr>
            <a:spLocks noGrp="1"/>
          </p:cNvSpPr>
          <p:nvPr>
            <p:ph type="ftr" sz="quarter" idx="11"/>
          </p:nvPr>
        </p:nvSpPr>
        <p:spPr/>
        <p:txBody>
          <a:bodyPr/>
          <a:lstStyle/>
          <a:p>
            <a:r>
              <a:rPr lang="ro-RO" smtClean="0"/>
              <a:t>MINISTERUL FINANŢELOR PUBLICE</a:t>
            </a:r>
            <a:endParaRPr lang="ro-RO"/>
          </a:p>
        </p:txBody>
      </p:sp>
    </p:spTree>
    <p:extLst>
      <p:ext uri="{BB962C8B-B14F-4D97-AF65-F5344CB8AC3E}">
        <p14:creationId xmlns:p14="http://schemas.microsoft.com/office/powerpoint/2010/main" val="16347807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800" b="1" dirty="0" err="1"/>
              <a:t>Reducerea</a:t>
            </a:r>
            <a:r>
              <a:rPr lang="en-US" sz="2800" b="1" dirty="0"/>
              <a:t> </a:t>
            </a:r>
            <a:r>
              <a:rPr lang="en-US" sz="2800" b="1" dirty="0" err="1"/>
              <a:t>cotei</a:t>
            </a:r>
            <a:r>
              <a:rPr lang="en-US" sz="2800" b="1" dirty="0"/>
              <a:t> de TVA de la 19% la 5% </a:t>
            </a:r>
            <a:r>
              <a:rPr lang="en-US" sz="2800" b="1" dirty="0" err="1"/>
              <a:t>pentru</a:t>
            </a:r>
            <a:r>
              <a:rPr lang="en-US" sz="2800" b="1" dirty="0"/>
              <a:t> </a:t>
            </a:r>
            <a:r>
              <a:rPr lang="ro-RO" sz="2800" b="1" dirty="0"/>
              <a:t>permiterea accesului la bâlciuri, în parcuri de distracții și în parcuri recreative (specifice codurilor CAEN 9321 și 9329</a:t>
            </a:r>
            <a:endParaRPr lang="en-US" sz="2800" dirty="0"/>
          </a:p>
        </p:txBody>
      </p:sp>
      <p:sp>
        <p:nvSpPr>
          <p:cNvPr id="3" name="Content Placeholder 2"/>
          <p:cNvSpPr>
            <a:spLocks noGrp="1"/>
          </p:cNvSpPr>
          <p:nvPr>
            <p:ph idx="1"/>
          </p:nvPr>
        </p:nvSpPr>
        <p:spPr/>
        <p:txBody>
          <a:bodyPr/>
          <a:lstStyle/>
          <a:p>
            <a:pPr algn="just"/>
            <a:r>
              <a:rPr lang="en-US" dirty="0" smtClean="0"/>
              <a:t>9321 </a:t>
            </a:r>
            <a:r>
              <a:rPr lang="en-US" dirty="0" err="1"/>
              <a:t>Balciuri</a:t>
            </a:r>
            <a:r>
              <a:rPr lang="en-US" dirty="0"/>
              <a:t> </a:t>
            </a:r>
            <a:r>
              <a:rPr lang="en-US" dirty="0" err="1"/>
              <a:t>si</a:t>
            </a:r>
            <a:r>
              <a:rPr lang="en-US" dirty="0"/>
              <a:t> </a:t>
            </a:r>
            <a:r>
              <a:rPr lang="en-US" dirty="0" err="1"/>
              <a:t>parcuri</a:t>
            </a:r>
            <a:r>
              <a:rPr lang="en-US" dirty="0"/>
              <a:t> de </a:t>
            </a:r>
            <a:r>
              <a:rPr lang="en-US" dirty="0" err="1"/>
              <a:t>distractii</a:t>
            </a:r>
            <a:r>
              <a:rPr lang="en-US" dirty="0"/>
              <a:t> </a:t>
            </a:r>
            <a:endParaRPr lang="en-US" dirty="0" smtClean="0"/>
          </a:p>
          <a:p>
            <a:pPr algn="just"/>
            <a:r>
              <a:rPr lang="en-US" dirty="0" err="1" smtClean="0"/>
              <a:t>Aceasta</a:t>
            </a:r>
            <a:r>
              <a:rPr lang="en-US" dirty="0" smtClean="0"/>
              <a:t> </a:t>
            </a:r>
            <a:r>
              <a:rPr lang="en-US" dirty="0" err="1"/>
              <a:t>clasa</a:t>
            </a:r>
            <a:r>
              <a:rPr lang="en-US" dirty="0"/>
              <a:t> include </a:t>
            </a:r>
            <a:r>
              <a:rPr lang="en-US" dirty="0" err="1"/>
              <a:t>activitati</a:t>
            </a:r>
            <a:r>
              <a:rPr lang="en-US" dirty="0"/>
              <a:t> ale </a:t>
            </a:r>
            <a:r>
              <a:rPr lang="en-US" dirty="0" err="1" smtClean="0"/>
              <a:t>bâlciurilor</a:t>
            </a:r>
            <a:r>
              <a:rPr lang="en-US" dirty="0" smtClean="0"/>
              <a:t> </a:t>
            </a:r>
            <a:r>
              <a:rPr lang="en-US" dirty="0" err="1"/>
              <a:t>si</a:t>
            </a:r>
            <a:r>
              <a:rPr lang="en-US" dirty="0"/>
              <a:t> </a:t>
            </a:r>
            <a:r>
              <a:rPr lang="en-US" dirty="0" err="1"/>
              <a:t>parcurilor</a:t>
            </a:r>
            <a:r>
              <a:rPr lang="en-US" dirty="0"/>
              <a:t> de </a:t>
            </a:r>
            <a:r>
              <a:rPr lang="en-US" dirty="0" err="1"/>
              <a:t>distractii</a:t>
            </a:r>
            <a:r>
              <a:rPr lang="en-US" dirty="0"/>
              <a:t>. </a:t>
            </a:r>
            <a:r>
              <a:rPr lang="en-US" dirty="0" err="1"/>
              <a:t>Sunt</a:t>
            </a:r>
            <a:r>
              <a:rPr lang="en-US" dirty="0"/>
              <a:t> </a:t>
            </a:r>
            <a:r>
              <a:rPr lang="en-US" dirty="0" err="1"/>
              <a:t>incluse</a:t>
            </a:r>
            <a:r>
              <a:rPr lang="en-US" dirty="0"/>
              <a:t> </a:t>
            </a:r>
            <a:r>
              <a:rPr lang="en-US" dirty="0" err="1"/>
              <a:t>activitatile</a:t>
            </a:r>
            <a:r>
              <a:rPr lang="en-US" dirty="0"/>
              <a:t> de </a:t>
            </a:r>
            <a:r>
              <a:rPr lang="en-US" dirty="0" err="1"/>
              <a:t>exploatare</a:t>
            </a:r>
            <a:r>
              <a:rPr lang="en-US" dirty="0"/>
              <a:t> a </a:t>
            </a:r>
            <a:r>
              <a:rPr lang="en-US" dirty="0" err="1"/>
              <a:t>unei</a:t>
            </a:r>
            <a:r>
              <a:rPr lang="en-US" dirty="0"/>
              <a:t> </a:t>
            </a:r>
            <a:r>
              <a:rPr lang="en-US" dirty="0" err="1"/>
              <a:t>varietati</a:t>
            </a:r>
            <a:r>
              <a:rPr lang="en-US" dirty="0"/>
              <a:t> de </a:t>
            </a:r>
            <a:r>
              <a:rPr lang="en-US" dirty="0" err="1"/>
              <a:t>atractii</a:t>
            </a:r>
            <a:r>
              <a:rPr lang="en-US" dirty="0"/>
              <a:t>, cum </a:t>
            </a:r>
            <a:r>
              <a:rPr lang="en-US" dirty="0" err="1"/>
              <a:t>ar</a:t>
            </a:r>
            <a:r>
              <a:rPr lang="en-US" dirty="0"/>
              <a:t> fi </a:t>
            </a:r>
            <a:r>
              <a:rPr lang="en-US" dirty="0" err="1"/>
              <a:t>cursele</a:t>
            </a:r>
            <a:r>
              <a:rPr lang="en-US" dirty="0"/>
              <a:t> </a:t>
            </a:r>
            <a:r>
              <a:rPr lang="en-US" dirty="0" err="1"/>
              <a:t>mecanice</a:t>
            </a:r>
            <a:r>
              <a:rPr lang="en-US" dirty="0"/>
              <a:t>, </a:t>
            </a:r>
            <a:r>
              <a:rPr lang="en-US" dirty="0" err="1"/>
              <a:t>plimbarile</a:t>
            </a:r>
            <a:r>
              <a:rPr lang="en-US" dirty="0"/>
              <a:t> </a:t>
            </a:r>
            <a:r>
              <a:rPr lang="en-US" dirty="0" err="1"/>
              <a:t>pe</a:t>
            </a:r>
            <a:r>
              <a:rPr lang="en-US" dirty="0"/>
              <a:t> </a:t>
            </a:r>
            <a:r>
              <a:rPr lang="en-US" dirty="0" err="1"/>
              <a:t>apa</a:t>
            </a:r>
            <a:r>
              <a:rPr lang="en-US" dirty="0"/>
              <a:t>, </a:t>
            </a:r>
            <a:r>
              <a:rPr lang="en-US" dirty="0" err="1"/>
              <a:t>jocuri</a:t>
            </a:r>
            <a:r>
              <a:rPr lang="en-US" dirty="0"/>
              <a:t>, </a:t>
            </a:r>
            <a:r>
              <a:rPr lang="en-US" dirty="0" err="1"/>
              <a:t>expozitii</a:t>
            </a:r>
            <a:r>
              <a:rPr lang="en-US" dirty="0"/>
              <a:t>, </a:t>
            </a:r>
            <a:r>
              <a:rPr lang="en-US" dirty="0" err="1"/>
              <a:t>expozitii</a:t>
            </a:r>
            <a:r>
              <a:rPr lang="en-US" dirty="0"/>
              <a:t> </a:t>
            </a:r>
            <a:r>
              <a:rPr lang="en-US" dirty="0" err="1"/>
              <a:t>tematice</a:t>
            </a:r>
            <a:r>
              <a:rPr lang="en-US" dirty="0"/>
              <a:t> </a:t>
            </a:r>
            <a:r>
              <a:rPr lang="en-US" dirty="0" err="1"/>
              <a:t>si</a:t>
            </a:r>
            <a:r>
              <a:rPr lang="en-US" dirty="0"/>
              <a:t> </a:t>
            </a:r>
            <a:r>
              <a:rPr lang="en-US" dirty="0" err="1"/>
              <a:t>terenuri</a:t>
            </a:r>
            <a:r>
              <a:rPr lang="en-US" dirty="0"/>
              <a:t> </a:t>
            </a:r>
            <a:r>
              <a:rPr lang="en-US" dirty="0" err="1"/>
              <a:t>pentru</a:t>
            </a:r>
            <a:r>
              <a:rPr lang="en-US" dirty="0"/>
              <a:t> </a:t>
            </a:r>
            <a:r>
              <a:rPr lang="en-US" dirty="0" smtClean="0"/>
              <a:t>picnic.</a:t>
            </a:r>
          </a:p>
          <a:p>
            <a:pPr algn="just"/>
            <a:endParaRPr lang="en-US" dirty="0"/>
          </a:p>
          <a:p>
            <a:pPr marL="0" indent="0">
              <a:buNone/>
            </a:pPr>
            <a:endParaRPr lang="en-US" dirty="0"/>
          </a:p>
          <a:p>
            <a:endParaRPr lang="en-US" dirty="0"/>
          </a:p>
        </p:txBody>
      </p:sp>
      <p:sp>
        <p:nvSpPr>
          <p:cNvPr id="4" name="Footer Placeholder 3"/>
          <p:cNvSpPr>
            <a:spLocks noGrp="1"/>
          </p:cNvSpPr>
          <p:nvPr>
            <p:ph type="ftr" sz="quarter" idx="11"/>
          </p:nvPr>
        </p:nvSpPr>
        <p:spPr/>
        <p:txBody>
          <a:bodyPr/>
          <a:lstStyle/>
          <a:p>
            <a:r>
              <a:rPr lang="ro-RO" smtClean="0"/>
              <a:t>MINISTERUL FINANŢELOR PUBLICE</a:t>
            </a:r>
            <a:endParaRPr lang="ro-RO"/>
          </a:p>
        </p:txBody>
      </p:sp>
    </p:spTree>
    <p:extLst>
      <p:ext uri="{BB962C8B-B14F-4D97-AF65-F5344CB8AC3E}">
        <p14:creationId xmlns:p14="http://schemas.microsoft.com/office/powerpoint/2010/main" val="846611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err="1"/>
              <a:t>Reducerea</a:t>
            </a:r>
            <a:r>
              <a:rPr lang="en-US" sz="2800" b="1" dirty="0"/>
              <a:t> </a:t>
            </a:r>
            <a:r>
              <a:rPr lang="en-US" sz="2800" b="1" dirty="0" err="1"/>
              <a:t>cotei</a:t>
            </a:r>
            <a:r>
              <a:rPr lang="en-US" sz="2800" b="1" dirty="0"/>
              <a:t> de TVA de la 19% la 5% </a:t>
            </a:r>
            <a:r>
              <a:rPr lang="en-US" sz="2800" b="1" dirty="0" err="1"/>
              <a:t>pentru</a:t>
            </a:r>
            <a:r>
              <a:rPr lang="en-US" sz="2800" b="1" dirty="0"/>
              <a:t> </a:t>
            </a:r>
            <a:r>
              <a:rPr lang="ro-RO" sz="2800" b="1" dirty="0"/>
              <a:t>permiterea accesului la bâlciuri, în parcuri de distracții și în parcuri recreative (specifice codurilor CAEN 9321 și 9329</a:t>
            </a:r>
            <a:endParaRPr lang="en-US" sz="2800" dirty="0"/>
          </a:p>
        </p:txBody>
      </p:sp>
      <p:sp>
        <p:nvSpPr>
          <p:cNvPr id="3" name="Content Placeholder 2"/>
          <p:cNvSpPr>
            <a:spLocks noGrp="1"/>
          </p:cNvSpPr>
          <p:nvPr>
            <p:ph idx="1"/>
          </p:nvPr>
        </p:nvSpPr>
        <p:spPr>
          <a:xfrm>
            <a:off x="571500" y="1587500"/>
            <a:ext cx="7943850" cy="5003800"/>
          </a:xfrm>
        </p:spPr>
        <p:txBody>
          <a:bodyPr>
            <a:normAutofit fontScale="62500" lnSpcReduction="20000"/>
          </a:bodyPr>
          <a:lstStyle/>
          <a:p>
            <a:r>
              <a:rPr lang="en-US" dirty="0"/>
              <a:t>9329 </a:t>
            </a:r>
            <a:r>
              <a:rPr lang="en-US" dirty="0" err="1"/>
              <a:t>Alte</a:t>
            </a:r>
            <a:r>
              <a:rPr lang="en-US" dirty="0"/>
              <a:t> </a:t>
            </a:r>
            <a:r>
              <a:rPr lang="en-US" dirty="0" err="1"/>
              <a:t>activitati</a:t>
            </a:r>
            <a:r>
              <a:rPr lang="en-US" dirty="0"/>
              <a:t> </a:t>
            </a:r>
            <a:r>
              <a:rPr lang="en-US" dirty="0" err="1"/>
              <a:t>recreative</a:t>
            </a:r>
            <a:r>
              <a:rPr lang="en-US" dirty="0"/>
              <a:t> </a:t>
            </a:r>
            <a:r>
              <a:rPr lang="en-US" dirty="0" err="1"/>
              <a:t>si</a:t>
            </a:r>
            <a:r>
              <a:rPr lang="en-US" dirty="0"/>
              <a:t> distractive </a:t>
            </a:r>
            <a:r>
              <a:rPr lang="en-US" dirty="0" err="1"/>
              <a:t>n.c.a</a:t>
            </a:r>
            <a:r>
              <a:rPr lang="en-US" dirty="0" smtClean="0"/>
              <a:t>.</a:t>
            </a:r>
          </a:p>
          <a:p>
            <a:r>
              <a:rPr lang="en-US" dirty="0" smtClean="0"/>
              <a:t> </a:t>
            </a:r>
            <a:r>
              <a:rPr lang="en-US" dirty="0" err="1"/>
              <a:t>Aceasta</a:t>
            </a:r>
            <a:r>
              <a:rPr lang="en-US" dirty="0"/>
              <a:t> </a:t>
            </a:r>
            <a:r>
              <a:rPr lang="en-US" dirty="0" err="1"/>
              <a:t>clasa</a:t>
            </a:r>
            <a:r>
              <a:rPr lang="en-US" dirty="0"/>
              <a:t> include </a:t>
            </a:r>
            <a:r>
              <a:rPr lang="en-US" dirty="0" err="1"/>
              <a:t>activitati</a:t>
            </a:r>
            <a:r>
              <a:rPr lang="en-US" dirty="0"/>
              <a:t> </a:t>
            </a:r>
            <a:r>
              <a:rPr lang="en-US" dirty="0" err="1"/>
              <a:t>recreative</a:t>
            </a:r>
            <a:r>
              <a:rPr lang="en-US" dirty="0"/>
              <a:t> </a:t>
            </a:r>
            <a:r>
              <a:rPr lang="en-US" dirty="0" err="1"/>
              <a:t>si</a:t>
            </a:r>
            <a:r>
              <a:rPr lang="en-US" dirty="0"/>
              <a:t> distractive (cu </a:t>
            </a:r>
            <a:r>
              <a:rPr lang="en-US" dirty="0" err="1"/>
              <a:t>exceptia</a:t>
            </a:r>
            <a:r>
              <a:rPr lang="en-US" dirty="0"/>
              <a:t> </a:t>
            </a:r>
            <a:r>
              <a:rPr lang="en-US" dirty="0" err="1" smtClean="0"/>
              <a:t>bâlciurilor</a:t>
            </a:r>
            <a:r>
              <a:rPr lang="en-US" dirty="0" smtClean="0"/>
              <a:t> </a:t>
            </a:r>
            <a:r>
              <a:rPr lang="en-US" dirty="0" err="1"/>
              <a:t>si</a:t>
            </a:r>
            <a:r>
              <a:rPr lang="en-US" dirty="0"/>
              <a:t> a </a:t>
            </a:r>
            <a:r>
              <a:rPr lang="en-US" dirty="0" err="1"/>
              <a:t>parcurilor</a:t>
            </a:r>
            <a:r>
              <a:rPr lang="en-US" dirty="0"/>
              <a:t> de </a:t>
            </a:r>
            <a:r>
              <a:rPr lang="en-US" dirty="0" err="1"/>
              <a:t>distractii</a:t>
            </a:r>
            <a:r>
              <a:rPr lang="en-US" dirty="0"/>
              <a:t>) </a:t>
            </a:r>
            <a:r>
              <a:rPr lang="en-US" dirty="0" err="1"/>
              <a:t>neclasificate</a:t>
            </a:r>
            <a:r>
              <a:rPr lang="en-US" dirty="0"/>
              <a:t> in </a:t>
            </a:r>
            <a:r>
              <a:rPr lang="en-US" dirty="0" err="1"/>
              <a:t>alta</a:t>
            </a:r>
            <a:r>
              <a:rPr lang="en-US" dirty="0"/>
              <a:t> parte: </a:t>
            </a:r>
            <a:endParaRPr lang="en-US" dirty="0" smtClean="0"/>
          </a:p>
          <a:p>
            <a:r>
              <a:rPr lang="en-US" dirty="0" smtClean="0"/>
              <a:t>-</a:t>
            </a:r>
            <a:r>
              <a:rPr lang="en-US" dirty="0" err="1"/>
              <a:t>activitati</a:t>
            </a:r>
            <a:r>
              <a:rPr lang="en-US" dirty="0"/>
              <a:t> ale </a:t>
            </a:r>
            <a:r>
              <a:rPr lang="en-US" dirty="0" err="1"/>
              <a:t>parcurilor</a:t>
            </a:r>
            <a:r>
              <a:rPr lang="en-US" dirty="0"/>
              <a:t> </a:t>
            </a:r>
            <a:r>
              <a:rPr lang="en-US" dirty="0" err="1"/>
              <a:t>recreative</a:t>
            </a:r>
            <a:r>
              <a:rPr lang="en-US" dirty="0"/>
              <a:t> (</a:t>
            </a:r>
            <a:r>
              <a:rPr lang="en-US" dirty="0" err="1"/>
              <a:t>fara</a:t>
            </a:r>
            <a:r>
              <a:rPr lang="en-US" dirty="0"/>
              <a:t> </a:t>
            </a:r>
            <a:r>
              <a:rPr lang="en-US" dirty="0" err="1"/>
              <a:t>cazare</a:t>
            </a:r>
            <a:r>
              <a:rPr lang="en-US" dirty="0" smtClean="0"/>
              <a:t>)</a:t>
            </a:r>
          </a:p>
          <a:p>
            <a:r>
              <a:rPr lang="en-US" dirty="0" smtClean="0"/>
              <a:t> </a:t>
            </a:r>
            <a:r>
              <a:rPr lang="en-US" dirty="0"/>
              <a:t>-</a:t>
            </a:r>
            <a:r>
              <a:rPr lang="en-US" dirty="0" err="1"/>
              <a:t>exploatarea</a:t>
            </a:r>
            <a:r>
              <a:rPr lang="en-US" dirty="0"/>
              <a:t> </a:t>
            </a:r>
            <a:r>
              <a:rPr lang="en-US" dirty="0" err="1"/>
              <a:t>facilitatilor</a:t>
            </a:r>
            <a:r>
              <a:rPr lang="en-US" dirty="0"/>
              <a:t> de transport </a:t>
            </a:r>
            <a:r>
              <a:rPr lang="en-US" dirty="0" err="1"/>
              <a:t>recreativ</a:t>
            </a:r>
            <a:r>
              <a:rPr lang="en-US" dirty="0"/>
              <a:t>, de </a:t>
            </a:r>
            <a:r>
              <a:rPr lang="en-US" dirty="0" err="1"/>
              <a:t>exemplu</a:t>
            </a:r>
            <a:r>
              <a:rPr lang="en-US" dirty="0"/>
              <a:t> </a:t>
            </a:r>
            <a:r>
              <a:rPr lang="en-US" dirty="0" err="1"/>
              <a:t>porturi</a:t>
            </a:r>
            <a:r>
              <a:rPr lang="en-US" dirty="0"/>
              <a:t> </a:t>
            </a:r>
            <a:r>
              <a:rPr lang="en-US" dirty="0" err="1" smtClean="0"/>
              <a:t>turistice</a:t>
            </a:r>
            <a:endParaRPr lang="en-US" dirty="0" smtClean="0"/>
          </a:p>
          <a:p>
            <a:r>
              <a:rPr lang="en-US" dirty="0" smtClean="0"/>
              <a:t> </a:t>
            </a:r>
            <a:r>
              <a:rPr lang="en-US" dirty="0"/>
              <a:t>-</a:t>
            </a:r>
            <a:r>
              <a:rPr lang="en-US" dirty="0" err="1"/>
              <a:t>exploatarea</a:t>
            </a:r>
            <a:r>
              <a:rPr lang="en-US" dirty="0"/>
              <a:t> </a:t>
            </a:r>
            <a:r>
              <a:rPr lang="en-US" dirty="0" err="1"/>
              <a:t>partiilor</a:t>
            </a:r>
            <a:r>
              <a:rPr lang="en-US" dirty="0"/>
              <a:t> de </a:t>
            </a:r>
            <a:r>
              <a:rPr lang="en-US" dirty="0" err="1"/>
              <a:t>schi</a:t>
            </a:r>
            <a:r>
              <a:rPr lang="en-US" dirty="0"/>
              <a:t> </a:t>
            </a:r>
            <a:endParaRPr lang="en-US" dirty="0" smtClean="0"/>
          </a:p>
          <a:p>
            <a:r>
              <a:rPr lang="en-US" dirty="0" smtClean="0"/>
              <a:t>-</a:t>
            </a:r>
            <a:r>
              <a:rPr lang="en-US" dirty="0" err="1"/>
              <a:t>inchirierea</a:t>
            </a:r>
            <a:r>
              <a:rPr lang="en-US" dirty="0"/>
              <a:t> </a:t>
            </a:r>
            <a:r>
              <a:rPr lang="en-US" dirty="0" err="1"/>
              <a:t>echipamentului</a:t>
            </a:r>
            <a:r>
              <a:rPr lang="en-US" dirty="0"/>
              <a:t> de </a:t>
            </a:r>
            <a:r>
              <a:rPr lang="en-US" dirty="0" err="1"/>
              <a:t>agrement</a:t>
            </a:r>
            <a:r>
              <a:rPr lang="en-US" dirty="0"/>
              <a:t> , </a:t>
            </a:r>
            <a:r>
              <a:rPr lang="en-US" dirty="0" err="1"/>
              <a:t>ca</a:t>
            </a:r>
            <a:r>
              <a:rPr lang="en-US" dirty="0"/>
              <a:t> parte </a:t>
            </a:r>
            <a:r>
              <a:rPr lang="en-US" dirty="0" err="1"/>
              <a:t>integranta</a:t>
            </a:r>
            <a:r>
              <a:rPr lang="en-US" dirty="0"/>
              <a:t> a </a:t>
            </a:r>
            <a:r>
              <a:rPr lang="en-US" dirty="0" err="1"/>
              <a:t>facilitatilor</a:t>
            </a:r>
            <a:r>
              <a:rPr lang="en-US" dirty="0"/>
              <a:t> </a:t>
            </a:r>
            <a:r>
              <a:rPr lang="en-US" dirty="0" err="1" smtClean="0"/>
              <a:t>recreative</a:t>
            </a:r>
            <a:endParaRPr lang="en-US" dirty="0" smtClean="0"/>
          </a:p>
          <a:p>
            <a:r>
              <a:rPr lang="en-US" dirty="0" smtClean="0"/>
              <a:t> </a:t>
            </a:r>
            <a:r>
              <a:rPr lang="en-US" dirty="0"/>
              <a:t>-</a:t>
            </a:r>
            <a:r>
              <a:rPr lang="en-US" dirty="0" err="1"/>
              <a:t>targuri</a:t>
            </a:r>
            <a:r>
              <a:rPr lang="en-US" dirty="0"/>
              <a:t> </a:t>
            </a:r>
            <a:r>
              <a:rPr lang="en-US" dirty="0" err="1"/>
              <a:t>si</a:t>
            </a:r>
            <a:r>
              <a:rPr lang="en-US" dirty="0"/>
              <a:t> </a:t>
            </a:r>
            <a:r>
              <a:rPr lang="en-US" dirty="0" err="1"/>
              <a:t>expozitii</a:t>
            </a:r>
            <a:r>
              <a:rPr lang="en-US" dirty="0"/>
              <a:t> de </a:t>
            </a:r>
            <a:r>
              <a:rPr lang="en-US" dirty="0" err="1"/>
              <a:t>natura</a:t>
            </a:r>
            <a:r>
              <a:rPr lang="en-US" dirty="0"/>
              <a:t> </a:t>
            </a:r>
            <a:r>
              <a:rPr lang="en-US" dirty="0" err="1" smtClean="0"/>
              <a:t>recreativa</a:t>
            </a:r>
            <a:endParaRPr lang="en-US" dirty="0" smtClean="0"/>
          </a:p>
          <a:p>
            <a:r>
              <a:rPr lang="en-US" dirty="0" smtClean="0"/>
              <a:t> </a:t>
            </a:r>
            <a:r>
              <a:rPr lang="en-US" dirty="0"/>
              <a:t>-</a:t>
            </a:r>
            <a:r>
              <a:rPr lang="en-US" dirty="0" err="1"/>
              <a:t>activitati</a:t>
            </a:r>
            <a:r>
              <a:rPr lang="en-US" dirty="0"/>
              <a:t> ale </a:t>
            </a:r>
            <a:r>
              <a:rPr lang="en-US" dirty="0" err="1"/>
              <a:t>plajelor</a:t>
            </a:r>
            <a:r>
              <a:rPr lang="en-US" dirty="0"/>
              <a:t>, </a:t>
            </a:r>
            <a:r>
              <a:rPr lang="en-US" dirty="0" err="1"/>
              <a:t>inclusiv</a:t>
            </a:r>
            <a:r>
              <a:rPr lang="en-US" dirty="0"/>
              <a:t> </a:t>
            </a:r>
            <a:r>
              <a:rPr lang="en-US" dirty="0" err="1"/>
              <a:t>inchirierea</a:t>
            </a:r>
            <a:r>
              <a:rPr lang="en-US" dirty="0"/>
              <a:t> de </a:t>
            </a:r>
            <a:r>
              <a:rPr lang="en-US" dirty="0" err="1"/>
              <a:t>cabine</a:t>
            </a:r>
            <a:r>
              <a:rPr lang="en-US" dirty="0"/>
              <a:t> de </a:t>
            </a:r>
            <a:r>
              <a:rPr lang="en-US" dirty="0" err="1"/>
              <a:t>baie</a:t>
            </a:r>
            <a:r>
              <a:rPr lang="en-US" dirty="0"/>
              <a:t>, </a:t>
            </a:r>
            <a:r>
              <a:rPr lang="en-US" dirty="0" err="1"/>
              <a:t>vestiare</a:t>
            </a:r>
            <a:r>
              <a:rPr lang="en-US" dirty="0"/>
              <a:t>, </a:t>
            </a:r>
            <a:r>
              <a:rPr lang="en-US" dirty="0" err="1"/>
              <a:t>scaune</a:t>
            </a:r>
            <a:r>
              <a:rPr lang="en-US" dirty="0"/>
              <a:t> etc</a:t>
            </a:r>
            <a:r>
              <a:rPr lang="en-US" dirty="0" smtClean="0"/>
              <a:t>.</a:t>
            </a:r>
          </a:p>
          <a:p>
            <a:r>
              <a:rPr lang="en-US" dirty="0" smtClean="0"/>
              <a:t> </a:t>
            </a:r>
            <a:r>
              <a:rPr lang="en-US" dirty="0"/>
              <a:t>-</a:t>
            </a:r>
            <a:r>
              <a:rPr lang="en-US" dirty="0" err="1"/>
              <a:t>functionarea</a:t>
            </a:r>
            <a:r>
              <a:rPr lang="en-US" dirty="0"/>
              <a:t> </a:t>
            </a:r>
            <a:r>
              <a:rPr lang="en-US" dirty="0" err="1"/>
              <a:t>ringurilor</a:t>
            </a:r>
            <a:r>
              <a:rPr lang="en-US" dirty="0"/>
              <a:t> de </a:t>
            </a:r>
            <a:r>
              <a:rPr lang="en-US" dirty="0" err="1" smtClean="0"/>
              <a:t>dans</a:t>
            </a:r>
            <a:r>
              <a:rPr lang="en-US" dirty="0" smtClean="0"/>
              <a:t>.</a:t>
            </a:r>
          </a:p>
          <a:p>
            <a:r>
              <a:rPr lang="en-US" dirty="0" smtClean="0"/>
              <a:t> </a:t>
            </a:r>
            <a:r>
              <a:rPr lang="en-US" dirty="0" err="1"/>
              <a:t>Aceasta</a:t>
            </a:r>
            <a:r>
              <a:rPr lang="en-US" dirty="0"/>
              <a:t> </a:t>
            </a:r>
            <a:r>
              <a:rPr lang="en-US" dirty="0" err="1"/>
              <a:t>clasa</a:t>
            </a:r>
            <a:r>
              <a:rPr lang="en-US" dirty="0"/>
              <a:t> include de </a:t>
            </a:r>
            <a:r>
              <a:rPr lang="en-US" dirty="0" err="1"/>
              <a:t>asemenea</a:t>
            </a:r>
            <a:r>
              <a:rPr lang="en-US" dirty="0"/>
              <a:t> </a:t>
            </a:r>
            <a:r>
              <a:rPr lang="en-US" dirty="0" err="1"/>
              <a:t>activitatile</a:t>
            </a:r>
            <a:r>
              <a:rPr lang="en-US" dirty="0"/>
              <a:t> </a:t>
            </a:r>
            <a:r>
              <a:rPr lang="en-US" dirty="0" err="1"/>
              <a:t>producatorilor</a:t>
            </a:r>
            <a:r>
              <a:rPr lang="en-US" dirty="0"/>
              <a:t> </a:t>
            </a:r>
            <a:r>
              <a:rPr lang="en-US" dirty="0" err="1"/>
              <a:t>sau</a:t>
            </a:r>
            <a:r>
              <a:rPr lang="en-US" dirty="0"/>
              <a:t> </a:t>
            </a:r>
            <a:r>
              <a:rPr lang="en-US" dirty="0" err="1"/>
              <a:t>organizatorilor</a:t>
            </a:r>
            <a:r>
              <a:rPr lang="en-US" dirty="0"/>
              <a:t> de </a:t>
            </a:r>
            <a:r>
              <a:rPr lang="en-US" dirty="0" err="1"/>
              <a:t>evenimente</a:t>
            </a:r>
            <a:r>
              <a:rPr lang="en-US" dirty="0"/>
              <a:t> </a:t>
            </a:r>
            <a:r>
              <a:rPr lang="en-US" dirty="0" err="1"/>
              <a:t>recreative</a:t>
            </a:r>
            <a:r>
              <a:rPr lang="en-US" dirty="0"/>
              <a:t> </a:t>
            </a:r>
            <a:r>
              <a:rPr lang="en-US" dirty="0" err="1"/>
              <a:t>sau</a:t>
            </a:r>
            <a:r>
              <a:rPr lang="en-US" dirty="0"/>
              <a:t> distractive in direct, </a:t>
            </a:r>
            <a:r>
              <a:rPr lang="en-US" dirty="0" err="1"/>
              <a:t>altele</a:t>
            </a:r>
            <a:r>
              <a:rPr lang="en-US" dirty="0"/>
              <a:t> </a:t>
            </a:r>
            <a:r>
              <a:rPr lang="en-US" dirty="0" err="1"/>
              <a:t>decat</a:t>
            </a:r>
            <a:r>
              <a:rPr lang="en-US" dirty="0"/>
              <a:t> </a:t>
            </a:r>
            <a:r>
              <a:rPr lang="en-US" dirty="0" err="1"/>
              <a:t>cele</a:t>
            </a:r>
            <a:r>
              <a:rPr lang="en-US" dirty="0"/>
              <a:t> </a:t>
            </a:r>
            <a:r>
              <a:rPr lang="en-US" dirty="0" err="1"/>
              <a:t>artistice</a:t>
            </a:r>
            <a:r>
              <a:rPr lang="en-US" dirty="0"/>
              <a:t> </a:t>
            </a:r>
            <a:r>
              <a:rPr lang="en-US" dirty="0" err="1"/>
              <a:t>sau</a:t>
            </a:r>
            <a:r>
              <a:rPr lang="en-US" dirty="0"/>
              <a:t> sportive, cu </a:t>
            </a:r>
            <a:r>
              <a:rPr lang="en-US" dirty="0" err="1"/>
              <a:t>sau</a:t>
            </a:r>
            <a:r>
              <a:rPr lang="en-US" dirty="0"/>
              <a:t> </a:t>
            </a:r>
            <a:r>
              <a:rPr lang="en-US" dirty="0" err="1"/>
              <a:t>fara</a:t>
            </a:r>
            <a:r>
              <a:rPr lang="en-US" dirty="0"/>
              <a:t> </a:t>
            </a:r>
            <a:r>
              <a:rPr lang="en-US" dirty="0" err="1"/>
              <a:t>facilitati</a:t>
            </a:r>
            <a:r>
              <a:rPr lang="en-US" dirty="0"/>
              <a:t>. </a:t>
            </a:r>
            <a:endParaRPr lang="en-US" dirty="0" smtClean="0"/>
          </a:p>
          <a:p>
            <a:endParaRPr lang="en-US" dirty="0"/>
          </a:p>
        </p:txBody>
      </p:sp>
      <p:sp>
        <p:nvSpPr>
          <p:cNvPr id="4" name="Footer Placeholder 3"/>
          <p:cNvSpPr>
            <a:spLocks noGrp="1"/>
          </p:cNvSpPr>
          <p:nvPr>
            <p:ph type="ftr" sz="quarter" idx="11"/>
          </p:nvPr>
        </p:nvSpPr>
        <p:spPr/>
        <p:txBody>
          <a:bodyPr/>
          <a:lstStyle/>
          <a:p>
            <a:r>
              <a:rPr lang="ro-RO" smtClean="0"/>
              <a:t>MINISTERUL FINANŢELOR PUBLICE</a:t>
            </a:r>
            <a:endParaRPr lang="ro-RO"/>
          </a:p>
        </p:txBody>
      </p:sp>
    </p:spTree>
    <p:extLst>
      <p:ext uri="{BB962C8B-B14F-4D97-AF65-F5344CB8AC3E}">
        <p14:creationId xmlns:p14="http://schemas.microsoft.com/office/powerpoint/2010/main" val="3057597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800" b="1" dirty="0" err="1"/>
              <a:t>Reducerea</a:t>
            </a:r>
            <a:r>
              <a:rPr lang="en-US" sz="2800" b="1" dirty="0"/>
              <a:t> </a:t>
            </a:r>
            <a:r>
              <a:rPr lang="en-US" sz="2800" b="1" dirty="0" err="1"/>
              <a:t>cotei</a:t>
            </a:r>
            <a:r>
              <a:rPr lang="en-US" sz="2800" b="1" dirty="0"/>
              <a:t> de TVA de la 19% la 5% </a:t>
            </a:r>
            <a:r>
              <a:rPr lang="en-US" sz="2800" b="1" dirty="0" err="1"/>
              <a:t>pentru</a:t>
            </a:r>
            <a:r>
              <a:rPr lang="en-US" sz="2800" b="1" dirty="0"/>
              <a:t> </a:t>
            </a:r>
            <a:r>
              <a:rPr lang="ro-RO" sz="2800" b="1" dirty="0"/>
              <a:t>permiterea accesului la bâlciuri, în parcuri de distracții și în parcuri recreative (specifice codurilor CAEN 9321 și 9329</a:t>
            </a:r>
            <a:endParaRPr lang="en-US" sz="2800" dirty="0"/>
          </a:p>
        </p:txBody>
      </p:sp>
      <p:sp>
        <p:nvSpPr>
          <p:cNvPr id="3" name="Content Placeholder 2"/>
          <p:cNvSpPr>
            <a:spLocks noGrp="1"/>
          </p:cNvSpPr>
          <p:nvPr>
            <p:ph idx="1"/>
          </p:nvPr>
        </p:nvSpPr>
        <p:spPr/>
        <p:txBody>
          <a:bodyPr>
            <a:normAutofit fontScale="77500" lnSpcReduction="20000"/>
          </a:bodyPr>
          <a:lstStyle/>
          <a:p>
            <a:r>
              <a:rPr lang="en-US" b="1" dirty="0" err="1" smtClean="0"/>
              <a:t>Clasa</a:t>
            </a:r>
            <a:r>
              <a:rPr lang="en-US" b="1" dirty="0" smtClean="0"/>
              <a:t> 9329 </a:t>
            </a:r>
            <a:r>
              <a:rPr lang="en-US" b="1" dirty="0"/>
              <a:t>exclude: </a:t>
            </a:r>
          </a:p>
          <a:p>
            <a:r>
              <a:rPr lang="en-US" dirty="0"/>
              <a:t>- </a:t>
            </a:r>
            <a:r>
              <a:rPr lang="en-US" dirty="0" err="1"/>
              <a:t>functionarea</a:t>
            </a:r>
            <a:r>
              <a:rPr lang="en-US" dirty="0"/>
              <a:t> </a:t>
            </a:r>
            <a:r>
              <a:rPr lang="en-US" dirty="0" err="1"/>
              <a:t>telefericelor</a:t>
            </a:r>
            <a:r>
              <a:rPr lang="en-US" dirty="0"/>
              <a:t>, </a:t>
            </a:r>
            <a:r>
              <a:rPr lang="en-US" dirty="0" err="1"/>
              <a:t>funicularelor</a:t>
            </a:r>
            <a:r>
              <a:rPr lang="en-US" dirty="0"/>
              <a:t>, </a:t>
            </a:r>
            <a:r>
              <a:rPr lang="en-US" dirty="0" err="1"/>
              <a:t>schi-lifturilor</a:t>
            </a:r>
            <a:r>
              <a:rPr lang="en-US" dirty="0"/>
              <a:t>, </a:t>
            </a:r>
            <a:r>
              <a:rPr lang="en-US" dirty="0" err="1"/>
              <a:t>vezi</a:t>
            </a:r>
            <a:r>
              <a:rPr lang="en-US" dirty="0"/>
              <a:t> 4939 </a:t>
            </a:r>
            <a:endParaRPr lang="en-US" dirty="0" smtClean="0"/>
          </a:p>
          <a:p>
            <a:r>
              <a:rPr lang="en-US" dirty="0" smtClean="0"/>
              <a:t>-</a:t>
            </a:r>
            <a:r>
              <a:rPr lang="en-US" dirty="0" err="1"/>
              <a:t>croaziere</a:t>
            </a:r>
            <a:r>
              <a:rPr lang="en-US" dirty="0"/>
              <a:t> de </a:t>
            </a:r>
            <a:r>
              <a:rPr lang="en-US" dirty="0" err="1"/>
              <a:t>pescuit</a:t>
            </a:r>
            <a:r>
              <a:rPr lang="en-US" dirty="0"/>
              <a:t>, </a:t>
            </a:r>
            <a:r>
              <a:rPr lang="en-US" dirty="0" err="1"/>
              <a:t>vezi</a:t>
            </a:r>
            <a:r>
              <a:rPr lang="en-US" dirty="0"/>
              <a:t> 5010, 5030 </a:t>
            </a:r>
            <a:endParaRPr lang="en-US" dirty="0" smtClean="0"/>
          </a:p>
          <a:p>
            <a:r>
              <a:rPr lang="en-US" dirty="0" smtClean="0"/>
              <a:t>-</a:t>
            </a:r>
            <a:r>
              <a:rPr lang="en-US" dirty="0" err="1"/>
              <a:t>asigurarea</a:t>
            </a:r>
            <a:r>
              <a:rPr lang="en-US" dirty="0"/>
              <a:t> </a:t>
            </a:r>
            <a:r>
              <a:rPr lang="en-US" dirty="0" err="1"/>
              <a:t>spatiului</a:t>
            </a:r>
            <a:r>
              <a:rPr lang="en-US" dirty="0"/>
              <a:t> </a:t>
            </a:r>
            <a:r>
              <a:rPr lang="en-US" dirty="0" err="1"/>
              <a:t>si</a:t>
            </a:r>
            <a:r>
              <a:rPr lang="en-US" dirty="0"/>
              <a:t> a </a:t>
            </a:r>
            <a:r>
              <a:rPr lang="en-US" dirty="0" err="1"/>
              <a:t>facilitatilor</a:t>
            </a:r>
            <a:r>
              <a:rPr lang="en-US" dirty="0"/>
              <a:t> </a:t>
            </a:r>
            <a:r>
              <a:rPr lang="en-US" dirty="0" err="1"/>
              <a:t>pentru</a:t>
            </a:r>
            <a:r>
              <a:rPr lang="en-US" dirty="0"/>
              <a:t> </a:t>
            </a:r>
            <a:r>
              <a:rPr lang="en-US" dirty="0" err="1"/>
              <a:t>scurte</a:t>
            </a:r>
            <a:r>
              <a:rPr lang="en-US" dirty="0"/>
              <a:t> </a:t>
            </a:r>
            <a:r>
              <a:rPr lang="en-US" dirty="0" err="1"/>
              <a:t>sejururi</a:t>
            </a:r>
            <a:r>
              <a:rPr lang="en-US" dirty="0"/>
              <a:t> ale </a:t>
            </a:r>
            <a:r>
              <a:rPr lang="en-US" dirty="0" err="1"/>
              <a:t>vizitatorilor</a:t>
            </a:r>
            <a:r>
              <a:rPr lang="en-US" dirty="0"/>
              <a:t> in </a:t>
            </a:r>
            <a:r>
              <a:rPr lang="en-US" dirty="0" err="1"/>
              <a:t>parcuri</a:t>
            </a:r>
            <a:r>
              <a:rPr lang="en-US" dirty="0"/>
              <a:t>, </a:t>
            </a:r>
            <a:r>
              <a:rPr lang="en-US" dirty="0" err="1"/>
              <a:t>paduri</a:t>
            </a:r>
            <a:r>
              <a:rPr lang="en-US" dirty="0"/>
              <a:t> </a:t>
            </a:r>
            <a:r>
              <a:rPr lang="en-US" dirty="0" err="1"/>
              <a:t>recreative</a:t>
            </a:r>
            <a:r>
              <a:rPr lang="en-US" dirty="0"/>
              <a:t> </a:t>
            </a:r>
            <a:r>
              <a:rPr lang="en-US" dirty="0" err="1"/>
              <a:t>si</a:t>
            </a:r>
            <a:r>
              <a:rPr lang="en-US" dirty="0"/>
              <a:t> </a:t>
            </a:r>
            <a:r>
              <a:rPr lang="en-US" dirty="0" err="1"/>
              <a:t>pe</a:t>
            </a:r>
            <a:r>
              <a:rPr lang="en-US" dirty="0"/>
              <a:t> </a:t>
            </a:r>
            <a:r>
              <a:rPr lang="en-US" dirty="0" err="1"/>
              <a:t>terenuri</a:t>
            </a:r>
            <a:r>
              <a:rPr lang="en-US" dirty="0"/>
              <a:t> de camping, </a:t>
            </a:r>
            <a:r>
              <a:rPr lang="en-US" dirty="0" err="1"/>
              <a:t>vezi</a:t>
            </a:r>
            <a:r>
              <a:rPr lang="en-US" dirty="0"/>
              <a:t> </a:t>
            </a:r>
            <a:r>
              <a:rPr lang="en-US" dirty="0" smtClean="0"/>
              <a:t>5530</a:t>
            </a:r>
          </a:p>
          <a:p>
            <a:r>
              <a:rPr lang="en-US" dirty="0" smtClean="0"/>
              <a:t> </a:t>
            </a:r>
            <a:r>
              <a:rPr lang="en-US" dirty="0"/>
              <a:t>-</a:t>
            </a:r>
            <a:r>
              <a:rPr lang="en-US" dirty="0" err="1"/>
              <a:t>parcuri</a:t>
            </a:r>
            <a:r>
              <a:rPr lang="en-US" dirty="0"/>
              <a:t> de </a:t>
            </a:r>
            <a:r>
              <a:rPr lang="en-US" dirty="0" err="1"/>
              <a:t>caravane</a:t>
            </a:r>
            <a:r>
              <a:rPr lang="en-US" dirty="0"/>
              <a:t>, </a:t>
            </a:r>
            <a:r>
              <a:rPr lang="en-US" dirty="0" err="1"/>
              <a:t>tabere</a:t>
            </a:r>
            <a:r>
              <a:rPr lang="en-US" dirty="0"/>
              <a:t> </a:t>
            </a:r>
            <a:r>
              <a:rPr lang="en-US" dirty="0" err="1"/>
              <a:t>recreative</a:t>
            </a:r>
            <a:r>
              <a:rPr lang="en-US" dirty="0"/>
              <a:t>, </a:t>
            </a:r>
            <a:r>
              <a:rPr lang="en-US" dirty="0" err="1"/>
              <a:t>tabere</a:t>
            </a:r>
            <a:r>
              <a:rPr lang="en-US" dirty="0"/>
              <a:t> de </a:t>
            </a:r>
            <a:r>
              <a:rPr lang="en-US" dirty="0" err="1"/>
              <a:t>vanatoare</a:t>
            </a:r>
            <a:r>
              <a:rPr lang="en-US" dirty="0"/>
              <a:t> </a:t>
            </a:r>
            <a:r>
              <a:rPr lang="en-US" dirty="0" err="1"/>
              <a:t>si</a:t>
            </a:r>
            <a:r>
              <a:rPr lang="en-US" dirty="0"/>
              <a:t> </a:t>
            </a:r>
            <a:r>
              <a:rPr lang="en-US" dirty="0" err="1"/>
              <a:t>pescuit</a:t>
            </a:r>
            <a:r>
              <a:rPr lang="en-US" dirty="0"/>
              <a:t>, </a:t>
            </a:r>
            <a:r>
              <a:rPr lang="en-US" dirty="0" err="1"/>
              <a:t>campinguri</a:t>
            </a:r>
            <a:r>
              <a:rPr lang="en-US" dirty="0"/>
              <a:t>, </a:t>
            </a:r>
            <a:r>
              <a:rPr lang="en-US" dirty="0" err="1"/>
              <a:t>vezi</a:t>
            </a:r>
            <a:r>
              <a:rPr lang="en-US" dirty="0"/>
              <a:t> </a:t>
            </a:r>
            <a:r>
              <a:rPr lang="en-US" dirty="0" smtClean="0"/>
              <a:t>5530</a:t>
            </a:r>
          </a:p>
          <a:p>
            <a:r>
              <a:rPr lang="en-US" dirty="0" smtClean="0"/>
              <a:t> </a:t>
            </a:r>
            <a:r>
              <a:rPr lang="en-US" dirty="0"/>
              <a:t>-</a:t>
            </a:r>
            <a:r>
              <a:rPr lang="en-US" dirty="0" err="1"/>
              <a:t>activitati</a:t>
            </a:r>
            <a:r>
              <a:rPr lang="en-US" dirty="0"/>
              <a:t> de </a:t>
            </a:r>
            <a:r>
              <a:rPr lang="en-US" dirty="0" err="1"/>
              <a:t>servire</a:t>
            </a:r>
            <a:r>
              <a:rPr lang="en-US" dirty="0"/>
              <a:t> a </a:t>
            </a:r>
            <a:r>
              <a:rPr lang="en-US" dirty="0" err="1"/>
              <a:t>bauturilor</a:t>
            </a:r>
            <a:r>
              <a:rPr lang="en-US" dirty="0"/>
              <a:t> in </a:t>
            </a:r>
            <a:r>
              <a:rPr lang="en-US" dirty="0" err="1"/>
              <a:t>discoteci</a:t>
            </a:r>
            <a:r>
              <a:rPr lang="en-US" dirty="0"/>
              <a:t>, </a:t>
            </a:r>
            <a:r>
              <a:rPr lang="en-US" dirty="0" err="1"/>
              <a:t>vezi</a:t>
            </a:r>
            <a:r>
              <a:rPr lang="en-US" dirty="0"/>
              <a:t> </a:t>
            </a:r>
            <a:r>
              <a:rPr lang="en-US" dirty="0" smtClean="0"/>
              <a:t>5630</a:t>
            </a:r>
          </a:p>
          <a:p>
            <a:r>
              <a:rPr lang="en-US" dirty="0" smtClean="0"/>
              <a:t> </a:t>
            </a:r>
            <a:r>
              <a:rPr lang="en-US" dirty="0"/>
              <a:t>-</a:t>
            </a:r>
            <a:r>
              <a:rPr lang="en-US" dirty="0" err="1"/>
              <a:t>activitati</a:t>
            </a:r>
            <a:r>
              <a:rPr lang="en-US" dirty="0"/>
              <a:t> ale </a:t>
            </a:r>
            <a:r>
              <a:rPr lang="en-US" dirty="0" err="1"/>
              <a:t>trupelor</a:t>
            </a:r>
            <a:r>
              <a:rPr lang="en-US" dirty="0"/>
              <a:t> de </a:t>
            </a:r>
            <a:r>
              <a:rPr lang="en-US" dirty="0" err="1"/>
              <a:t>teatru</a:t>
            </a:r>
            <a:r>
              <a:rPr lang="en-US" dirty="0"/>
              <a:t> </a:t>
            </a:r>
            <a:r>
              <a:rPr lang="en-US" dirty="0" err="1"/>
              <a:t>si</a:t>
            </a:r>
            <a:r>
              <a:rPr lang="en-US" dirty="0"/>
              <a:t> de </a:t>
            </a:r>
            <a:r>
              <a:rPr lang="en-US" dirty="0" err="1"/>
              <a:t>circ</a:t>
            </a:r>
            <a:r>
              <a:rPr lang="en-US" dirty="0"/>
              <a:t>, </a:t>
            </a:r>
            <a:r>
              <a:rPr lang="en-US" dirty="0" err="1"/>
              <a:t>vezi</a:t>
            </a:r>
            <a:r>
              <a:rPr lang="en-US" dirty="0"/>
              <a:t> 9001</a:t>
            </a:r>
          </a:p>
          <a:p>
            <a:pPr marL="0" indent="0">
              <a:buNone/>
            </a:pPr>
            <a:r>
              <a:rPr lang="en-US" dirty="0"/>
              <a:t> </a:t>
            </a:r>
          </a:p>
          <a:p>
            <a:endParaRPr lang="en-US" dirty="0"/>
          </a:p>
        </p:txBody>
      </p:sp>
      <p:sp>
        <p:nvSpPr>
          <p:cNvPr id="4" name="Footer Placeholder 3"/>
          <p:cNvSpPr>
            <a:spLocks noGrp="1"/>
          </p:cNvSpPr>
          <p:nvPr>
            <p:ph type="ftr" sz="quarter" idx="11"/>
          </p:nvPr>
        </p:nvSpPr>
        <p:spPr/>
        <p:txBody>
          <a:bodyPr/>
          <a:lstStyle/>
          <a:p>
            <a:r>
              <a:rPr lang="ro-RO" smtClean="0"/>
              <a:t>MINISTERUL FINANŢELOR PUBLICE</a:t>
            </a:r>
            <a:endParaRPr lang="ro-RO"/>
          </a:p>
        </p:txBody>
      </p:sp>
    </p:spTree>
    <p:extLst>
      <p:ext uri="{BB962C8B-B14F-4D97-AF65-F5344CB8AC3E}">
        <p14:creationId xmlns:p14="http://schemas.microsoft.com/office/powerpoint/2010/main" val="23135577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Reducerea</a:t>
            </a:r>
            <a:r>
              <a:rPr lang="en-US" dirty="0" smtClean="0"/>
              <a:t> </a:t>
            </a:r>
            <a:r>
              <a:rPr lang="en-US" dirty="0" err="1" smtClean="0"/>
              <a:t>cotei</a:t>
            </a:r>
            <a:r>
              <a:rPr lang="en-US" dirty="0" smtClean="0"/>
              <a:t> de TVA de la 19% la 5% </a:t>
            </a:r>
            <a:r>
              <a:rPr lang="en-US" dirty="0" err="1" smtClean="0"/>
              <a:t>pentru</a:t>
            </a:r>
            <a:r>
              <a:rPr lang="en-US" dirty="0" smtClean="0"/>
              <a:t> </a:t>
            </a:r>
            <a:r>
              <a:rPr lang="en-US" dirty="0" err="1" smtClean="0"/>
              <a:t>utilizarea</a:t>
            </a:r>
            <a:r>
              <a:rPr lang="en-US" dirty="0" smtClean="0"/>
              <a:t> </a:t>
            </a:r>
            <a:r>
              <a:rPr lang="en-US" dirty="0" err="1" smtClean="0"/>
              <a:t>facilităților</a:t>
            </a:r>
            <a:r>
              <a:rPr lang="en-US" dirty="0" smtClean="0"/>
              <a:t> sportive</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err="1" smtClean="0"/>
              <a:t>Așa</a:t>
            </a:r>
            <a:r>
              <a:rPr lang="en-US" dirty="0" smtClean="0"/>
              <a:t> cum se </a:t>
            </a:r>
            <a:r>
              <a:rPr lang="en-US" dirty="0" err="1" smtClean="0"/>
              <a:t>prevede</a:t>
            </a:r>
            <a:r>
              <a:rPr lang="en-US" dirty="0" smtClean="0"/>
              <a:t> </a:t>
            </a:r>
            <a:r>
              <a:rPr lang="en-US" dirty="0" err="1" smtClean="0"/>
              <a:t>în</a:t>
            </a:r>
            <a:r>
              <a:rPr lang="en-US" dirty="0" smtClean="0"/>
              <a:t> </a:t>
            </a:r>
            <a:r>
              <a:rPr lang="en-US" dirty="0" err="1" smtClean="0"/>
              <a:t>ordonanța</a:t>
            </a:r>
            <a:r>
              <a:rPr lang="en-US" dirty="0" smtClean="0"/>
              <a:t> care </a:t>
            </a:r>
            <a:r>
              <a:rPr lang="en-US" dirty="0" err="1" smtClean="0"/>
              <a:t>modifică</a:t>
            </a:r>
            <a:r>
              <a:rPr lang="en-US" dirty="0" smtClean="0"/>
              <a:t> art 291 din C fiscal, </a:t>
            </a:r>
            <a:r>
              <a:rPr lang="en-US" dirty="0" err="1" smtClean="0"/>
              <a:t>cota</a:t>
            </a:r>
            <a:r>
              <a:rPr lang="en-US" dirty="0" smtClean="0"/>
              <a:t> de 5% se </a:t>
            </a:r>
            <a:r>
              <a:rPr lang="en-US" dirty="0" err="1" smtClean="0"/>
              <a:t>va</a:t>
            </a:r>
            <a:r>
              <a:rPr lang="en-US" dirty="0" smtClean="0"/>
              <a:t> </a:t>
            </a:r>
            <a:r>
              <a:rPr lang="en-US" dirty="0" err="1" smtClean="0"/>
              <a:t>aplica</a:t>
            </a:r>
            <a:r>
              <a:rPr lang="en-US" dirty="0" smtClean="0"/>
              <a:t> </a:t>
            </a:r>
            <a:r>
              <a:rPr lang="en-US" dirty="0" err="1" smtClean="0"/>
              <a:t>și</a:t>
            </a:r>
            <a:r>
              <a:rPr lang="en-US" dirty="0" smtClean="0"/>
              <a:t> </a:t>
            </a:r>
            <a:r>
              <a:rPr lang="en-US" dirty="0" err="1" smtClean="0"/>
              <a:t>pentru</a:t>
            </a:r>
            <a:r>
              <a:rPr lang="en-US" dirty="0" smtClean="0"/>
              <a:t> </a:t>
            </a:r>
            <a:r>
              <a:rPr lang="en-US" dirty="0" err="1" smtClean="0"/>
              <a:t>dreptul</a:t>
            </a:r>
            <a:r>
              <a:rPr lang="en-US" dirty="0" smtClean="0"/>
              <a:t> de a </a:t>
            </a:r>
            <a:r>
              <a:rPr lang="en-US" dirty="0" err="1" smtClean="0"/>
              <a:t>utiliza</a:t>
            </a:r>
            <a:r>
              <a:rPr lang="en-US" dirty="0" smtClean="0"/>
              <a:t> </a:t>
            </a:r>
            <a:r>
              <a:rPr lang="en-US" dirty="0" err="1" smtClean="0"/>
              <a:t>facilități</a:t>
            </a:r>
            <a:r>
              <a:rPr lang="en-US" dirty="0" smtClean="0"/>
              <a:t> sportive </a:t>
            </a:r>
            <a:r>
              <a:rPr lang="en-US" dirty="0" err="1" smtClean="0"/>
              <a:t>în</a:t>
            </a:r>
            <a:r>
              <a:rPr lang="en-US" dirty="0" smtClean="0"/>
              <a:t> </a:t>
            </a:r>
            <a:r>
              <a:rPr lang="en-US" dirty="0" err="1" smtClean="0"/>
              <a:t>scopul</a:t>
            </a:r>
            <a:r>
              <a:rPr lang="en-US" dirty="0" smtClean="0"/>
              <a:t> </a:t>
            </a:r>
            <a:r>
              <a:rPr lang="en-US" dirty="0" err="1" smtClean="0"/>
              <a:t>practicării</a:t>
            </a:r>
            <a:r>
              <a:rPr lang="en-US" dirty="0" smtClean="0"/>
              <a:t> </a:t>
            </a:r>
            <a:r>
              <a:rPr lang="en-US" dirty="0" err="1" smtClean="0"/>
              <a:t>sportului</a:t>
            </a:r>
            <a:r>
              <a:rPr lang="en-US" dirty="0" smtClean="0"/>
              <a:t> </a:t>
            </a:r>
            <a:r>
              <a:rPr lang="en-US" dirty="0" err="1" smtClean="0"/>
              <a:t>și</a:t>
            </a:r>
            <a:r>
              <a:rPr lang="en-US" dirty="0" smtClean="0"/>
              <a:t> a </a:t>
            </a:r>
            <a:r>
              <a:rPr lang="en-US" dirty="0" err="1" smtClean="0"/>
              <a:t>educației</a:t>
            </a:r>
            <a:r>
              <a:rPr lang="en-US" dirty="0" smtClean="0"/>
              <a:t> </a:t>
            </a:r>
            <a:r>
              <a:rPr lang="en-US" dirty="0" err="1" smtClean="0"/>
              <a:t>fizice</a:t>
            </a:r>
            <a:r>
              <a:rPr lang="en-US" dirty="0" smtClean="0"/>
              <a:t>.( art 291 (3) lit. f) </a:t>
            </a:r>
            <a:r>
              <a:rPr lang="en-US" dirty="0" err="1" smtClean="0"/>
              <a:t>Fiind</a:t>
            </a:r>
            <a:r>
              <a:rPr lang="en-US" dirty="0" smtClean="0"/>
              <a:t> indicate </a:t>
            </a:r>
            <a:r>
              <a:rPr lang="en-US" dirty="0" err="1" smtClean="0"/>
              <a:t>două</a:t>
            </a:r>
            <a:r>
              <a:rPr lang="en-US" dirty="0" smtClean="0"/>
              <a:t> </a:t>
            </a:r>
            <a:r>
              <a:rPr lang="en-US" dirty="0" err="1" smtClean="0"/>
              <a:t>coduri</a:t>
            </a:r>
            <a:r>
              <a:rPr lang="en-US" dirty="0" smtClean="0"/>
              <a:t> CAEN </a:t>
            </a:r>
            <a:r>
              <a:rPr lang="en-US" dirty="0" err="1" smtClean="0"/>
              <a:t>trebuie</a:t>
            </a:r>
            <a:r>
              <a:rPr lang="en-US" dirty="0" smtClean="0"/>
              <a:t> </a:t>
            </a:r>
            <a:r>
              <a:rPr lang="en-US" dirty="0" err="1" smtClean="0"/>
              <a:t>analizat</a:t>
            </a:r>
            <a:r>
              <a:rPr lang="en-US" dirty="0" smtClean="0"/>
              <a:t> care </a:t>
            </a:r>
            <a:r>
              <a:rPr lang="en-US" dirty="0" err="1" smtClean="0"/>
              <a:t>sunt</a:t>
            </a:r>
            <a:r>
              <a:rPr lang="en-US" dirty="0" smtClean="0"/>
              <a:t> </a:t>
            </a:r>
            <a:r>
              <a:rPr lang="en-US" dirty="0" err="1" smtClean="0"/>
              <a:t>serviciile</a:t>
            </a:r>
            <a:r>
              <a:rPr lang="en-US" dirty="0" smtClean="0"/>
              <a:t> care se </a:t>
            </a:r>
            <a:r>
              <a:rPr lang="en-US" dirty="0" err="1" smtClean="0"/>
              <a:t>cuprind</a:t>
            </a:r>
            <a:r>
              <a:rPr lang="en-US" dirty="0" smtClean="0"/>
              <a:t> </a:t>
            </a:r>
            <a:r>
              <a:rPr lang="en-US" dirty="0" err="1" smtClean="0"/>
              <a:t>în</a:t>
            </a:r>
            <a:r>
              <a:rPr lang="en-US" dirty="0" smtClean="0"/>
              <a:t> </a:t>
            </a:r>
            <a:r>
              <a:rPr lang="en-US" dirty="0" err="1" smtClean="0"/>
              <a:t>această</a:t>
            </a:r>
            <a:r>
              <a:rPr lang="en-US" dirty="0" smtClean="0"/>
              <a:t> </a:t>
            </a:r>
            <a:r>
              <a:rPr lang="en-US" dirty="0" err="1" smtClean="0"/>
              <a:t>categorie</a:t>
            </a:r>
            <a:r>
              <a:rPr lang="en-US" dirty="0" smtClean="0"/>
              <a:t>. </a:t>
            </a:r>
          </a:p>
          <a:p>
            <a:pPr algn="just"/>
            <a:r>
              <a:rPr lang="en-US" dirty="0" err="1" smtClean="0"/>
              <a:t>Totuși</a:t>
            </a:r>
            <a:r>
              <a:rPr lang="en-US" dirty="0" smtClean="0"/>
              <a:t> </a:t>
            </a:r>
            <a:r>
              <a:rPr lang="en-US" dirty="0" err="1" smtClean="0"/>
              <a:t>trebuie</a:t>
            </a:r>
            <a:r>
              <a:rPr lang="en-US" dirty="0" smtClean="0"/>
              <a:t> </a:t>
            </a:r>
            <a:r>
              <a:rPr lang="en-US" dirty="0" err="1" smtClean="0"/>
              <a:t>amintit</a:t>
            </a:r>
            <a:r>
              <a:rPr lang="en-US" dirty="0" smtClean="0"/>
              <a:t> </a:t>
            </a:r>
            <a:r>
              <a:rPr lang="en-US" dirty="0" err="1" smtClean="0"/>
              <a:t>că</a:t>
            </a:r>
            <a:r>
              <a:rPr lang="en-US" dirty="0" smtClean="0"/>
              <a:t> </a:t>
            </a:r>
            <a:r>
              <a:rPr lang="en-US" dirty="0" err="1" smtClean="0"/>
              <a:t>există</a:t>
            </a:r>
            <a:r>
              <a:rPr lang="en-US" dirty="0" smtClean="0"/>
              <a:t> </a:t>
            </a:r>
            <a:r>
              <a:rPr lang="en-US" dirty="0" err="1" smtClean="0"/>
              <a:t>și</a:t>
            </a:r>
            <a:r>
              <a:rPr lang="en-US" dirty="0" smtClean="0"/>
              <a:t> </a:t>
            </a:r>
            <a:r>
              <a:rPr lang="en-US" dirty="0" err="1" smtClean="0"/>
              <a:t>servicii</a:t>
            </a:r>
            <a:r>
              <a:rPr lang="en-US" dirty="0" smtClean="0"/>
              <a:t> care </a:t>
            </a:r>
            <a:r>
              <a:rPr lang="en-US" dirty="0" err="1" smtClean="0"/>
              <a:t>sunt</a:t>
            </a:r>
            <a:r>
              <a:rPr lang="en-US" dirty="0" smtClean="0"/>
              <a:t> </a:t>
            </a:r>
            <a:r>
              <a:rPr lang="en-US" dirty="0" err="1" smtClean="0"/>
              <a:t>scutite</a:t>
            </a:r>
            <a:r>
              <a:rPr lang="en-US" dirty="0" smtClean="0"/>
              <a:t> de TVA </a:t>
            </a:r>
            <a:r>
              <a:rPr lang="en-US" dirty="0" err="1" smtClean="0"/>
              <a:t>în</a:t>
            </a:r>
            <a:r>
              <a:rPr lang="en-US" dirty="0" smtClean="0"/>
              <a:t> </a:t>
            </a:r>
            <a:r>
              <a:rPr lang="en-US" dirty="0" err="1" smtClean="0"/>
              <a:t>baza</a:t>
            </a:r>
            <a:r>
              <a:rPr lang="en-US" dirty="0" smtClean="0"/>
              <a:t> art. 292 </a:t>
            </a:r>
            <a:r>
              <a:rPr lang="en-US" dirty="0" err="1" smtClean="0"/>
              <a:t>alin</a:t>
            </a:r>
            <a:r>
              <a:rPr lang="en-US" dirty="0" smtClean="0"/>
              <a:t>.(1) </a:t>
            </a:r>
            <a:r>
              <a:rPr lang="en-US" dirty="0" err="1" smtClean="0"/>
              <a:t>lit.l</a:t>
            </a:r>
            <a:r>
              <a:rPr lang="en-US" dirty="0" smtClean="0"/>
              <a:t>), </a:t>
            </a:r>
            <a:r>
              <a:rPr lang="en-US" dirty="0" err="1" smtClean="0"/>
              <a:t>respectiv</a:t>
            </a:r>
            <a:r>
              <a:rPr lang="en-US" dirty="0" smtClean="0"/>
              <a:t> </a:t>
            </a:r>
            <a:r>
              <a:rPr lang="en-US" dirty="0" err="1" smtClean="0"/>
              <a:t>prestările</a:t>
            </a:r>
            <a:r>
              <a:rPr lang="en-US" dirty="0" smtClean="0"/>
              <a:t> de </a:t>
            </a:r>
            <a:r>
              <a:rPr lang="en-US" dirty="0" err="1" smtClean="0"/>
              <a:t>servicii</a:t>
            </a:r>
            <a:r>
              <a:rPr lang="en-US" dirty="0" smtClean="0"/>
              <a:t> </a:t>
            </a:r>
            <a:r>
              <a:rPr lang="en-US" dirty="0" err="1" smtClean="0"/>
              <a:t>strâns</a:t>
            </a:r>
            <a:r>
              <a:rPr lang="en-US" dirty="0" smtClean="0"/>
              <a:t> legate de </a:t>
            </a:r>
            <a:r>
              <a:rPr lang="en-US" dirty="0" err="1" smtClean="0"/>
              <a:t>practicarea</a:t>
            </a:r>
            <a:r>
              <a:rPr lang="en-US" dirty="0" smtClean="0"/>
              <a:t> </a:t>
            </a:r>
            <a:r>
              <a:rPr lang="en-US" dirty="0" err="1" smtClean="0"/>
              <a:t>sportului</a:t>
            </a:r>
            <a:r>
              <a:rPr lang="en-US" dirty="0" smtClean="0"/>
              <a:t> </a:t>
            </a:r>
            <a:r>
              <a:rPr lang="en-US" dirty="0" err="1" smtClean="0"/>
              <a:t>și</a:t>
            </a:r>
            <a:r>
              <a:rPr lang="en-US" dirty="0" smtClean="0"/>
              <a:t> a </a:t>
            </a:r>
            <a:r>
              <a:rPr lang="en-US" dirty="0" err="1" smtClean="0"/>
              <a:t>educației</a:t>
            </a:r>
            <a:r>
              <a:rPr lang="en-US" dirty="0" smtClean="0"/>
              <a:t> </a:t>
            </a:r>
            <a:r>
              <a:rPr lang="en-US" dirty="0" err="1" smtClean="0"/>
              <a:t>fizice</a:t>
            </a:r>
            <a:r>
              <a:rPr lang="en-US" dirty="0" smtClean="0"/>
              <a:t> </a:t>
            </a:r>
            <a:r>
              <a:rPr lang="en-US" dirty="0" err="1" smtClean="0"/>
              <a:t>efectuate</a:t>
            </a:r>
            <a:r>
              <a:rPr lang="en-US" dirty="0" smtClean="0"/>
              <a:t> de </a:t>
            </a:r>
            <a:r>
              <a:rPr lang="en-US" dirty="0" err="1" smtClean="0"/>
              <a:t>organizații</a:t>
            </a:r>
            <a:r>
              <a:rPr lang="en-US" dirty="0" smtClean="0"/>
              <a:t> </a:t>
            </a:r>
            <a:r>
              <a:rPr lang="en-US" dirty="0" err="1" smtClean="0"/>
              <a:t>fără</a:t>
            </a:r>
            <a:r>
              <a:rPr lang="en-US" dirty="0" smtClean="0"/>
              <a:t> </a:t>
            </a:r>
            <a:r>
              <a:rPr lang="en-US" dirty="0" err="1" smtClean="0"/>
              <a:t>scop</a:t>
            </a:r>
            <a:r>
              <a:rPr lang="en-US" dirty="0" smtClean="0"/>
              <a:t> patrimonial </a:t>
            </a:r>
            <a:r>
              <a:rPr lang="en-US" dirty="0" err="1" smtClean="0"/>
              <a:t>pentru</a:t>
            </a:r>
            <a:r>
              <a:rPr lang="en-US" dirty="0" smtClean="0"/>
              <a:t> </a:t>
            </a:r>
            <a:r>
              <a:rPr lang="en-US" dirty="0" err="1" smtClean="0"/>
              <a:t>persoanele</a:t>
            </a:r>
            <a:r>
              <a:rPr lang="en-US" dirty="0" smtClean="0"/>
              <a:t> care </a:t>
            </a:r>
            <a:r>
              <a:rPr lang="en-US" dirty="0" err="1" smtClean="0"/>
              <a:t>practică</a:t>
            </a:r>
            <a:r>
              <a:rPr lang="en-US" dirty="0" smtClean="0"/>
              <a:t> </a:t>
            </a:r>
            <a:r>
              <a:rPr lang="en-US" dirty="0" err="1" smtClean="0"/>
              <a:t>sportul</a:t>
            </a:r>
            <a:r>
              <a:rPr lang="en-US" dirty="0" smtClean="0"/>
              <a:t> </a:t>
            </a:r>
            <a:r>
              <a:rPr lang="en-US" dirty="0" err="1" smtClean="0"/>
              <a:t>sau</a:t>
            </a:r>
            <a:r>
              <a:rPr lang="en-US" dirty="0" smtClean="0"/>
              <a:t> </a:t>
            </a:r>
            <a:r>
              <a:rPr lang="en-US" dirty="0" err="1" smtClean="0"/>
              <a:t>educația</a:t>
            </a:r>
            <a:r>
              <a:rPr lang="en-US" dirty="0" smtClean="0"/>
              <a:t> </a:t>
            </a:r>
            <a:r>
              <a:rPr lang="en-US" dirty="0" err="1" smtClean="0"/>
              <a:t>fizică</a:t>
            </a:r>
            <a:r>
              <a:rPr lang="en-US" dirty="0" smtClean="0"/>
              <a:t>.</a:t>
            </a:r>
          </a:p>
          <a:p>
            <a:pPr algn="just"/>
            <a:r>
              <a:rPr lang="en-US" dirty="0" err="1" smtClean="0"/>
              <a:t>Deci</a:t>
            </a:r>
            <a:r>
              <a:rPr lang="en-US" dirty="0" smtClean="0"/>
              <a:t> </a:t>
            </a:r>
            <a:r>
              <a:rPr lang="en-US" dirty="0" err="1" smtClean="0"/>
              <a:t>organizațiile</a:t>
            </a:r>
            <a:r>
              <a:rPr lang="en-US" dirty="0" smtClean="0"/>
              <a:t> </a:t>
            </a:r>
            <a:r>
              <a:rPr lang="en-US" dirty="0" err="1" smtClean="0"/>
              <a:t>fără</a:t>
            </a:r>
            <a:r>
              <a:rPr lang="en-US" dirty="0" smtClean="0"/>
              <a:t> </a:t>
            </a:r>
            <a:r>
              <a:rPr lang="en-US" dirty="0" err="1" smtClean="0"/>
              <a:t>scop</a:t>
            </a:r>
            <a:r>
              <a:rPr lang="en-US" dirty="0" smtClean="0"/>
              <a:t> patrimonial </a:t>
            </a:r>
            <a:r>
              <a:rPr lang="en-US" dirty="0" err="1" smtClean="0"/>
              <a:t>sunt</a:t>
            </a:r>
            <a:r>
              <a:rPr lang="en-US" dirty="0" smtClean="0"/>
              <a:t> </a:t>
            </a:r>
            <a:r>
              <a:rPr lang="en-US" dirty="0" err="1" smtClean="0"/>
              <a:t>excluse</a:t>
            </a:r>
            <a:r>
              <a:rPr lang="en-US" dirty="0" smtClean="0"/>
              <a:t> de la </a:t>
            </a:r>
            <a:r>
              <a:rPr lang="en-US" dirty="0" err="1" smtClean="0"/>
              <a:t>aplicarea</a:t>
            </a:r>
            <a:r>
              <a:rPr lang="en-US" dirty="0" smtClean="0"/>
              <a:t> </a:t>
            </a:r>
            <a:r>
              <a:rPr lang="en-US" dirty="0" err="1" smtClean="0"/>
              <a:t>cotei</a:t>
            </a:r>
            <a:r>
              <a:rPr lang="en-US" dirty="0" smtClean="0"/>
              <a:t> </a:t>
            </a:r>
            <a:r>
              <a:rPr lang="en-US" dirty="0" err="1" smtClean="0"/>
              <a:t>reduse</a:t>
            </a:r>
            <a:r>
              <a:rPr lang="en-US" dirty="0" smtClean="0"/>
              <a:t> de TVA de 5% </a:t>
            </a:r>
            <a:r>
              <a:rPr lang="en-US" dirty="0" err="1" smtClean="0"/>
              <a:t>pentru</a:t>
            </a:r>
            <a:r>
              <a:rPr lang="en-US" dirty="0" smtClean="0"/>
              <a:t> </a:t>
            </a:r>
            <a:r>
              <a:rPr lang="en-US" dirty="0" err="1" smtClean="0"/>
              <a:t>serviciile</a:t>
            </a:r>
            <a:r>
              <a:rPr lang="en-US" dirty="0" smtClean="0"/>
              <a:t> de </a:t>
            </a:r>
            <a:r>
              <a:rPr lang="en-US" dirty="0" err="1" smtClean="0"/>
              <a:t>utilizare</a:t>
            </a:r>
            <a:r>
              <a:rPr lang="en-US" dirty="0" smtClean="0"/>
              <a:t> a </a:t>
            </a:r>
            <a:r>
              <a:rPr lang="en-US" dirty="0" err="1" smtClean="0"/>
              <a:t>facilităților</a:t>
            </a:r>
            <a:r>
              <a:rPr lang="en-US" dirty="0" smtClean="0"/>
              <a:t> sportive, </a:t>
            </a:r>
            <a:r>
              <a:rPr lang="en-US" dirty="0" err="1" smtClean="0"/>
              <a:t>oferite</a:t>
            </a:r>
            <a:r>
              <a:rPr lang="en-US" dirty="0" smtClean="0"/>
              <a:t> </a:t>
            </a:r>
            <a:r>
              <a:rPr lang="en-US" dirty="0" err="1" smtClean="0"/>
              <a:t>persoanelor</a:t>
            </a:r>
            <a:r>
              <a:rPr lang="en-US" dirty="0" smtClean="0"/>
              <a:t> care </a:t>
            </a:r>
            <a:r>
              <a:rPr lang="en-US" dirty="0" err="1" smtClean="0"/>
              <a:t>practică</a:t>
            </a:r>
            <a:r>
              <a:rPr lang="en-US" dirty="0" smtClean="0"/>
              <a:t> </a:t>
            </a:r>
            <a:r>
              <a:rPr lang="en-US" dirty="0" err="1" smtClean="0"/>
              <a:t>sportul</a:t>
            </a:r>
            <a:r>
              <a:rPr lang="en-US" dirty="0" smtClean="0"/>
              <a:t> </a:t>
            </a:r>
            <a:r>
              <a:rPr lang="en-US" dirty="0" err="1" smtClean="0"/>
              <a:t>sau</a:t>
            </a:r>
            <a:r>
              <a:rPr lang="en-US" dirty="0" smtClean="0"/>
              <a:t> </a:t>
            </a:r>
            <a:r>
              <a:rPr lang="en-US" dirty="0" err="1" smtClean="0"/>
              <a:t>educația</a:t>
            </a:r>
            <a:r>
              <a:rPr lang="en-US" dirty="0" smtClean="0"/>
              <a:t> </a:t>
            </a:r>
            <a:r>
              <a:rPr lang="en-US" dirty="0" err="1" smtClean="0"/>
              <a:t>fizică</a:t>
            </a:r>
            <a:r>
              <a:rPr lang="en-US" dirty="0" smtClean="0"/>
              <a:t>, </a:t>
            </a:r>
            <a:r>
              <a:rPr lang="en-US" dirty="0" err="1" smtClean="0"/>
              <a:t>acestea</a:t>
            </a:r>
            <a:r>
              <a:rPr lang="en-US" dirty="0" smtClean="0"/>
              <a:t> </a:t>
            </a:r>
            <a:r>
              <a:rPr lang="en-US" dirty="0" err="1" smtClean="0"/>
              <a:t>fiind</a:t>
            </a:r>
            <a:r>
              <a:rPr lang="en-US" dirty="0" smtClean="0"/>
              <a:t> </a:t>
            </a:r>
            <a:r>
              <a:rPr lang="en-US" dirty="0" err="1" smtClean="0"/>
              <a:t>scutite</a:t>
            </a:r>
            <a:r>
              <a:rPr lang="en-US" dirty="0" smtClean="0"/>
              <a:t> de TVA.</a:t>
            </a:r>
          </a:p>
        </p:txBody>
      </p:sp>
      <p:sp>
        <p:nvSpPr>
          <p:cNvPr id="4" name="Footer Placeholder 3"/>
          <p:cNvSpPr>
            <a:spLocks noGrp="1"/>
          </p:cNvSpPr>
          <p:nvPr>
            <p:ph type="ftr" sz="quarter" idx="11"/>
          </p:nvPr>
        </p:nvSpPr>
        <p:spPr/>
        <p:txBody>
          <a:bodyPr/>
          <a:lstStyle/>
          <a:p>
            <a:r>
              <a:rPr lang="ro-RO" dirty="0" smtClean="0"/>
              <a:t>Autor Mariana Vizoli</a:t>
            </a:r>
            <a:endParaRPr lang="ro-RO" dirty="0"/>
          </a:p>
        </p:txBody>
      </p:sp>
    </p:spTree>
    <p:extLst>
      <p:ext uri="{BB962C8B-B14F-4D97-AF65-F5344CB8AC3E}">
        <p14:creationId xmlns:p14="http://schemas.microsoft.com/office/powerpoint/2010/main" val="2747794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365126"/>
            <a:ext cx="7867650" cy="854075"/>
          </a:xfrm>
        </p:spPr>
        <p:txBody>
          <a:bodyPr>
            <a:normAutofit fontScale="90000"/>
          </a:bodyPr>
          <a:lstStyle/>
          <a:p>
            <a:r>
              <a:rPr lang="en-US" dirty="0" err="1" smtClean="0"/>
              <a:t>Reducerea</a:t>
            </a:r>
            <a:r>
              <a:rPr lang="en-US" dirty="0" smtClean="0"/>
              <a:t> </a:t>
            </a:r>
            <a:r>
              <a:rPr lang="en-US" dirty="0" err="1" smtClean="0"/>
              <a:t>cotei</a:t>
            </a:r>
            <a:r>
              <a:rPr lang="en-US" dirty="0" smtClean="0"/>
              <a:t> de TVA de la 19% la 5% </a:t>
            </a:r>
            <a:r>
              <a:rPr lang="en-US" dirty="0" err="1" smtClean="0"/>
              <a:t>pentru</a:t>
            </a:r>
            <a:r>
              <a:rPr lang="en-US" dirty="0" smtClean="0"/>
              <a:t> </a:t>
            </a:r>
            <a:r>
              <a:rPr lang="en-US" dirty="0" err="1" smtClean="0"/>
              <a:t>utilizarea</a:t>
            </a:r>
            <a:r>
              <a:rPr lang="en-US" dirty="0" smtClean="0"/>
              <a:t> </a:t>
            </a:r>
            <a:r>
              <a:rPr lang="en-US" dirty="0" err="1" smtClean="0"/>
              <a:t>facilităților</a:t>
            </a:r>
            <a:r>
              <a:rPr lang="en-US" dirty="0" smtClean="0"/>
              <a:t> sportive</a:t>
            </a:r>
            <a:endParaRPr lang="en-US" dirty="0"/>
          </a:p>
        </p:txBody>
      </p:sp>
      <p:sp>
        <p:nvSpPr>
          <p:cNvPr id="3" name="Content Placeholder 2"/>
          <p:cNvSpPr>
            <a:spLocks noGrp="1"/>
          </p:cNvSpPr>
          <p:nvPr>
            <p:ph idx="1"/>
          </p:nvPr>
        </p:nvSpPr>
        <p:spPr>
          <a:xfrm>
            <a:off x="561975" y="1358900"/>
            <a:ext cx="7953375" cy="4991100"/>
          </a:xfrm>
        </p:spPr>
        <p:txBody>
          <a:bodyPr>
            <a:noAutofit/>
          </a:bodyPr>
          <a:lstStyle/>
          <a:p>
            <a:r>
              <a:rPr lang="en-US" sz="1800" b="1" dirty="0"/>
              <a:t>9311 </a:t>
            </a:r>
            <a:r>
              <a:rPr lang="en-US" sz="1800" b="1" dirty="0" err="1"/>
              <a:t>Activitati</a:t>
            </a:r>
            <a:r>
              <a:rPr lang="en-US" sz="1800" b="1" dirty="0"/>
              <a:t> ale </a:t>
            </a:r>
            <a:r>
              <a:rPr lang="en-US" sz="1800" b="1" dirty="0" err="1"/>
              <a:t>bazelor</a:t>
            </a:r>
            <a:r>
              <a:rPr lang="en-US" sz="1800" b="1" dirty="0"/>
              <a:t> </a:t>
            </a:r>
            <a:r>
              <a:rPr lang="en-US" sz="1800" b="1" dirty="0" smtClean="0"/>
              <a:t>sportive. </a:t>
            </a:r>
            <a:r>
              <a:rPr lang="en-US" sz="1800" b="1" dirty="0" err="1" smtClean="0"/>
              <a:t>Aceasta</a:t>
            </a:r>
            <a:r>
              <a:rPr lang="en-US" sz="1800" b="1" dirty="0" smtClean="0"/>
              <a:t> </a:t>
            </a:r>
            <a:r>
              <a:rPr lang="en-US" sz="1800" b="1" dirty="0" err="1"/>
              <a:t>clasa</a:t>
            </a:r>
            <a:r>
              <a:rPr lang="en-US" sz="1800" b="1" dirty="0"/>
              <a:t> include: </a:t>
            </a:r>
            <a:endParaRPr lang="en-US" sz="1800" b="1" dirty="0" smtClean="0"/>
          </a:p>
          <a:p>
            <a:r>
              <a:rPr lang="en-US" sz="1800" b="1" dirty="0" smtClean="0"/>
              <a:t>- </a:t>
            </a:r>
            <a:r>
              <a:rPr lang="en-US" sz="1800" b="1" dirty="0" err="1"/>
              <a:t>exploatarea</a:t>
            </a:r>
            <a:r>
              <a:rPr lang="en-US" sz="1800" b="1" dirty="0"/>
              <a:t> </a:t>
            </a:r>
            <a:r>
              <a:rPr lang="en-US" sz="1800" b="1" dirty="0" err="1"/>
              <a:t>instalatiilor</a:t>
            </a:r>
            <a:r>
              <a:rPr lang="en-US" sz="1800" b="1" dirty="0"/>
              <a:t> </a:t>
            </a:r>
            <a:r>
              <a:rPr lang="en-US" sz="1800" b="1" dirty="0" err="1"/>
              <a:t>destinate</a:t>
            </a:r>
            <a:r>
              <a:rPr lang="en-US" sz="1800" b="1" dirty="0"/>
              <a:t> </a:t>
            </a:r>
            <a:r>
              <a:rPr lang="en-US" sz="1800" b="1" dirty="0" err="1"/>
              <a:t>evenimentelor</a:t>
            </a:r>
            <a:r>
              <a:rPr lang="en-US" sz="1800" b="1" dirty="0"/>
              <a:t> sportive </a:t>
            </a:r>
            <a:r>
              <a:rPr lang="en-US" sz="1800" b="1" dirty="0" err="1"/>
              <a:t>desfasurate</a:t>
            </a:r>
            <a:r>
              <a:rPr lang="en-US" sz="1800" b="1" dirty="0"/>
              <a:t> in </a:t>
            </a:r>
            <a:r>
              <a:rPr lang="en-US" sz="1800" b="1" dirty="0" err="1"/>
              <a:t>sala</a:t>
            </a:r>
            <a:r>
              <a:rPr lang="en-US" sz="1800" b="1" dirty="0"/>
              <a:t> </a:t>
            </a:r>
            <a:r>
              <a:rPr lang="en-US" sz="1800" b="1" dirty="0" err="1"/>
              <a:t>sau</a:t>
            </a:r>
            <a:r>
              <a:rPr lang="en-US" sz="1800" b="1" dirty="0"/>
              <a:t> in </a:t>
            </a:r>
            <a:r>
              <a:rPr lang="en-US" sz="1800" b="1" dirty="0" err="1"/>
              <a:t>aer</a:t>
            </a:r>
            <a:r>
              <a:rPr lang="en-US" sz="1800" b="1" dirty="0"/>
              <a:t> liber</a:t>
            </a:r>
            <a:r>
              <a:rPr lang="en-US" sz="1800" b="1" dirty="0" smtClean="0"/>
              <a:t>:</a:t>
            </a:r>
          </a:p>
          <a:p>
            <a:r>
              <a:rPr lang="en-US" sz="1800" b="1" dirty="0" smtClean="0"/>
              <a:t> </a:t>
            </a:r>
            <a:r>
              <a:rPr lang="en-US" sz="1800" b="1" dirty="0"/>
              <a:t>-</a:t>
            </a:r>
            <a:r>
              <a:rPr lang="en-US" sz="1800" b="1" dirty="0" err="1"/>
              <a:t>stadioane</a:t>
            </a:r>
            <a:r>
              <a:rPr lang="en-US" sz="1800" b="1" dirty="0"/>
              <a:t> de </a:t>
            </a:r>
            <a:r>
              <a:rPr lang="en-US" sz="1800" b="1" dirty="0" err="1"/>
              <a:t>fotbal</a:t>
            </a:r>
            <a:r>
              <a:rPr lang="en-US" sz="1800" b="1" dirty="0"/>
              <a:t>, hockey, cricket, </a:t>
            </a:r>
            <a:r>
              <a:rPr lang="en-US" sz="1800" b="1" dirty="0" smtClean="0"/>
              <a:t>rugby</a:t>
            </a:r>
          </a:p>
          <a:p>
            <a:r>
              <a:rPr lang="en-US" sz="1800" b="1" dirty="0" smtClean="0"/>
              <a:t> </a:t>
            </a:r>
            <a:r>
              <a:rPr lang="en-US" sz="1800" b="1" dirty="0"/>
              <a:t>-</a:t>
            </a:r>
            <a:r>
              <a:rPr lang="en-US" sz="1800" b="1" dirty="0" err="1"/>
              <a:t>piste</a:t>
            </a:r>
            <a:r>
              <a:rPr lang="en-US" sz="1800" b="1" dirty="0"/>
              <a:t> </a:t>
            </a:r>
            <a:r>
              <a:rPr lang="en-US" sz="1800" b="1" dirty="0" err="1"/>
              <a:t>pentru</a:t>
            </a:r>
            <a:r>
              <a:rPr lang="en-US" sz="1800" b="1" dirty="0"/>
              <a:t> </a:t>
            </a:r>
            <a:r>
              <a:rPr lang="en-US" sz="1800" b="1" dirty="0" err="1"/>
              <a:t>cursele</a:t>
            </a:r>
            <a:r>
              <a:rPr lang="en-US" sz="1800" b="1" dirty="0"/>
              <a:t> de automobile, </a:t>
            </a:r>
            <a:r>
              <a:rPr lang="en-US" sz="1800" b="1" dirty="0" err="1" smtClean="0"/>
              <a:t>câini</a:t>
            </a:r>
            <a:r>
              <a:rPr lang="en-US" sz="1800" b="1" dirty="0"/>
              <a:t>, </a:t>
            </a:r>
            <a:r>
              <a:rPr lang="en-US" sz="1800" b="1" dirty="0" err="1"/>
              <a:t>cai</a:t>
            </a:r>
            <a:r>
              <a:rPr lang="en-US" sz="1800" b="1" dirty="0"/>
              <a:t> </a:t>
            </a:r>
            <a:endParaRPr lang="en-US" sz="1800" b="1" dirty="0" smtClean="0"/>
          </a:p>
          <a:p>
            <a:r>
              <a:rPr lang="en-US" sz="1800" b="1" dirty="0" smtClean="0"/>
              <a:t>-</a:t>
            </a:r>
            <a:r>
              <a:rPr lang="en-US" sz="1800" b="1" dirty="0" err="1"/>
              <a:t>bazine</a:t>
            </a:r>
            <a:r>
              <a:rPr lang="en-US" sz="1800" b="1" dirty="0"/>
              <a:t> de </a:t>
            </a:r>
            <a:r>
              <a:rPr lang="en-US" sz="1800" b="1" dirty="0" err="1"/>
              <a:t>inot</a:t>
            </a:r>
            <a:r>
              <a:rPr lang="en-US" sz="1800" b="1" dirty="0"/>
              <a:t> </a:t>
            </a:r>
            <a:r>
              <a:rPr lang="en-US" sz="1800" b="1" dirty="0" err="1"/>
              <a:t>si</a:t>
            </a:r>
            <a:r>
              <a:rPr lang="en-US" sz="1800" b="1" dirty="0"/>
              <a:t> </a:t>
            </a:r>
            <a:r>
              <a:rPr lang="en-US" sz="1800" b="1" dirty="0" err="1"/>
              <a:t>stadioane</a:t>
            </a:r>
            <a:r>
              <a:rPr lang="en-US" sz="1800" b="1" dirty="0"/>
              <a:t> </a:t>
            </a:r>
            <a:endParaRPr lang="en-US" sz="1800" b="1" dirty="0" smtClean="0"/>
          </a:p>
          <a:p>
            <a:r>
              <a:rPr lang="en-US" sz="1800" b="1" dirty="0" smtClean="0"/>
              <a:t>-</a:t>
            </a:r>
            <a:r>
              <a:rPr lang="en-US" sz="1800" b="1" dirty="0" err="1"/>
              <a:t>stadioane</a:t>
            </a:r>
            <a:r>
              <a:rPr lang="en-US" sz="1800" b="1" dirty="0"/>
              <a:t> de </a:t>
            </a:r>
            <a:r>
              <a:rPr lang="en-US" sz="1800" b="1" dirty="0" err="1" smtClean="0"/>
              <a:t>atletism</a:t>
            </a:r>
            <a:endParaRPr lang="en-US" sz="1800" b="1" dirty="0" smtClean="0"/>
          </a:p>
          <a:p>
            <a:r>
              <a:rPr lang="en-US" sz="1800" b="1" dirty="0" smtClean="0"/>
              <a:t> </a:t>
            </a:r>
            <a:r>
              <a:rPr lang="en-US" sz="1800" b="1" dirty="0"/>
              <a:t>-</a:t>
            </a:r>
            <a:r>
              <a:rPr lang="en-US" sz="1800" b="1" dirty="0" err="1"/>
              <a:t>arene</a:t>
            </a:r>
            <a:r>
              <a:rPr lang="en-US" sz="1800" b="1" dirty="0"/>
              <a:t> </a:t>
            </a:r>
            <a:r>
              <a:rPr lang="en-US" sz="1800" b="1" dirty="0" err="1"/>
              <a:t>si</a:t>
            </a:r>
            <a:r>
              <a:rPr lang="en-US" sz="1800" b="1" dirty="0"/>
              <a:t> </a:t>
            </a:r>
            <a:r>
              <a:rPr lang="en-US" sz="1800" b="1" dirty="0" err="1"/>
              <a:t>stadioane</a:t>
            </a:r>
            <a:r>
              <a:rPr lang="en-US" sz="1800" b="1" dirty="0"/>
              <a:t> </a:t>
            </a:r>
            <a:r>
              <a:rPr lang="en-US" sz="1800" b="1" dirty="0" err="1"/>
              <a:t>pentru</a:t>
            </a:r>
            <a:r>
              <a:rPr lang="en-US" sz="1800" b="1" dirty="0"/>
              <a:t> </a:t>
            </a:r>
            <a:r>
              <a:rPr lang="en-US" sz="1800" b="1" dirty="0" err="1"/>
              <a:t>sporturi</a:t>
            </a:r>
            <a:r>
              <a:rPr lang="en-US" sz="1800" b="1" dirty="0"/>
              <a:t> de </a:t>
            </a:r>
            <a:r>
              <a:rPr lang="en-US" sz="1800" b="1" dirty="0" err="1" smtClean="0"/>
              <a:t>iarna</a:t>
            </a:r>
            <a:endParaRPr lang="en-US" sz="1800" b="1" dirty="0" smtClean="0"/>
          </a:p>
          <a:p>
            <a:r>
              <a:rPr lang="en-US" sz="1800" b="1" dirty="0" smtClean="0"/>
              <a:t> </a:t>
            </a:r>
            <a:r>
              <a:rPr lang="en-US" sz="1800" b="1" dirty="0"/>
              <a:t>-</a:t>
            </a:r>
            <a:r>
              <a:rPr lang="en-US" sz="1800" b="1" dirty="0" err="1"/>
              <a:t>arene</a:t>
            </a:r>
            <a:r>
              <a:rPr lang="en-US" sz="1800" b="1" dirty="0"/>
              <a:t> de </a:t>
            </a:r>
            <a:r>
              <a:rPr lang="en-US" sz="1800" b="1" dirty="0" err="1"/>
              <a:t>hochei</a:t>
            </a:r>
            <a:r>
              <a:rPr lang="en-US" sz="1800" b="1" dirty="0"/>
              <a:t> </a:t>
            </a:r>
            <a:r>
              <a:rPr lang="en-US" sz="1800" b="1" dirty="0" err="1"/>
              <a:t>pe</a:t>
            </a:r>
            <a:r>
              <a:rPr lang="en-US" sz="1800" b="1" dirty="0"/>
              <a:t> </a:t>
            </a:r>
            <a:r>
              <a:rPr lang="en-US" sz="1800" b="1" dirty="0" err="1"/>
              <a:t>gheata</a:t>
            </a:r>
            <a:r>
              <a:rPr lang="en-US" sz="1800" b="1" dirty="0"/>
              <a:t> -</a:t>
            </a:r>
            <a:r>
              <a:rPr lang="en-US" sz="1800" b="1" dirty="0" err="1"/>
              <a:t>arene</a:t>
            </a:r>
            <a:r>
              <a:rPr lang="en-US" sz="1800" b="1" dirty="0"/>
              <a:t> de </a:t>
            </a:r>
            <a:r>
              <a:rPr lang="en-US" sz="1800" b="1" dirty="0" smtClean="0"/>
              <a:t>box</a:t>
            </a:r>
          </a:p>
          <a:p>
            <a:r>
              <a:rPr lang="en-US" sz="1800" b="1" dirty="0" smtClean="0"/>
              <a:t> </a:t>
            </a:r>
            <a:r>
              <a:rPr lang="en-US" sz="1800" b="1" dirty="0"/>
              <a:t>-</a:t>
            </a:r>
            <a:r>
              <a:rPr lang="en-US" sz="1800" b="1" dirty="0" err="1"/>
              <a:t>terenuri</a:t>
            </a:r>
            <a:r>
              <a:rPr lang="en-US" sz="1800" b="1" dirty="0"/>
              <a:t> de golf </a:t>
            </a:r>
            <a:endParaRPr lang="en-US" sz="1800" b="1" dirty="0" smtClean="0"/>
          </a:p>
          <a:p>
            <a:r>
              <a:rPr lang="en-US" sz="1800" b="1" dirty="0" smtClean="0"/>
              <a:t>-</a:t>
            </a:r>
            <a:r>
              <a:rPr lang="en-US" sz="1800" b="1" dirty="0" err="1"/>
              <a:t>piste</a:t>
            </a:r>
            <a:r>
              <a:rPr lang="en-US" sz="1800" b="1" dirty="0"/>
              <a:t> de </a:t>
            </a:r>
            <a:r>
              <a:rPr lang="en-US" sz="1800" b="1" dirty="0" err="1" smtClean="0"/>
              <a:t>popice</a:t>
            </a:r>
            <a:endParaRPr lang="en-US" sz="1800" b="1" dirty="0" smtClean="0"/>
          </a:p>
          <a:p>
            <a:r>
              <a:rPr lang="en-US" sz="1800" b="1" dirty="0" smtClean="0"/>
              <a:t> </a:t>
            </a:r>
            <a:r>
              <a:rPr lang="en-US" sz="1800" b="1" dirty="0"/>
              <a:t>-</a:t>
            </a:r>
            <a:r>
              <a:rPr lang="en-US" sz="1800" b="1" dirty="0" err="1"/>
              <a:t>organizarea</a:t>
            </a:r>
            <a:r>
              <a:rPr lang="en-US" sz="1800" b="1" dirty="0"/>
              <a:t> </a:t>
            </a:r>
            <a:r>
              <a:rPr lang="en-US" sz="1800" b="1" dirty="0" err="1"/>
              <a:t>activitatilor</a:t>
            </a:r>
            <a:r>
              <a:rPr lang="en-US" sz="1800" b="1" dirty="0"/>
              <a:t> sportive in </a:t>
            </a:r>
            <a:r>
              <a:rPr lang="en-US" sz="1800" b="1" dirty="0" err="1"/>
              <a:t>sali</a:t>
            </a:r>
            <a:r>
              <a:rPr lang="en-US" sz="1800" b="1" dirty="0"/>
              <a:t> </a:t>
            </a:r>
            <a:r>
              <a:rPr lang="en-US" sz="1800" b="1" dirty="0" err="1"/>
              <a:t>sau</a:t>
            </a:r>
            <a:r>
              <a:rPr lang="en-US" sz="1800" b="1" dirty="0"/>
              <a:t> in </a:t>
            </a:r>
            <a:r>
              <a:rPr lang="en-US" sz="1800" b="1" dirty="0" err="1"/>
              <a:t>aer</a:t>
            </a:r>
            <a:r>
              <a:rPr lang="en-US" sz="1800" b="1" dirty="0"/>
              <a:t> liber, </a:t>
            </a:r>
            <a:r>
              <a:rPr lang="en-US" sz="1800" b="1" dirty="0" err="1"/>
              <a:t>pentru</a:t>
            </a:r>
            <a:r>
              <a:rPr lang="en-US" sz="1800" b="1" dirty="0"/>
              <a:t> </a:t>
            </a:r>
            <a:r>
              <a:rPr lang="en-US" sz="1800" b="1" dirty="0" err="1"/>
              <a:t>profesionisti</a:t>
            </a:r>
            <a:r>
              <a:rPr lang="en-US" sz="1800" b="1" dirty="0"/>
              <a:t> </a:t>
            </a:r>
            <a:r>
              <a:rPr lang="en-US" sz="1800" b="1" dirty="0" err="1"/>
              <a:t>sau</a:t>
            </a:r>
            <a:r>
              <a:rPr lang="en-US" sz="1800" b="1" dirty="0"/>
              <a:t> </a:t>
            </a:r>
            <a:r>
              <a:rPr lang="en-US" sz="1800" b="1" dirty="0" err="1"/>
              <a:t>amatori</a:t>
            </a:r>
            <a:r>
              <a:rPr lang="en-US" sz="1800" b="1" dirty="0"/>
              <a:t>, de </a:t>
            </a:r>
            <a:r>
              <a:rPr lang="en-US" sz="1800" b="1" dirty="0" err="1"/>
              <a:t>catre</a:t>
            </a:r>
            <a:r>
              <a:rPr lang="en-US" sz="1800" b="1" dirty="0"/>
              <a:t> </a:t>
            </a:r>
            <a:r>
              <a:rPr lang="en-US" sz="1800" b="1" dirty="0" err="1"/>
              <a:t>intreprinzatori</a:t>
            </a:r>
            <a:r>
              <a:rPr lang="en-US" sz="1800" b="1" dirty="0"/>
              <a:t> care </a:t>
            </a:r>
            <a:r>
              <a:rPr lang="en-US" sz="1800" b="1" dirty="0" err="1"/>
              <a:t>dispun</a:t>
            </a:r>
            <a:r>
              <a:rPr lang="en-US" sz="1800" b="1" dirty="0"/>
              <a:t> de </a:t>
            </a:r>
            <a:r>
              <a:rPr lang="en-US" sz="1800" b="1" dirty="0" err="1"/>
              <a:t>instalatii</a:t>
            </a:r>
            <a:r>
              <a:rPr lang="en-US" sz="1800" b="1" dirty="0"/>
              <a:t> </a:t>
            </a:r>
            <a:r>
              <a:rPr lang="en-US" sz="1800" b="1" dirty="0" err="1" smtClean="0"/>
              <a:t>proprii</a:t>
            </a:r>
            <a:r>
              <a:rPr lang="en-US" sz="1800" b="1" dirty="0" smtClean="0"/>
              <a:t>. </a:t>
            </a:r>
            <a:r>
              <a:rPr lang="en-US" sz="1800" b="1" dirty="0" err="1"/>
              <a:t>Aceasta</a:t>
            </a:r>
            <a:r>
              <a:rPr lang="en-US" sz="1800" b="1" dirty="0"/>
              <a:t> </a:t>
            </a:r>
            <a:r>
              <a:rPr lang="en-US" sz="1800" b="1" dirty="0" err="1"/>
              <a:t>clasa</a:t>
            </a:r>
            <a:r>
              <a:rPr lang="en-US" sz="1800" b="1" dirty="0"/>
              <a:t> include </a:t>
            </a:r>
            <a:r>
              <a:rPr lang="en-US" sz="1800" b="1" dirty="0" err="1"/>
              <a:t>administrarea</a:t>
            </a:r>
            <a:r>
              <a:rPr lang="en-US" sz="1800" b="1" dirty="0"/>
              <a:t> </a:t>
            </a:r>
            <a:r>
              <a:rPr lang="en-US" sz="1800" b="1" dirty="0" err="1"/>
              <a:t>si</a:t>
            </a:r>
            <a:r>
              <a:rPr lang="en-US" sz="1800" b="1" dirty="0"/>
              <a:t> </a:t>
            </a:r>
            <a:r>
              <a:rPr lang="en-US" sz="1800" b="1" dirty="0" err="1"/>
              <a:t>asigurarea</a:t>
            </a:r>
            <a:r>
              <a:rPr lang="en-US" sz="1800" b="1" dirty="0"/>
              <a:t> </a:t>
            </a:r>
            <a:r>
              <a:rPr lang="en-US" sz="1800" b="1" dirty="0" err="1"/>
              <a:t>personalului</a:t>
            </a:r>
            <a:r>
              <a:rPr lang="en-US" sz="1800" b="1" dirty="0"/>
              <a:t> </a:t>
            </a:r>
            <a:r>
              <a:rPr lang="en-US" sz="1800" b="1" dirty="0" err="1"/>
              <a:t>pentru</a:t>
            </a:r>
            <a:r>
              <a:rPr lang="en-US" sz="1800" b="1" dirty="0"/>
              <a:t> a </a:t>
            </a:r>
            <a:r>
              <a:rPr lang="en-US" sz="1800" b="1" dirty="0" err="1"/>
              <a:t>pune</a:t>
            </a:r>
            <a:r>
              <a:rPr lang="en-US" sz="1800" b="1" dirty="0"/>
              <a:t> in </a:t>
            </a:r>
            <a:r>
              <a:rPr lang="en-US" sz="1800" b="1" dirty="0" err="1"/>
              <a:t>functiune</a:t>
            </a:r>
            <a:r>
              <a:rPr lang="en-US" sz="1800" b="1" dirty="0"/>
              <a:t> </a:t>
            </a:r>
            <a:r>
              <a:rPr lang="en-US" sz="1800" b="1" dirty="0" err="1"/>
              <a:t>aceste</a:t>
            </a:r>
            <a:r>
              <a:rPr lang="en-US" sz="1800" b="1" dirty="0"/>
              <a:t> </a:t>
            </a:r>
            <a:r>
              <a:rPr lang="en-US" sz="1800" b="1" dirty="0" err="1"/>
              <a:t>facilitati</a:t>
            </a:r>
            <a:r>
              <a:rPr lang="en-US" sz="1800" b="1" dirty="0" smtClean="0"/>
              <a:t>.</a:t>
            </a:r>
          </a:p>
        </p:txBody>
      </p:sp>
      <p:sp>
        <p:nvSpPr>
          <p:cNvPr id="4" name="Footer Placeholder 3"/>
          <p:cNvSpPr>
            <a:spLocks noGrp="1"/>
          </p:cNvSpPr>
          <p:nvPr>
            <p:ph type="ftr" sz="quarter" idx="11"/>
          </p:nvPr>
        </p:nvSpPr>
        <p:spPr/>
        <p:txBody>
          <a:bodyPr/>
          <a:lstStyle/>
          <a:p>
            <a:r>
              <a:rPr lang="ro-RO" dirty="0"/>
              <a:t>Autor Mariana Vizoli</a:t>
            </a:r>
          </a:p>
        </p:txBody>
      </p:sp>
    </p:spTree>
    <p:extLst>
      <p:ext uri="{BB962C8B-B14F-4D97-AF65-F5344CB8AC3E}">
        <p14:creationId xmlns:p14="http://schemas.microsoft.com/office/powerpoint/2010/main" val="2689281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7700" y="365126"/>
            <a:ext cx="7867650" cy="854075"/>
          </a:xfrm>
        </p:spPr>
        <p:txBody>
          <a:bodyPr>
            <a:noAutofit/>
          </a:bodyPr>
          <a:lstStyle/>
          <a:p>
            <a:r>
              <a:rPr lang="en-US" sz="3200" b="1" dirty="0" err="1" smtClean="0"/>
              <a:t>Reducerea</a:t>
            </a:r>
            <a:r>
              <a:rPr lang="en-US" sz="3200" b="1" dirty="0" smtClean="0"/>
              <a:t> </a:t>
            </a:r>
            <a:r>
              <a:rPr lang="en-US" sz="3200" b="1" dirty="0" err="1" smtClean="0"/>
              <a:t>cotei</a:t>
            </a:r>
            <a:r>
              <a:rPr lang="en-US" sz="3200" b="1" dirty="0" smtClean="0"/>
              <a:t> de TVA de la 19% la 5% </a:t>
            </a:r>
            <a:r>
              <a:rPr lang="en-US" sz="3200" b="1" dirty="0" err="1" smtClean="0"/>
              <a:t>pentru</a:t>
            </a:r>
            <a:r>
              <a:rPr lang="en-US" sz="3200" b="1" dirty="0" smtClean="0"/>
              <a:t> </a:t>
            </a:r>
            <a:r>
              <a:rPr lang="en-US" sz="3200" b="1" dirty="0" err="1" smtClean="0"/>
              <a:t>utilizarea</a:t>
            </a:r>
            <a:r>
              <a:rPr lang="en-US" sz="3200" b="1" dirty="0" smtClean="0"/>
              <a:t> </a:t>
            </a:r>
            <a:r>
              <a:rPr lang="en-US" sz="3200" b="1" dirty="0" err="1" smtClean="0"/>
              <a:t>facilităților</a:t>
            </a:r>
            <a:r>
              <a:rPr lang="en-US" sz="3200" b="1" dirty="0" smtClean="0"/>
              <a:t> sportive</a:t>
            </a:r>
            <a:endParaRPr lang="en-US" sz="3200" b="1" dirty="0"/>
          </a:p>
        </p:txBody>
      </p:sp>
      <p:sp>
        <p:nvSpPr>
          <p:cNvPr id="3" name="Content Placeholder 2"/>
          <p:cNvSpPr>
            <a:spLocks noGrp="1"/>
          </p:cNvSpPr>
          <p:nvPr>
            <p:ph idx="1"/>
          </p:nvPr>
        </p:nvSpPr>
        <p:spPr>
          <a:xfrm>
            <a:off x="581025" y="1358900"/>
            <a:ext cx="7934325" cy="4818063"/>
          </a:xfrm>
        </p:spPr>
        <p:txBody>
          <a:bodyPr>
            <a:normAutofit fontScale="85000" lnSpcReduction="10000"/>
          </a:bodyPr>
          <a:lstStyle/>
          <a:p>
            <a:r>
              <a:rPr lang="en-US" dirty="0"/>
              <a:t>9311 </a:t>
            </a:r>
            <a:r>
              <a:rPr lang="en-US" dirty="0" err="1"/>
              <a:t>Activitati</a:t>
            </a:r>
            <a:r>
              <a:rPr lang="en-US" dirty="0"/>
              <a:t> ale </a:t>
            </a:r>
            <a:r>
              <a:rPr lang="en-US" dirty="0" err="1"/>
              <a:t>bazelor</a:t>
            </a:r>
            <a:r>
              <a:rPr lang="en-US" dirty="0"/>
              <a:t> </a:t>
            </a:r>
            <a:r>
              <a:rPr lang="en-US" dirty="0" smtClean="0"/>
              <a:t>sportive </a:t>
            </a:r>
            <a:endParaRPr lang="en-US" b="1" dirty="0" smtClean="0"/>
          </a:p>
          <a:p>
            <a:r>
              <a:rPr lang="en-US" dirty="0" smtClean="0"/>
              <a:t> </a:t>
            </a:r>
            <a:r>
              <a:rPr lang="en-US" b="1" dirty="0" err="1"/>
              <a:t>Aceasta</a:t>
            </a:r>
            <a:r>
              <a:rPr lang="en-US" b="1" dirty="0"/>
              <a:t> </a:t>
            </a:r>
            <a:r>
              <a:rPr lang="en-US" b="1" dirty="0" err="1"/>
              <a:t>clasa</a:t>
            </a:r>
            <a:r>
              <a:rPr lang="en-US" b="1" dirty="0"/>
              <a:t> exclude</a:t>
            </a:r>
            <a:r>
              <a:rPr lang="en-US" dirty="0"/>
              <a:t>: </a:t>
            </a:r>
            <a:endParaRPr lang="en-US" dirty="0" smtClean="0"/>
          </a:p>
          <a:p>
            <a:r>
              <a:rPr lang="en-US" dirty="0" smtClean="0"/>
              <a:t>-</a:t>
            </a:r>
            <a:r>
              <a:rPr lang="en-US" dirty="0" err="1"/>
              <a:t>functionarea</a:t>
            </a:r>
            <a:r>
              <a:rPr lang="en-US" dirty="0"/>
              <a:t> de </a:t>
            </a:r>
            <a:r>
              <a:rPr lang="en-US" dirty="0" err="1"/>
              <a:t>schi-lifturi</a:t>
            </a:r>
            <a:r>
              <a:rPr lang="en-US" dirty="0"/>
              <a:t> </a:t>
            </a:r>
            <a:r>
              <a:rPr lang="en-US" dirty="0" err="1"/>
              <a:t>pentru</a:t>
            </a:r>
            <a:r>
              <a:rPr lang="en-US" dirty="0"/>
              <a:t> </a:t>
            </a:r>
            <a:r>
              <a:rPr lang="en-US" dirty="0" err="1"/>
              <a:t>schiuri</a:t>
            </a:r>
            <a:r>
              <a:rPr lang="en-US" dirty="0"/>
              <a:t>, </a:t>
            </a:r>
            <a:r>
              <a:rPr lang="en-US" dirty="0" err="1"/>
              <a:t>vezi</a:t>
            </a:r>
            <a:r>
              <a:rPr lang="en-US" dirty="0"/>
              <a:t> </a:t>
            </a:r>
            <a:r>
              <a:rPr lang="en-US" dirty="0" smtClean="0"/>
              <a:t>4939</a:t>
            </a:r>
          </a:p>
          <a:p>
            <a:r>
              <a:rPr lang="en-US" dirty="0" smtClean="0"/>
              <a:t>-</a:t>
            </a:r>
            <a:r>
              <a:rPr lang="en-US" dirty="0" err="1"/>
              <a:t>activitati</a:t>
            </a:r>
            <a:r>
              <a:rPr lang="en-US" dirty="0"/>
              <a:t> de </a:t>
            </a:r>
            <a:r>
              <a:rPr lang="en-US" dirty="0" err="1"/>
              <a:t>inchiriere</a:t>
            </a:r>
            <a:r>
              <a:rPr lang="en-US" dirty="0"/>
              <a:t> de </a:t>
            </a:r>
            <a:r>
              <a:rPr lang="en-US" dirty="0" err="1"/>
              <a:t>echipament</a:t>
            </a:r>
            <a:r>
              <a:rPr lang="en-US" dirty="0"/>
              <a:t> </a:t>
            </a:r>
            <a:r>
              <a:rPr lang="en-US" dirty="0" err="1"/>
              <a:t>recreativ</a:t>
            </a:r>
            <a:r>
              <a:rPr lang="en-US" dirty="0"/>
              <a:t> </a:t>
            </a:r>
            <a:r>
              <a:rPr lang="en-US" dirty="0" err="1"/>
              <a:t>si</a:t>
            </a:r>
            <a:r>
              <a:rPr lang="en-US" dirty="0"/>
              <a:t> </a:t>
            </a:r>
            <a:r>
              <a:rPr lang="en-US" dirty="0" err="1"/>
              <a:t>sportiv</a:t>
            </a:r>
            <a:r>
              <a:rPr lang="en-US" dirty="0"/>
              <a:t>, </a:t>
            </a:r>
            <a:r>
              <a:rPr lang="en-US" dirty="0" err="1"/>
              <a:t>vezi</a:t>
            </a:r>
            <a:r>
              <a:rPr lang="en-US" dirty="0"/>
              <a:t> 7721 </a:t>
            </a:r>
            <a:endParaRPr lang="en-US" dirty="0" smtClean="0"/>
          </a:p>
          <a:p>
            <a:r>
              <a:rPr lang="en-US" b="1" dirty="0" err="1" smtClean="0"/>
              <a:t>activitati</a:t>
            </a:r>
            <a:r>
              <a:rPr lang="en-US" b="1" dirty="0" smtClean="0"/>
              <a:t> </a:t>
            </a:r>
            <a:r>
              <a:rPr lang="en-US" b="1" dirty="0"/>
              <a:t>ale </a:t>
            </a:r>
            <a:r>
              <a:rPr lang="en-US" b="1" dirty="0" err="1"/>
              <a:t>centrelor</a:t>
            </a:r>
            <a:r>
              <a:rPr lang="en-US" b="1" dirty="0"/>
              <a:t> de fitness, </a:t>
            </a:r>
            <a:r>
              <a:rPr lang="en-US" b="1" dirty="0" err="1"/>
              <a:t>vezi</a:t>
            </a:r>
            <a:r>
              <a:rPr lang="en-US" b="1" dirty="0"/>
              <a:t> 9313 </a:t>
            </a:r>
            <a:r>
              <a:rPr lang="mr-IN" b="1" dirty="0" smtClean="0"/>
              <a:t>–</a:t>
            </a:r>
            <a:r>
              <a:rPr lang="en-US" b="1" dirty="0" smtClean="0"/>
              <a:t> </a:t>
            </a:r>
            <a:r>
              <a:rPr lang="en-US" b="1" dirty="0" err="1" smtClean="0"/>
              <a:t>dar</a:t>
            </a:r>
            <a:r>
              <a:rPr lang="en-US" b="1" dirty="0" smtClean="0"/>
              <a:t> </a:t>
            </a:r>
            <a:r>
              <a:rPr lang="en-US" b="1" dirty="0" err="1" smtClean="0"/>
              <a:t>sunt</a:t>
            </a:r>
            <a:r>
              <a:rPr lang="en-US" b="1" dirty="0" smtClean="0"/>
              <a:t> </a:t>
            </a:r>
            <a:r>
              <a:rPr lang="en-US" b="1" dirty="0" err="1" smtClean="0"/>
              <a:t>cuprinse</a:t>
            </a:r>
            <a:r>
              <a:rPr lang="en-US" b="1" dirty="0" smtClean="0"/>
              <a:t> la </a:t>
            </a:r>
            <a:r>
              <a:rPr lang="en-US" b="1" dirty="0" err="1" smtClean="0"/>
              <a:t>cota</a:t>
            </a:r>
            <a:r>
              <a:rPr lang="en-US" b="1" dirty="0" smtClean="0"/>
              <a:t> de 5%, </a:t>
            </a:r>
            <a:r>
              <a:rPr lang="en-US" b="1" dirty="0" err="1" smtClean="0"/>
              <a:t>si</a:t>
            </a:r>
            <a:r>
              <a:rPr lang="en-US" b="1" dirty="0" smtClean="0"/>
              <a:t> </a:t>
            </a:r>
            <a:r>
              <a:rPr lang="en-US" b="1" dirty="0" err="1" smtClean="0"/>
              <a:t>codul</a:t>
            </a:r>
            <a:r>
              <a:rPr lang="en-US" b="1" dirty="0" smtClean="0"/>
              <a:t> 9313 </a:t>
            </a:r>
            <a:r>
              <a:rPr lang="en-US" b="1" dirty="0" err="1" smtClean="0"/>
              <a:t>fiind</a:t>
            </a:r>
            <a:r>
              <a:rPr lang="en-US" b="1" dirty="0" smtClean="0"/>
              <a:t> </a:t>
            </a:r>
            <a:r>
              <a:rPr lang="en-US" b="1" dirty="0" err="1" smtClean="0"/>
              <a:t>cuprins</a:t>
            </a:r>
            <a:r>
              <a:rPr lang="en-US" b="1" dirty="0" smtClean="0"/>
              <a:t> in </a:t>
            </a:r>
            <a:r>
              <a:rPr lang="en-US" b="1" dirty="0" err="1" smtClean="0"/>
              <a:t>prevederea</a:t>
            </a:r>
            <a:r>
              <a:rPr lang="en-US" b="1" dirty="0" smtClean="0"/>
              <a:t> </a:t>
            </a:r>
            <a:r>
              <a:rPr lang="en-US" b="1" dirty="0" err="1" smtClean="0"/>
              <a:t>legală</a:t>
            </a:r>
            <a:endParaRPr lang="en-US" b="1" dirty="0" smtClean="0"/>
          </a:p>
          <a:p>
            <a:r>
              <a:rPr lang="en-US" b="1" dirty="0" smtClean="0"/>
              <a:t>-</a:t>
            </a:r>
            <a:r>
              <a:rPr lang="en-US" b="1" dirty="0" err="1"/>
              <a:t>activitati</a:t>
            </a:r>
            <a:r>
              <a:rPr lang="en-US" b="1" dirty="0"/>
              <a:t> ale </a:t>
            </a:r>
            <a:r>
              <a:rPr lang="en-US" b="1" dirty="0" err="1"/>
              <a:t>parcurilor</a:t>
            </a:r>
            <a:r>
              <a:rPr lang="en-US" b="1" dirty="0"/>
              <a:t> </a:t>
            </a:r>
            <a:r>
              <a:rPr lang="en-US" b="1" dirty="0" err="1"/>
              <a:t>si</a:t>
            </a:r>
            <a:r>
              <a:rPr lang="en-US" b="1" dirty="0"/>
              <a:t> </a:t>
            </a:r>
            <a:r>
              <a:rPr lang="en-US" b="1" dirty="0" err="1"/>
              <a:t>plajelor</a:t>
            </a:r>
            <a:r>
              <a:rPr lang="en-US" b="1" dirty="0"/>
              <a:t>, </a:t>
            </a:r>
            <a:r>
              <a:rPr lang="en-US" b="1" dirty="0" err="1"/>
              <a:t>vezi</a:t>
            </a:r>
            <a:r>
              <a:rPr lang="en-US" b="1" dirty="0"/>
              <a:t> </a:t>
            </a:r>
            <a:r>
              <a:rPr lang="en-US" b="1" dirty="0" smtClean="0"/>
              <a:t>9329-</a:t>
            </a:r>
            <a:r>
              <a:rPr lang="en-US" b="1" dirty="0"/>
              <a:t>dar </a:t>
            </a:r>
            <a:r>
              <a:rPr lang="en-US" b="1" dirty="0" err="1"/>
              <a:t>sunt</a:t>
            </a:r>
            <a:r>
              <a:rPr lang="en-US" b="1" dirty="0"/>
              <a:t> </a:t>
            </a:r>
            <a:r>
              <a:rPr lang="en-US" b="1" dirty="0" err="1"/>
              <a:t>cuprinse</a:t>
            </a:r>
            <a:r>
              <a:rPr lang="en-US" b="1" dirty="0"/>
              <a:t> la </a:t>
            </a:r>
            <a:r>
              <a:rPr lang="en-US" b="1" dirty="0" err="1"/>
              <a:t>cota</a:t>
            </a:r>
            <a:r>
              <a:rPr lang="en-US" b="1" dirty="0"/>
              <a:t> de 5%, </a:t>
            </a:r>
            <a:r>
              <a:rPr lang="en-US" b="1" dirty="0" err="1"/>
              <a:t>si</a:t>
            </a:r>
            <a:r>
              <a:rPr lang="en-US" b="1" dirty="0"/>
              <a:t> </a:t>
            </a:r>
            <a:r>
              <a:rPr lang="en-US" b="1" dirty="0" err="1"/>
              <a:t>codul</a:t>
            </a:r>
            <a:r>
              <a:rPr lang="en-US" b="1" dirty="0"/>
              <a:t> </a:t>
            </a:r>
            <a:r>
              <a:rPr lang="en-US" b="1" dirty="0" smtClean="0"/>
              <a:t>9329 </a:t>
            </a:r>
            <a:r>
              <a:rPr lang="en-US" b="1" dirty="0" err="1"/>
              <a:t>fiind</a:t>
            </a:r>
            <a:r>
              <a:rPr lang="en-US" b="1" dirty="0"/>
              <a:t> </a:t>
            </a:r>
            <a:r>
              <a:rPr lang="en-US" b="1" dirty="0" err="1"/>
              <a:t>cuprins</a:t>
            </a:r>
            <a:r>
              <a:rPr lang="en-US" b="1" dirty="0"/>
              <a:t> in </a:t>
            </a:r>
            <a:r>
              <a:rPr lang="en-US" b="1" dirty="0" err="1"/>
              <a:t>prevederea</a:t>
            </a:r>
            <a:r>
              <a:rPr lang="en-US" b="1" dirty="0"/>
              <a:t> </a:t>
            </a:r>
            <a:r>
              <a:rPr lang="en-US" b="1" dirty="0" err="1" smtClean="0"/>
              <a:t>legală</a:t>
            </a:r>
            <a:r>
              <a:rPr lang="en-US" b="1" dirty="0" smtClean="0"/>
              <a:t> </a:t>
            </a:r>
            <a:endParaRPr lang="en-US" b="1" dirty="0"/>
          </a:p>
          <a:p>
            <a:endParaRPr lang="en-US" dirty="0" err="1" smtClean="0"/>
          </a:p>
        </p:txBody>
      </p:sp>
      <p:sp>
        <p:nvSpPr>
          <p:cNvPr id="4" name="Footer Placeholder 3"/>
          <p:cNvSpPr>
            <a:spLocks noGrp="1"/>
          </p:cNvSpPr>
          <p:nvPr>
            <p:ph type="ftr" sz="quarter" idx="11"/>
          </p:nvPr>
        </p:nvSpPr>
        <p:spPr/>
        <p:txBody>
          <a:bodyPr/>
          <a:lstStyle/>
          <a:p>
            <a:r>
              <a:rPr lang="ro-RO" dirty="0"/>
              <a:t>Autor Mariana Vizoli</a:t>
            </a:r>
          </a:p>
        </p:txBody>
      </p:sp>
    </p:spTree>
    <p:extLst>
      <p:ext uri="{BB962C8B-B14F-4D97-AF65-F5344CB8AC3E}">
        <p14:creationId xmlns:p14="http://schemas.microsoft.com/office/powerpoint/2010/main" val="609308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t>Reducerea</a:t>
            </a:r>
            <a:r>
              <a:rPr lang="en-US" sz="3200" b="1" dirty="0" smtClean="0"/>
              <a:t> </a:t>
            </a:r>
            <a:r>
              <a:rPr lang="en-US" sz="3200" b="1" dirty="0" err="1" smtClean="0"/>
              <a:t>cotei</a:t>
            </a:r>
            <a:r>
              <a:rPr lang="en-US" sz="3200" b="1" dirty="0" smtClean="0"/>
              <a:t> de TVA de la 19% la 5% </a:t>
            </a:r>
            <a:r>
              <a:rPr lang="en-US" sz="3200" b="1" dirty="0" err="1" smtClean="0"/>
              <a:t>pentru</a:t>
            </a:r>
            <a:r>
              <a:rPr lang="en-US" sz="3200" b="1" dirty="0" smtClean="0"/>
              <a:t> </a:t>
            </a:r>
            <a:r>
              <a:rPr lang="en-US" sz="3200" b="1" dirty="0" err="1" smtClean="0"/>
              <a:t>utilizarea</a:t>
            </a:r>
            <a:r>
              <a:rPr lang="en-US" sz="3200" b="1" dirty="0" smtClean="0"/>
              <a:t> </a:t>
            </a:r>
            <a:r>
              <a:rPr lang="en-US" sz="3200" b="1" dirty="0" err="1" smtClean="0"/>
              <a:t>facilităților</a:t>
            </a:r>
            <a:r>
              <a:rPr lang="en-US" sz="3200" b="1" dirty="0" smtClean="0"/>
              <a:t> sportive</a:t>
            </a:r>
            <a:endParaRPr lang="en-US" sz="3200" b="1" dirty="0"/>
          </a:p>
        </p:txBody>
      </p:sp>
      <p:sp>
        <p:nvSpPr>
          <p:cNvPr id="3" name="Content Placeholder 2"/>
          <p:cNvSpPr>
            <a:spLocks noGrp="1"/>
          </p:cNvSpPr>
          <p:nvPr>
            <p:ph idx="1"/>
          </p:nvPr>
        </p:nvSpPr>
        <p:spPr/>
        <p:txBody>
          <a:bodyPr>
            <a:normAutofit/>
          </a:bodyPr>
          <a:lstStyle/>
          <a:p>
            <a:r>
              <a:rPr lang="en-US" dirty="0" smtClean="0"/>
              <a:t>9313 </a:t>
            </a:r>
            <a:r>
              <a:rPr lang="en-US" dirty="0" err="1"/>
              <a:t>Activitati</a:t>
            </a:r>
            <a:r>
              <a:rPr lang="en-US" dirty="0"/>
              <a:t> ale </a:t>
            </a:r>
            <a:r>
              <a:rPr lang="en-US" dirty="0" err="1"/>
              <a:t>centrelor</a:t>
            </a:r>
            <a:r>
              <a:rPr lang="en-US" dirty="0"/>
              <a:t> de </a:t>
            </a:r>
            <a:r>
              <a:rPr lang="en-US" dirty="0" smtClean="0"/>
              <a:t>fitness</a:t>
            </a:r>
          </a:p>
          <a:p>
            <a:r>
              <a:rPr lang="en-US" dirty="0" smtClean="0"/>
              <a:t> </a:t>
            </a:r>
            <a:r>
              <a:rPr lang="en-US" dirty="0" err="1"/>
              <a:t>Aceasta</a:t>
            </a:r>
            <a:r>
              <a:rPr lang="en-US" dirty="0"/>
              <a:t> </a:t>
            </a:r>
            <a:r>
              <a:rPr lang="en-US" dirty="0" err="1"/>
              <a:t>clasa</a:t>
            </a:r>
            <a:r>
              <a:rPr lang="en-US" dirty="0"/>
              <a:t> </a:t>
            </a:r>
            <a:r>
              <a:rPr lang="en-US" b="1" dirty="0"/>
              <a:t>include</a:t>
            </a:r>
            <a:r>
              <a:rPr lang="en-US" dirty="0"/>
              <a:t>: -</a:t>
            </a:r>
            <a:r>
              <a:rPr lang="en-US" dirty="0" err="1"/>
              <a:t>cluburi</a:t>
            </a:r>
            <a:r>
              <a:rPr lang="en-US" dirty="0"/>
              <a:t> </a:t>
            </a:r>
            <a:r>
              <a:rPr lang="en-US" dirty="0" err="1"/>
              <a:t>si</a:t>
            </a:r>
            <a:r>
              <a:rPr lang="en-US" dirty="0"/>
              <a:t> </a:t>
            </a:r>
            <a:r>
              <a:rPr lang="en-US" dirty="0" err="1"/>
              <a:t>centre</a:t>
            </a:r>
            <a:r>
              <a:rPr lang="en-US" dirty="0"/>
              <a:t> de fitness </a:t>
            </a:r>
            <a:r>
              <a:rPr lang="en-US" dirty="0" err="1"/>
              <a:t>si</a:t>
            </a:r>
            <a:r>
              <a:rPr lang="en-US" dirty="0"/>
              <a:t> </a:t>
            </a:r>
            <a:r>
              <a:rPr lang="en-US" dirty="0" err="1"/>
              <a:t>culturism</a:t>
            </a:r>
            <a:r>
              <a:rPr lang="en-US" dirty="0"/>
              <a:t> </a:t>
            </a:r>
            <a:r>
              <a:rPr lang="en-US" dirty="0" err="1"/>
              <a:t>Aceasta</a:t>
            </a:r>
            <a:r>
              <a:rPr lang="en-US" dirty="0"/>
              <a:t> </a:t>
            </a:r>
            <a:r>
              <a:rPr lang="en-US" dirty="0" err="1"/>
              <a:t>clasa</a:t>
            </a:r>
            <a:r>
              <a:rPr lang="en-US" dirty="0"/>
              <a:t> </a:t>
            </a:r>
            <a:r>
              <a:rPr lang="en-US" b="1" dirty="0"/>
              <a:t>exclude</a:t>
            </a:r>
            <a:r>
              <a:rPr lang="en-US" dirty="0"/>
              <a:t>: -</a:t>
            </a:r>
            <a:r>
              <a:rPr lang="en-US" dirty="0" err="1"/>
              <a:t>pregatirea</a:t>
            </a:r>
            <a:r>
              <a:rPr lang="en-US" dirty="0"/>
              <a:t> </a:t>
            </a:r>
            <a:r>
              <a:rPr lang="en-US" dirty="0" err="1"/>
              <a:t>sportiva</a:t>
            </a:r>
            <a:r>
              <a:rPr lang="en-US" dirty="0"/>
              <a:t> </a:t>
            </a:r>
            <a:r>
              <a:rPr lang="en-US" dirty="0" err="1"/>
              <a:t>efectuata</a:t>
            </a:r>
            <a:r>
              <a:rPr lang="en-US" dirty="0"/>
              <a:t> de </a:t>
            </a:r>
            <a:r>
              <a:rPr lang="en-US" dirty="0" err="1"/>
              <a:t>catre</a:t>
            </a:r>
            <a:r>
              <a:rPr lang="en-US" dirty="0"/>
              <a:t> </a:t>
            </a:r>
            <a:r>
              <a:rPr lang="en-US" dirty="0" err="1"/>
              <a:t>profesori</a:t>
            </a:r>
            <a:r>
              <a:rPr lang="en-US" dirty="0"/>
              <a:t>, </a:t>
            </a:r>
            <a:r>
              <a:rPr lang="en-US" dirty="0" err="1"/>
              <a:t>antrenori</a:t>
            </a:r>
            <a:r>
              <a:rPr lang="en-US" dirty="0"/>
              <a:t>, </a:t>
            </a:r>
            <a:r>
              <a:rPr lang="en-US" dirty="0" err="1"/>
              <a:t>vezi</a:t>
            </a:r>
            <a:r>
              <a:rPr lang="en-US" dirty="0"/>
              <a:t> 8551</a:t>
            </a:r>
          </a:p>
          <a:p>
            <a:endParaRPr lang="en-US" dirty="0"/>
          </a:p>
        </p:txBody>
      </p:sp>
      <p:sp>
        <p:nvSpPr>
          <p:cNvPr id="4" name="Footer Placeholder 3"/>
          <p:cNvSpPr>
            <a:spLocks noGrp="1"/>
          </p:cNvSpPr>
          <p:nvPr>
            <p:ph type="ftr" sz="quarter" idx="11"/>
          </p:nvPr>
        </p:nvSpPr>
        <p:spPr/>
        <p:txBody>
          <a:bodyPr/>
          <a:lstStyle/>
          <a:p>
            <a:r>
              <a:rPr lang="ro-RO" dirty="0"/>
              <a:t>Autor Mariana Vizoli</a:t>
            </a:r>
          </a:p>
        </p:txBody>
      </p:sp>
    </p:spTree>
    <p:extLst>
      <p:ext uri="{BB962C8B-B14F-4D97-AF65-F5344CB8AC3E}">
        <p14:creationId xmlns:p14="http://schemas.microsoft.com/office/powerpoint/2010/main" val="20597920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smtClean="0"/>
              <a:t>Extinderea</a:t>
            </a:r>
            <a:r>
              <a:rPr lang="en-US" sz="3200" b="1" dirty="0" smtClean="0"/>
              <a:t> </a:t>
            </a:r>
            <a:r>
              <a:rPr lang="en-US" sz="3200" b="1" dirty="0" err="1" smtClean="0"/>
              <a:t>cotei</a:t>
            </a:r>
            <a:r>
              <a:rPr lang="en-US" sz="3200" b="1" dirty="0" smtClean="0"/>
              <a:t> de 9% </a:t>
            </a:r>
            <a:r>
              <a:rPr lang="en-US" sz="3200" b="1" dirty="0" err="1" smtClean="0"/>
              <a:t>pentru</a:t>
            </a:r>
            <a:r>
              <a:rPr lang="en-US" sz="3200" b="1" dirty="0" smtClean="0"/>
              <a:t> </a:t>
            </a:r>
            <a:r>
              <a:rPr lang="en-US" sz="3200" b="1" dirty="0" err="1" smtClean="0"/>
              <a:t>serviciile</a:t>
            </a:r>
            <a:r>
              <a:rPr lang="en-US" sz="3200" b="1" dirty="0" smtClean="0"/>
              <a:t> de </a:t>
            </a:r>
            <a:r>
              <a:rPr lang="en-US" sz="3200" b="1" dirty="0" err="1" smtClean="0"/>
              <a:t>canalizare</a:t>
            </a:r>
            <a:r>
              <a:rPr lang="en-US" sz="3200" b="1" dirty="0" smtClean="0"/>
              <a:t> de la 1 </a:t>
            </a:r>
            <a:r>
              <a:rPr lang="en-US" sz="3200" b="1" dirty="0" err="1" smtClean="0"/>
              <a:t>ianuarie</a:t>
            </a:r>
            <a:r>
              <a:rPr lang="en-US" sz="3200" b="1" dirty="0" smtClean="0"/>
              <a:t> 2019</a:t>
            </a:r>
            <a:endParaRPr lang="en-US" sz="3200" b="1" dirty="0"/>
          </a:p>
        </p:txBody>
      </p:sp>
      <p:sp>
        <p:nvSpPr>
          <p:cNvPr id="3" name="Content Placeholder 2"/>
          <p:cNvSpPr>
            <a:spLocks noGrp="1"/>
          </p:cNvSpPr>
          <p:nvPr>
            <p:ph idx="1"/>
          </p:nvPr>
        </p:nvSpPr>
        <p:spPr/>
        <p:txBody>
          <a:bodyPr>
            <a:normAutofit fontScale="70000" lnSpcReduction="20000"/>
          </a:bodyPr>
          <a:lstStyle/>
          <a:p>
            <a:pPr algn="just"/>
            <a:r>
              <a:rPr lang="ro-RO" dirty="0" smtClean="0">
                <a:latin typeface="Arial"/>
                <a:cs typeface="Arial"/>
              </a:rPr>
              <a:t>Prin Legea nr. 175/2018, s-a extins aplicarea cotei reduse de TVA de 9% și pentru serviciile de canalizare.</a:t>
            </a:r>
          </a:p>
          <a:p>
            <a:pPr algn="just"/>
            <a:r>
              <a:rPr lang="ro-RO" dirty="0" smtClean="0">
                <a:latin typeface="Arial"/>
                <a:cs typeface="Arial"/>
              </a:rPr>
              <a:t>Față de prevederile aplicabile până la 31.12.2018, când cota redusă se aplica pentru livrarea de apă potabilă, de la 1 ianuarie 2019 cota redusă se aplică pentru serviciile de alimentare cu apă. </a:t>
            </a:r>
            <a:endParaRPr lang="ro-RO" dirty="0">
              <a:latin typeface="Arial"/>
              <a:cs typeface="Arial"/>
            </a:endParaRPr>
          </a:p>
          <a:p>
            <a:pPr algn="just"/>
            <a:r>
              <a:rPr lang="ro-RO" dirty="0" smtClean="0">
                <a:latin typeface="Arial"/>
                <a:cs typeface="Arial"/>
              </a:rPr>
              <a:t>Conform directivei de TVA, furnizarea de apă nu este un serviciu ci o livrare de bunuri. Se așteaptă clarificări de la MFP în legătură cu această formulare deficitară și dacă sintagma servicii de alimentare cu apă cuprinde numai apa potabilă.</a:t>
            </a:r>
          </a:p>
          <a:p>
            <a:pPr algn="just"/>
            <a:r>
              <a:rPr lang="en-US" dirty="0" err="1" smtClean="0">
                <a:latin typeface="Arial"/>
                <a:cs typeface="Arial"/>
              </a:rPr>
              <a:t>Cota</a:t>
            </a:r>
            <a:r>
              <a:rPr lang="en-US" dirty="0" smtClean="0">
                <a:latin typeface="Arial"/>
                <a:cs typeface="Arial"/>
              </a:rPr>
              <a:t> de TVA </a:t>
            </a:r>
            <a:r>
              <a:rPr lang="en-US" dirty="0" err="1" smtClean="0">
                <a:latin typeface="Arial"/>
                <a:cs typeface="Arial"/>
              </a:rPr>
              <a:t>pentru</a:t>
            </a:r>
            <a:r>
              <a:rPr lang="en-US" dirty="0" smtClean="0">
                <a:latin typeface="Arial"/>
                <a:cs typeface="Arial"/>
              </a:rPr>
              <a:t> </a:t>
            </a:r>
            <a:r>
              <a:rPr lang="en-US" dirty="0" err="1">
                <a:latin typeface="Arial"/>
                <a:cs typeface="Arial"/>
              </a:rPr>
              <a:t>l</a:t>
            </a:r>
            <a:r>
              <a:rPr lang="en-US" dirty="0" err="1" smtClean="0">
                <a:latin typeface="Arial"/>
                <a:cs typeface="Arial"/>
              </a:rPr>
              <a:t>ivrarea</a:t>
            </a:r>
            <a:r>
              <a:rPr lang="en-US" dirty="0" smtClean="0">
                <a:latin typeface="Arial"/>
                <a:cs typeface="Arial"/>
              </a:rPr>
              <a:t> de </a:t>
            </a:r>
            <a:r>
              <a:rPr lang="en-US" dirty="0" err="1" smtClean="0">
                <a:latin typeface="Arial"/>
                <a:cs typeface="Arial"/>
              </a:rPr>
              <a:t>apă</a:t>
            </a:r>
            <a:r>
              <a:rPr lang="en-US" dirty="0" smtClean="0">
                <a:latin typeface="Arial"/>
                <a:cs typeface="Arial"/>
              </a:rPr>
              <a:t> </a:t>
            </a:r>
            <a:r>
              <a:rPr lang="en-US" dirty="0" err="1" smtClean="0">
                <a:latin typeface="Arial"/>
                <a:cs typeface="Arial"/>
              </a:rPr>
              <a:t>necesară</a:t>
            </a:r>
            <a:r>
              <a:rPr lang="en-US" dirty="0" smtClean="0">
                <a:latin typeface="Arial"/>
                <a:cs typeface="Arial"/>
              </a:rPr>
              <a:t> </a:t>
            </a:r>
            <a:r>
              <a:rPr lang="en-US" dirty="0" err="1" smtClean="0">
                <a:latin typeface="Arial"/>
                <a:cs typeface="Arial"/>
              </a:rPr>
              <a:t>pentru</a:t>
            </a:r>
            <a:r>
              <a:rPr lang="en-US" dirty="0" smtClean="0">
                <a:latin typeface="Arial"/>
                <a:cs typeface="Arial"/>
              </a:rPr>
              <a:t> </a:t>
            </a:r>
            <a:r>
              <a:rPr lang="en-US" dirty="0" err="1" smtClean="0">
                <a:latin typeface="Arial"/>
                <a:cs typeface="Arial"/>
              </a:rPr>
              <a:t>irigații</a:t>
            </a:r>
            <a:r>
              <a:rPr lang="en-US" dirty="0" smtClean="0">
                <a:latin typeface="Arial"/>
                <a:cs typeface="Arial"/>
              </a:rPr>
              <a:t> </a:t>
            </a:r>
            <a:r>
              <a:rPr lang="en-US" dirty="0" err="1" smtClean="0">
                <a:latin typeface="Arial"/>
                <a:cs typeface="Arial"/>
              </a:rPr>
              <a:t>în</a:t>
            </a:r>
            <a:r>
              <a:rPr lang="en-US" dirty="0" smtClean="0">
                <a:latin typeface="Arial"/>
                <a:cs typeface="Arial"/>
              </a:rPr>
              <a:t> </a:t>
            </a:r>
            <a:r>
              <a:rPr lang="en-US" dirty="0" err="1" smtClean="0">
                <a:latin typeface="Arial"/>
                <a:cs typeface="Arial"/>
              </a:rPr>
              <a:t>agricultură</a:t>
            </a:r>
            <a:r>
              <a:rPr lang="en-US" dirty="0" smtClean="0">
                <a:latin typeface="Arial"/>
                <a:cs typeface="Arial"/>
              </a:rPr>
              <a:t> a </a:t>
            </a:r>
            <a:r>
              <a:rPr lang="en-US" dirty="0" err="1" smtClean="0">
                <a:latin typeface="Arial"/>
                <a:cs typeface="Arial"/>
              </a:rPr>
              <a:t>rămasa</a:t>
            </a:r>
            <a:r>
              <a:rPr lang="en-US" dirty="0" smtClean="0">
                <a:latin typeface="Arial"/>
                <a:cs typeface="Arial"/>
              </a:rPr>
              <a:t> </a:t>
            </a:r>
            <a:r>
              <a:rPr lang="en-US" dirty="0" err="1" smtClean="0">
                <a:latin typeface="Arial"/>
                <a:cs typeface="Arial"/>
              </a:rPr>
              <a:t>neschimbată</a:t>
            </a:r>
            <a:r>
              <a:rPr lang="en-US" dirty="0" smtClean="0">
                <a:latin typeface="Arial"/>
                <a:cs typeface="Arial"/>
              </a:rPr>
              <a:t>, </a:t>
            </a:r>
            <a:r>
              <a:rPr lang="en-US" dirty="0" err="1" smtClean="0">
                <a:latin typeface="Arial"/>
                <a:cs typeface="Arial"/>
              </a:rPr>
              <a:t>respectiv</a:t>
            </a:r>
            <a:r>
              <a:rPr lang="en-US" dirty="0" smtClean="0">
                <a:latin typeface="Arial"/>
                <a:cs typeface="Arial"/>
              </a:rPr>
              <a:t> 9%.</a:t>
            </a:r>
            <a:endParaRPr lang="en-US" dirty="0">
              <a:latin typeface="Arial"/>
              <a:cs typeface="Arial"/>
            </a:endParaRPr>
          </a:p>
          <a:p>
            <a:pPr algn="just"/>
            <a:endParaRPr lang="en-US" dirty="0">
              <a:latin typeface="Arial"/>
              <a:cs typeface="Arial"/>
            </a:endParaRPr>
          </a:p>
          <a:p>
            <a:endParaRPr lang="en-US" dirty="0"/>
          </a:p>
        </p:txBody>
      </p:sp>
      <p:sp>
        <p:nvSpPr>
          <p:cNvPr id="4" name="Footer Placeholder 3"/>
          <p:cNvSpPr>
            <a:spLocks noGrp="1"/>
          </p:cNvSpPr>
          <p:nvPr>
            <p:ph type="ftr" sz="quarter" idx="11"/>
          </p:nvPr>
        </p:nvSpPr>
        <p:spPr/>
        <p:txBody>
          <a:bodyPr/>
          <a:lstStyle/>
          <a:p>
            <a:r>
              <a:rPr lang="ro-RO" smtClean="0"/>
              <a:t>MINISTERUL FINANŢELOR PUBLICE</a:t>
            </a:r>
            <a:endParaRPr lang="ro-RO"/>
          </a:p>
        </p:txBody>
      </p:sp>
    </p:spTree>
    <p:extLst>
      <p:ext uri="{BB962C8B-B14F-4D97-AF65-F5344CB8AC3E}">
        <p14:creationId xmlns:p14="http://schemas.microsoft.com/office/powerpoint/2010/main" val="40591671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err="1"/>
              <a:t>Directiva</a:t>
            </a:r>
            <a:r>
              <a:rPr lang="en-US" sz="3200" b="1" dirty="0"/>
              <a:t> 2016/1065 </a:t>
            </a:r>
            <a:r>
              <a:rPr lang="mr-IN" sz="3200" b="1" dirty="0"/>
              <a:t>–</a:t>
            </a:r>
            <a:r>
              <a:rPr lang="en-US" sz="3200" b="1" dirty="0"/>
              <a:t> </a:t>
            </a:r>
            <a:r>
              <a:rPr lang="en-US" sz="3200" b="1" dirty="0" err="1"/>
              <a:t>tratamentul</a:t>
            </a:r>
            <a:r>
              <a:rPr lang="en-US" sz="3200" b="1" dirty="0"/>
              <a:t> </a:t>
            </a:r>
            <a:r>
              <a:rPr lang="en-US" sz="3200" b="1" dirty="0" err="1"/>
              <a:t>cupoanelor</a:t>
            </a:r>
            <a:r>
              <a:rPr lang="en-US" sz="3200" b="1" dirty="0"/>
              <a:t> </a:t>
            </a:r>
            <a:r>
              <a:rPr lang="en-US" sz="3200" b="1" dirty="0" err="1"/>
              <a:t>valorice</a:t>
            </a:r>
            <a:r>
              <a:rPr lang="en-US" sz="3200" b="1" dirty="0"/>
              <a:t> ( </a:t>
            </a:r>
            <a:r>
              <a:rPr lang="en-US" sz="3200" b="1" dirty="0" err="1" smtClean="0"/>
              <a:t>vouchere</a:t>
            </a:r>
            <a:r>
              <a:rPr lang="en-US" sz="3200" b="1" dirty="0" smtClean="0"/>
              <a:t>)</a:t>
            </a:r>
            <a:endParaRPr lang="en-US" sz="3200" b="1" dirty="0"/>
          </a:p>
        </p:txBody>
      </p:sp>
      <p:sp>
        <p:nvSpPr>
          <p:cNvPr id="3" name="Content Placeholder 2"/>
          <p:cNvSpPr>
            <a:spLocks noGrp="1"/>
          </p:cNvSpPr>
          <p:nvPr>
            <p:ph idx="1"/>
          </p:nvPr>
        </p:nvSpPr>
        <p:spPr/>
        <p:txBody>
          <a:bodyPr>
            <a:normAutofit fontScale="92500" lnSpcReduction="10000"/>
          </a:bodyPr>
          <a:lstStyle/>
          <a:p>
            <a:r>
              <a:rPr lang="en-US" dirty="0" smtClean="0"/>
              <a:t>Se </a:t>
            </a:r>
            <a:r>
              <a:rPr lang="en-US" dirty="0" err="1" smtClean="0"/>
              <a:t>transpune</a:t>
            </a:r>
            <a:r>
              <a:rPr lang="en-US" dirty="0" smtClean="0"/>
              <a:t> </a:t>
            </a:r>
            <a:r>
              <a:rPr lang="en-US" dirty="0" err="1" smtClean="0"/>
              <a:t>în</a:t>
            </a:r>
            <a:r>
              <a:rPr lang="en-US" dirty="0" smtClean="0"/>
              <a:t> </a:t>
            </a:r>
            <a:r>
              <a:rPr lang="en-US" dirty="0" err="1" smtClean="0"/>
              <a:t>Codul</a:t>
            </a:r>
            <a:r>
              <a:rPr lang="en-US" dirty="0" smtClean="0"/>
              <a:t> fiscal de la 1 </a:t>
            </a:r>
            <a:r>
              <a:rPr lang="en-US" dirty="0" err="1" smtClean="0"/>
              <a:t>ianuarie</a:t>
            </a:r>
            <a:r>
              <a:rPr lang="en-US" dirty="0" smtClean="0"/>
              <a:t> 2019</a:t>
            </a:r>
          </a:p>
          <a:p>
            <a:r>
              <a:rPr lang="en-US" dirty="0" err="1" smtClean="0"/>
              <a:t>Cupoanele</a:t>
            </a:r>
            <a:r>
              <a:rPr lang="en-US" dirty="0" smtClean="0"/>
              <a:t> </a:t>
            </a:r>
            <a:r>
              <a:rPr lang="en-US" dirty="0" err="1" smtClean="0"/>
              <a:t>valorice</a:t>
            </a:r>
            <a:r>
              <a:rPr lang="en-US" dirty="0" smtClean="0"/>
              <a:t> ( </a:t>
            </a:r>
            <a:r>
              <a:rPr lang="en-US" dirty="0" err="1" smtClean="0"/>
              <a:t>voucherele</a:t>
            </a:r>
            <a:r>
              <a:rPr lang="en-US" dirty="0" smtClean="0"/>
              <a:t>) </a:t>
            </a:r>
            <a:r>
              <a:rPr lang="en-US" dirty="0" err="1" smtClean="0"/>
              <a:t>sunt</a:t>
            </a:r>
            <a:r>
              <a:rPr lang="en-US" dirty="0" smtClean="0"/>
              <a:t> </a:t>
            </a:r>
            <a:r>
              <a:rPr lang="en-US" dirty="0" err="1" smtClean="0"/>
              <a:t>tratate</a:t>
            </a:r>
            <a:r>
              <a:rPr lang="en-US" dirty="0" smtClean="0"/>
              <a:t> la art 274</a:t>
            </a:r>
            <a:r>
              <a:rPr lang="en-US" baseline="30000" dirty="0" smtClean="0"/>
              <a:t>1</a:t>
            </a:r>
            <a:r>
              <a:rPr lang="en-US" dirty="0" smtClean="0"/>
              <a:t> din </a:t>
            </a:r>
            <a:r>
              <a:rPr lang="en-US" dirty="0" err="1" smtClean="0"/>
              <a:t>Codul</a:t>
            </a:r>
            <a:r>
              <a:rPr lang="en-US" dirty="0" smtClean="0"/>
              <a:t> fiscal, la </a:t>
            </a:r>
            <a:r>
              <a:rPr lang="en-US" dirty="0" err="1" smtClean="0"/>
              <a:t>operațiunile</a:t>
            </a:r>
            <a:r>
              <a:rPr lang="en-US" dirty="0" smtClean="0"/>
              <a:t> care </a:t>
            </a:r>
            <a:r>
              <a:rPr lang="en-US" dirty="0" err="1" smtClean="0"/>
              <a:t>sunt</a:t>
            </a:r>
            <a:r>
              <a:rPr lang="en-US" dirty="0" smtClean="0"/>
              <a:t> </a:t>
            </a:r>
            <a:r>
              <a:rPr lang="en-US" dirty="0" err="1" smtClean="0"/>
              <a:t>în</a:t>
            </a:r>
            <a:r>
              <a:rPr lang="en-US" dirty="0" smtClean="0"/>
              <a:t> </a:t>
            </a:r>
            <a:r>
              <a:rPr lang="en-US" dirty="0" err="1" smtClean="0"/>
              <a:t>sfera</a:t>
            </a:r>
            <a:r>
              <a:rPr lang="en-US" dirty="0" smtClean="0"/>
              <a:t> TVA, </a:t>
            </a:r>
            <a:r>
              <a:rPr lang="en-US" dirty="0" err="1" smtClean="0"/>
              <a:t>fiind</a:t>
            </a:r>
            <a:r>
              <a:rPr lang="en-US" dirty="0" smtClean="0"/>
              <a:t> </a:t>
            </a:r>
            <a:r>
              <a:rPr lang="en-US" dirty="0" err="1" smtClean="0"/>
              <a:t>clasificate</a:t>
            </a:r>
            <a:r>
              <a:rPr lang="en-US" dirty="0" smtClean="0"/>
              <a:t>  </a:t>
            </a:r>
            <a:r>
              <a:rPr lang="en-US" dirty="0" err="1" smtClean="0"/>
              <a:t>în</a:t>
            </a:r>
            <a:r>
              <a:rPr lang="en-US" dirty="0" smtClean="0"/>
              <a:t> :</a:t>
            </a:r>
          </a:p>
          <a:p>
            <a:pPr lvl="1"/>
            <a:r>
              <a:rPr lang="en-US" dirty="0" err="1" smtClean="0"/>
              <a:t>Cupoane</a:t>
            </a:r>
            <a:r>
              <a:rPr lang="en-US" dirty="0" smtClean="0"/>
              <a:t> cu </a:t>
            </a:r>
            <a:r>
              <a:rPr lang="en-US" dirty="0" err="1" smtClean="0"/>
              <a:t>utilizare</a:t>
            </a:r>
            <a:r>
              <a:rPr lang="en-US" dirty="0" smtClean="0"/>
              <a:t> </a:t>
            </a:r>
            <a:r>
              <a:rPr lang="en-US" dirty="0" err="1" smtClean="0"/>
              <a:t>unică</a:t>
            </a:r>
            <a:r>
              <a:rPr lang="en-US" dirty="0" smtClean="0"/>
              <a:t> </a:t>
            </a:r>
            <a:r>
              <a:rPr lang="mr-IN" dirty="0" smtClean="0"/>
              <a:t>–</a:t>
            </a:r>
            <a:r>
              <a:rPr lang="en-US" dirty="0" smtClean="0"/>
              <a:t> </a:t>
            </a:r>
            <a:r>
              <a:rPr lang="en-US" dirty="0" err="1" smtClean="0"/>
              <a:t>vor</a:t>
            </a:r>
            <a:r>
              <a:rPr lang="en-US" dirty="0" smtClean="0"/>
              <a:t> </a:t>
            </a:r>
            <a:r>
              <a:rPr lang="en-US" dirty="0" err="1" smtClean="0"/>
              <a:t>avea</a:t>
            </a:r>
            <a:r>
              <a:rPr lang="en-US" dirty="0" smtClean="0"/>
              <a:t> </a:t>
            </a:r>
            <a:r>
              <a:rPr lang="en-US" dirty="0" err="1" smtClean="0"/>
              <a:t>fapt</a:t>
            </a:r>
            <a:r>
              <a:rPr lang="en-US" dirty="0" smtClean="0"/>
              <a:t> generator de </a:t>
            </a:r>
            <a:r>
              <a:rPr lang="en-US" dirty="0" err="1" smtClean="0"/>
              <a:t>taxă</a:t>
            </a:r>
            <a:r>
              <a:rPr lang="en-US" dirty="0" smtClean="0"/>
              <a:t> la </a:t>
            </a:r>
            <a:r>
              <a:rPr lang="en-US" dirty="0" err="1" smtClean="0"/>
              <a:t>momentul</a:t>
            </a:r>
            <a:r>
              <a:rPr lang="en-US" dirty="0" smtClean="0"/>
              <a:t> </a:t>
            </a:r>
            <a:r>
              <a:rPr lang="en-US" dirty="0" err="1" smtClean="0"/>
              <a:t>transferului</a:t>
            </a:r>
            <a:r>
              <a:rPr lang="en-US" dirty="0" smtClean="0"/>
              <a:t> </a:t>
            </a:r>
            <a:r>
              <a:rPr lang="en-US" dirty="0" err="1" smtClean="0"/>
              <a:t>cuponului</a:t>
            </a:r>
            <a:r>
              <a:rPr lang="en-US" dirty="0" smtClean="0"/>
              <a:t> </a:t>
            </a:r>
            <a:r>
              <a:rPr lang="en-US" dirty="0" err="1" smtClean="0"/>
              <a:t>când</a:t>
            </a:r>
            <a:r>
              <a:rPr lang="en-US" dirty="0" smtClean="0"/>
              <a:t> </a:t>
            </a:r>
            <a:r>
              <a:rPr lang="en-US" dirty="0" err="1" smtClean="0"/>
              <a:t>trebuie</a:t>
            </a:r>
            <a:r>
              <a:rPr lang="en-US" dirty="0" smtClean="0"/>
              <a:t> </a:t>
            </a:r>
            <a:r>
              <a:rPr lang="en-US" dirty="0" err="1" smtClean="0"/>
              <a:t>colectată</a:t>
            </a:r>
            <a:r>
              <a:rPr lang="en-US" dirty="0" smtClean="0"/>
              <a:t> TVA</a:t>
            </a:r>
          </a:p>
          <a:p>
            <a:pPr lvl="1"/>
            <a:r>
              <a:rPr lang="en-US" dirty="0" err="1" smtClean="0"/>
              <a:t>Cupoane</a:t>
            </a:r>
            <a:r>
              <a:rPr lang="en-US" dirty="0" smtClean="0"/>
              <a:t> cu </a:t>
            </a:r>
            <a:r>
              <a:rPr lang="en-US" dirty="0" err="1" smtClean="0"/>
              <a:t>utilizare</a:t>
            </a:r>
            <a:r>
              <a:rPr lang="en-US" dirty="0" smtClean="0"/>
              <a:t> </a:t>
            </a:r>
            <a:r>
              <a:rPr lang="en-US" dirty="0" err="1" smtClean="0"/>
              <a:t>multiplă</a:t>
            </a:r>
            <a:r>
              <a:rPr lang="en-US" dirty="0" smtClean="0"/>
              <a:t> </a:t>
            </a:r>
            <a:r>
              <a:rPr lang="mr-IN" dirty="0" smtClean="0"/>
              <a:t>–</a:t>
            </a:r>
            <a:r>
              <a:rPr lang="en-US" dirty="0" smtClean="0"/>
              <a:t> nu au </a:t>
            </a:r>
            <a:r>
              <a:rPr lang="en-US" dirty="0" err="1" smtClean="0"/>
              <a:t>exigibilitate</a:t>
            </a:r>
            <a:r>
              <a:rPr lang="en-US" dirty="0" smtClean="0"/>
              <a:t> de TVA la </a:t>
            </a:r>
            <a:r>
              <a:rPr lang="en-US" dirty="0" err="1" smtClean="0"/>
              <a:t>momentul</a:t>
            </a:r>
            <a:r>
              <a:rPr lang="en-US" dirty="0" smtClean="0"/>
              <a:t> </a:t>
            </a:r>
            <a:r>
              <a:rPr lang="en-US" dirty="0" err="1" smtClean="0"/>
              <a:t>vânzării</a:t>
            </a:r>
            <a:r>
              <a:rPr lang="en-US" dirty="0" smtClean="0"/>
              <a:t>, </a:t>
            </a:r>
            <a:r>
              <a:rPr lang="en-US" dirty="0" err="1" smtClean="0"/>
              <a:t>fapt</a:t>
            </a:r>
            <a:r>
              <a:rPr lang="en-US" dirty="0" smtClean="0"/>
              <a:t> generator la </a:t>
            </a:r>
            <a:r>
              <a:rPr lang="en-US" dirty="0" err="1" smtClean="0"/>
              <a:t>livrare</a:t>
            </a:r>
            <a:r>
              <a:rPr lang="en-US" dirty="0" smtClean="0"/>
              <a:t>/</a:t>
            </a:r>
            <a:r>
              <a:rPr lang="en-US" dirty="0" err="1" smtClean="0"/>
              <a:t>prestare</a:t>
            </a:r>
            <a:endParaRPr lang="en-US" dirty="0" smtClean="0"/>
          </a:p>
        </p:txBody>
      </p:sp>
      <p:sp>
        <p:nvSpPr>
          <p:cNvPr id="4" name="Footer Placeholder 3"/>
          <p:cNvSpPr>
            <a:spLocks noGrp="1"/>
          </p:cNvSpPr>
          <p:nvPr>
            <p:ph type="ftr" sz="quarter" idx="11"/>
          </p:nvPr>
        </p:nvSpPr>
        <p:spPr/>
        <p:txBody>
          <a:bodyPr/>
          <a:lstStyle/>
          <a:p>
            <a:r>
              <a:rPr lang="sk-SK" smtClean="0"/>
              <a:t>Autor Mariana Vizoli</a:t>
            </a:r>
            <a:endParaRPr lang="en-US"/>
          </a:p>
        </p:txBody>
      </p:sp>
    </p:spTree>
    <p:extLst>
      <p:ext uri="{BB962C8B-B14F-4D97-AF65-F5344CB8AC3E}">
        <p14:creationId xmlns:p14="http://schemas.microsoft.com/office/powerpoint/2010/main" val="1261867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2015638"/>
            <a:ext cx="7772400" cy="3753337"/>
          </a:xfrm>
        </p:spPr>
        <p:txBody>
          <a:bodyPr>
            <a:normAutofit/>
          </a:bodyPr>
          <a:lstStyle/>
          <a:p>
            <a:pPr algn="ctr"/>
            <a:r>
              <a:rPr lang="en-US" dirty="0" err="1" smtClean="0"/>
              <a:t>Reducerea</a:t>
            </a:r>
            <a:r>
              <a:rPr lang="en-US" dirty="0" smtClean="0"/>
              <a:t> </a:t>
            </a:r>
            <a:r>
              <a:rPr lang="en-US" dirty="0" err="1" smtClean="0"/>
              <a:t>cotei</a:t>
            </a:r>
            <a:r>
              <a:rPr lang="en-US" dirty="0" smtClean="0"/>
              <a:t> de TVA de la 19% </a:t>
            </a:r>
            <a:r>
              <a:rPr lang="en-US" dirty="0" err="1" smtClean="0"/>
              <a:t>sau</a:t>
            </a:r>
            <a:r>
              <a:rPr lang="en-US" dirty="0" smtClean="0"/>
              <a:t> 9% la 5% </a:t>
            </a:r>
            <a:r>
              <a:rPr lang="en-US" dirty="0" err="1" smtClean="0"/>
              <a:t>pentru</a:t>
            </a:r>
            <a:r>
              <a:rPr lang="en-US" dirty="0" smtClean="0"/>
              <a:t> </a:t>
            </a:r>
            <a:r>
              <a:rPr lang="en-US" dirty="0" err="1" smtClean="0"/>
              <a:t>unele</a:t>
            </a:r>
            <a:r>
              <a:rPr lang="en-US" dirty="0" smtClean="0"/>
              <a:t> </a:t>
            </a:r>
            <a:r>
              <a:rPr lang="en-US" dirty="0" err="1" smtClean="0"/>
              <a:t>servicii</a:t>
            </a:r>
            <a:r>
              <a:rPr lang="en-US" dirty="0" smtClean="0"/>
              <a:t> de la 1 </a:t>
            </a:r>
            <a:r>
              <a:rPr lang="en-US" dirty="0" err="1" smtClean="0"/>
              <a:t>nov.</a:t>
            </a:r>
            <a:r>
              <a:rPr lang="en-US" dirty="0" smtClean="0"/>
              <a:t> 2018</a:t>
            </a:r>
            <a:endParaRPr lang="en-US" dirty="0"/>
          </a:p>
        </p:txBody>
      </p:sp>
      <p:sp>
        <p:nvSpPr>
          <p:cNvPr id="3" name="Text Placeholder 2"/>
          <p:cNvSpPr>
            <a:spLocks noGrp="1"/>
          </p:cNvSpPr>
          <p:nvPr>
            <p:ph type="body" idx="1"/>
          </p:nvPr>
        </p:nvSpPr>
        <p:spPr/>
        <p:txBody>
          <a:bodyPr/>
          <a:lstStyle/>
          <a:p>
            <a:endParaRPr lang="en-US"/>
          </a:p>
        </p:txBody>
      </p:sp>
      <p:sp>
        <p:nvSpPr>
          <p:cNvPr id="4" name="Footer Placeholder 3"/>
          <p:cNvSpPr>
            <a:spLocks noGrp="1"/>
          </p:cNvSpPr>
          <p:nvPr>
            <p:ph type="ftr" sz="quarter" idx="11"/>
          </p:nvPr>
        </p:nvSpPr>
        <p:spPr/>
        <p:txBody>
          <a:bodyPr/>
          <a:lstStyle/>
          <a:p>
            <a:r>
              <a:rPr lang="ro-RO" dirty="0"/>
              <a:t>Autor Mariana Vizoli</a:t>
            </a:r>
          </a:p>
        </p:txBody>
      </p:sp>
    </p:spTree>
    <p:extLst>
      <p:ext uri="{BB962C8B-B14F-4D97-AF65-F5344CB8AC3E}">
        <p14:creationId xmlns:p14="http://schemas.microsoft.com/office/powerpoint/2010/main" val="16546260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smtClean="0"/>
              <a:t>Tratamentul</a:t>
            </a:r>
            <a:r>
              <a:rPr lang="en-US" b="1" dirty="0" smtClean="0"/>
              <a:t> </a:t>
            </a:r>
            <a:r>
              <a:rPr lang="en-US" b="1" dirty="0" err="1"/>
              <a:t>cupoanelor</a:t>
            </a:r>
            <a:r>
              <a:rPr lang="en-US" b="1" dirty="0"/>
              <a:t> </a:t>
            </a:r>
            <a:r>
              <a:rPr lang="en-US" b="1" dirty="0" err="1"/>
              <a:t>valorice</a:t>
            </a:r>
            <a:r>
              <a:rPr lang="en-US" b="1" dirty="0"/>
              <a:t> ( </a:t>
            </a:r>
            <a:r>
              <a:rPr lang="en-US" b="1" dirty="0" err="1"/>
              <a:t>vouchere</a:t>
            </a:r>
            <a:r>
              <a:rPr lang="en-US" b="1" dirty="0"/>
              <a:t>)</a:t>
            </a:r>
            <a:endParaRPr lang="en-US" dirty="0"/>
          </a:p>
        </p:txBody>
      </p:sp>
      <p:sp>
        <p:nvSpPr>
          <p:cNvPr id="3" name="Content Placeholder 2"/>
          <p:cNvSpPr>
            <a:spLocks noGrp="1"/>
          </p:cNvSpPr>
          <p:nvPr>
            <p:ph idx="1"/>
          </p:nvPr>
        </p:nvSpPr>
        <p:spPr/>
        <p:txBody>
          <a:bodyPr>
            <a:normAutofit fontScale="70000" lnSpcReduction="20000"/>
          </a:bodyPr>
          <a:lstStyle/>
          <a:p>
            <a:pPr algn="just"/>
            <a:r>
              <a:rPr lang="ro-RO" b="1" dirty="0" smtClean="0"/>
              <a:t>Definiția cupoanelor valorice</a:t>
            </a:r>
          </a:p>
          <a:p>
            <a:pPr algn="just"/>
            <a:r>
              <a:rPr lang="ro-RO" dirty="0" smtClean="0"/>
              <a:t>a) </a:t>
            </a:r>
            <a:r>
              <a:rPr lang="ro-RO" dirty="0"/>
              <a:t>cupon valoric înseamnă un instrument care presupune obligația de a-l accepta drept contrapartidă sau drept o parte din contrapartida unei livrări de bunuri sau prestări de servicii și care presupune indicarea bunurilor sau a serviciilor ce urmează a fi livrate sau prestate sau a identităților potențialilor furnizori/prestatori ai acestora, fie pe instrumentul în sine, fie în cadrul documentației aferente, inclusiv în cadrul termenilor și condițiilor de utilizare a instrumentului; </a:t>
            </a:r>
            <a:endParaRPr lang="en-US" dirty="0"/>
          </a:p>
          <a:p>
            <a:pPr algn="just"/>
            <a:r>
              <a:rPr lang="ro-RO" dirty="0"/>
              <a:t>b) </a:t>
            </a:r>
            <a:r>
              <a:rPr lang="ro-RO" b="1" dirty="0"/>
              <a:t>cupon valoric cu utilizare unică </a:t>
            </a:r>
            <a:r>
              <a:rPr lang="ro-RO" dirty="0"/>
              <a:t>înseamnă un cupon valoric în cazul căruia </a:t>
            </a:r>
            <a:r>
              <a:rPr lang="ro-RO" b="1" dirty="0"/>
              <a:t>locul livrării bunurilor sau al prestării serviciilor la care se referă cuponul valoric și TVA datorată </a:t>
            </a:r>
            <a:r>
              <a:rPr lang="ro-RO" dirty="0"/>
              <a:t>pentru acele bunuri sau servicii sunt cunoscute în momentul emiterii cuponului valoric; </a:t>
            </a:r>
            <a:endParaRPr lang="en-US" dirty="0"/>
          </a:p>
          <a:p>
            <a:pPr algn="just"/>
            <a:r>
              <a:rPr lang="ro-RO" dirty="0"/>
              <a:t>c) </a:t>
            </a:r>
            <a:r>
              <a:rPr lang="ro-RO" b="1" dirty="0"/>
              <a:t>cupon valoric cu utilizări multiple </a:t>
            </a:r>
            <a:r>
              <a:rPr lang="ro-RO" dirty="0"/>
              <a:t>înseamnă un cupon valoric, altul decât un cupon valoric cu utilizare unică.</a:t>
            </a:r>
            <a:endParaRPr lang="en-US" dirty="0"/>
          </a:p>
          <a:p>
            <a:endParaRPr lang="en-US" dirty="0"/>
          </a:p>
        </p:txBody>
      </p:sp>
      <p:sp>
        <p:nvSpPr>
          <p:cNvPr id="4" name="Footer Placeholder 3"/>
          <p:cNvSpPr>
            <a:spLocks noGrp="1"/>
          </p:cNvSpPr>
          <p:nvPr>
            <p:ph type="ftr" sz="quarter" idx="11"/>
          </p:nvPr>
        </p:nvSpPr>
        <p:spPr/>
        <p:txBody>
          <a:bodyPr/>
          <a:lstStyle/>
          <a:p>
            <a:r>
              <a:rPr lang="sk-SK" smtClean="0"/>
              <a:t>Autor Mariana Vizoli</a:t>
            </a:r>
            <a:endParaRPr lang="en-US"/>
          </a:p>
        </p:txBody>
      </p:sp>
    </p:spTree>
    <p:extLst>
      <p:ext uri="{BB962C8B-B14F-4D97-AF65-F5344CB8AC3E}">
        <p14:creationId xmlns:p14="http://schemas.microsoft.com/office/powerpoint/2010/main" val="14196858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Tratamentul</a:t>
            </a:r>
            <a:r>
              <a:rPr lang="en-US" b="1" dirty="0"/>
              <a:t> </a:t>
            </a:r>
            <a:r>
              <a:rPr lang="en-US" b="1" dirty="0" err="1"/>
              <a:t>cupoanelor</a:t>
            </a:r>
            <a:r>
              <a:rPr lang="en-US" b="1" dirty="0"/>
              <a:t> </a:t>
            </a:r>
            <a:r>
              <a:rPr lang="en-US" b="1" dirty="0" err="1" smtClean="0"/>
              <a:t>valorice</a:t>
            </a:r>
            <a:r>
              <a:rPr lang="en-US" b="1" dirty="0" smtClean="0"/>
              <a:t> </a:t>
            </a:r>
            <a:r>
              <a:rPr lang="en-US" b="1" dirty="0" err="1" smtClean="0"/>
              <a:t>unice</a:t>
            </a:r>
            <a:r>
              <a:rPr lang="en-US" b="1" dirty="0" smtClean="0"/>
              <a:t> </a:t>
            </a:r>
            <a:r>
              <a:rPr lang="en-US" b="1" dirty="0"/>
              <a:t>( </a:t>
            </a:r>
            <a:r>
              <a:rPr lang="en-US" b="1" dirty="0" err="1"/>
              <a:t>vouchere</a:t>
            </a:r>
            <a:r>
              <a:rPr lang="en-US" b="1" dirty="0"/>
              <a:t>)</a:t>
            </a:r>
            <a:endParaRPr lang="en-US" dirty="0"/>
          </a:p>
        </p:txBody>
      </p:sp>
      <p:sp>
        <p:nvSpPr>
          <p:cNvPr id="3" name="Content Placeholder 2"/>
          <p:cNvSpPr>
            <a:spLocks noGrp="1"/>
          </p:cNvSpPr>
          <p:nvPr>
            <p:ph idx="1"/>
          </p:nvPr>
        </p:nvSpPr>
        <p:spPr/>
        <p:txBody>
          <a:bodyPr>
            <a:normAutofit fontScale="70000" lnSpcReduction="20000"/>
          </a:bodyPr>
          <a:lstStyle/>
          <a:p>
            <a:pPr lvl="0" algn="just"/>
            <a:r>
              <a:rPr lang="ro-RO" b="1" dirty="0"/>
              <a:t>Fiecare transfer al unui cupon valoric cu utilizare unică </a:t>
            </a:r>
            <a:r>
              <a:rPr lang="ro-RO" dirty="0"/>
              <a:t>efectuat de o persoană impozabilă care acționează în nume propriu se consideră a fi o livrare a bunurilor sau o prestare a serviciilor la care se referă cuponul </a:t>
            </a:r>
            <a:r>
              <a:rPr lang="ro-RO" dirty="0" smtClean="0"/>
              <a:t>valoric </a:t>
            </a:r>
            <a:r>
              <a:rPr lang="mr-IN" dirty="0" smtClean="0">
                <a:solidFill>
                  <a:srgbClr val="558ED5"/>
                </a:solidFill>
              </a:rPr>
              <a:t>–</a:t>
            </a:r>
            <a:r>
              <a:rPr lang="ro-RO" dirty="0" smtClean="0">
                <a:solidFill>
                  <a:srgbClr val="558ED5"/>
                </a:solidFill>
              </a:rPr>
              <a:t> se instituie o ficțiune fiscală, deși fizic nu are loc livrarea unui bun sau prestarea unui serviciu, totuși se consideră că acestea au loc la vânzarea cuponului unic.</a:t>
            </a:r>
          </a:p>
          <a:p>
            <a:pPr lvl="0" algn="just"/>
            <a:r>
              <a:rPr lang="ro-RO" b="1" dirty="0" smtClean="0"/>
              <a:t>Predarea </a:t>
            </a:r>
            <a:r>
              <a:rPr lang="ro-RO" b="1" dirty="0"/>
              <a:t>efectivă a bunurilor </a:t>
            </a:r>
            <a:r>
              <a:rPr lang="ro-RO" dirty="0"/>
              <a:t>sau prestarea efectivă a serviciilor, în schimbul unui cupon valoric cu utilizare unică acceptat drept contrapartidă sau parte a contrapartidei de către furnizor/prestator, nu se consideră a fi o tranzacție independentă, pentru partea contrapartidei acoperită de </a:t>
            </a:r>
            <a:r>
              <a:rPr lang="ro-RO" dirty="0" smtClean="0"/>
              <a:t>cupon </a:t>
            </a:r>
            <a:r>
              <a:rPr lang="mr-IN" dirty="0" smtClean="0"/>
              <a:t>–</a:t>
            </a:r>
            <a:r>
              <a:rPr lang="ro-RO" dirty="0" smtClean="0"/>
              <a:t> </a:t>
            </a:r>
            <a:r>
              <a:rPr lang="ro-RO" dirty="0" smtClean="0">
                <a:solidFill>
                  <a:srgbClr val="558ED5"/>
                </a:solidFill>
              </a:rPr>
              <a:t>altă ficțiune fiscală, atunci când are loc transferul dreptului de proprietate asupra bunurilor, sau prestarea de servicii,  se consideră că nu mai are loc o tranzacție. Persoana care emite de exemplu un bon fiscal pentru livrarea unui bun care este plătit cu un cupon unic, va emite un bon fiscal fără TVA, TVA fiind colectată la vânzarea voucherului.</a:t>
            </a:r>
          </a:p>
          <a:p>
            <a:pPr lvl="0" algn="just"/>
            <a:endParaRPr lang="ro-RO" dirty="0" smtClean="0"/>
          </a:p>
        </p:txBody>
      </p:sp>
      <p:sp>
        <p:nvSpPr>
          <p:cNvPr id="4" name="Footer Placeholder 3"/>
          <p:cNvSpPr>
            <a:spLocks noGrp="1"/>
          </p:cNvSpPr>
          <p:nvPr>
            <p:ph type="ftr" sz="quarter" idx="11"/>
          </p:nvPr>
        </p:nvSpPr>
        <p:spPr/>
        <p:txBody>
          <a:bodyPr/>
          <a:lstStyle/>
          <a:p>
            <a:r>
              <a:rPr lang="sk-SK" smtClean="0"/>
              <a:t>Autor Mariana Vizoli</a:t>
            </a:r>
            <a:endParaRPr lang="en-US"/>
          </a:p>
        </p:txBody>
      </p:sp>
    </p:spTree>
    <p:extLst>
      <p:ext uri="{BB962C8B-B14F-4D97-AF65-F5344CB8AC3E}">
        <p14:creationId xmlns:p14="http://schemas.microsoft.com/office/powerpoint/2010/main" val="41038015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err="1"/>
              <a:t>Tratamentul</a:t>
            </a:r>
            <a:r>
              <a:rPr lang="en-US" sz="3600" b="1" dirty="0"/>
              <a:t> </a:t>
            </a:r>
            <a:r>
              <a:rPr lang="en-US" sz="3600" b="1" dirty="0" err="1"/>
              <a:t>cupoanelor</a:t>
            </a:r>
            <a:r>
              <a:rPr lang="en-US" sz="3600" b="1" dirty="0"/>
              <a:t> </a:t>
            </a:r>
            <a:r>
              <a:rPr lang="en-US" sz="3600" b="1" dirty="0" err="1" smtClean="0"/>
              <a:t>valorice</a:t>
            </a:r>
            <a:r>
              <a:rPr lang="en-US" sz="3600" b="1" dirty="0" smtClean="0"/>
              <a:t> </a:t>
            </a:r>
            <a:r>
              <a:rPr lang="en-US" sz="3600" b="1" dirty="0" err="1" smtClean="0"/>
              <a:t>unice</a:t>
            </a:r>
            <a:r>
              <a:rPr lang="en-US" sz="3600" b="1" dirty="0" smtClean="0"/>
              <a:t> </a:t>
            </a:r>
            <a:r>
              <a:rPr lang="en-US" sz="3600" b="1" dirty="0"/>
              <a:t>( </a:t>
            </a:r>
            <a:r>
              <a:rPr lang="en-US" sz="3600" b="1" dirty="0" err="1"/>
              <a:t>vouchere</a:t>
            </a:r>
            <a:r>
              <a:rPr lang="en-US" sz="3600" b="1" dirty="0"/>
              <a:t>)</a:t>
            </a:r>
            <a:endParaRPr lang="en-US" sz="3600" dirty="0"/>
          </a:p>
        </p:txBody>
      </p:sp>
      <p:sp>
        <p:nvSpPr>
          <p:cNvPr id="3" name="Content Placeholder 2"/>
          <p:cNvSpPr>
            <a:spLocks noGrp="1"/>
          </p:cNvSpPr>
          <p:nvPr>
            <p:ph idx="1"/>
          </p:nvPr>
        </p:nvSpPr>
        <p:spPr>
          <a:xfrm>
            <a:off x="457200" y="1417640"/>
            <a:ext cx="8229600" cy="4708525"/>
          </a:xfrm>
        </p:spPr>
        <p:txBody>
          <a:bodyPr>
            <a:normAutofit fontScale="62500" lnSpcReduction="20000"/>
          </a:bodyPr>
          <a:lstStyle/>
          <a:p>
            <a:pPr lvl="0" algn="just"/>
            <a:endParaRPr lang="x-none" b="1" dirty="0" smtClean="0"/>
          </a:p>
          <a:p>
            <a:pPr lvl="0" algn="just"/>
            <a:r>
              <a:rPr lang="ro-RO" dirty="0" smtClean="0"/>
              <a:t>Pentru </a:t>
            </a:r>
            <a:r>
              <a:rPr lang="ro-RO" dirty="0"/>
              <a:t>partea contrapartidei care nu este este acoperită de cuponul valoric cu utilizare unică se consideră că are loc tranzacție independentă</a:t>
            </a:r>
            <a:r>
              <a:rPr lang="ro-RO" dirty="0" smtClean="0"/>
              <a:t>.</a:t>
            </a:r>
            <a:r>
              <a:rPr lang="ro-RO" dirty="0" smtClean="0">
                <a:solidFill>
                  <a:schemeClr val="tx2">
                    <a:lumMod val="75000"/>
                  </a:schemeClr>
                </a:solidFill>
              </a:rPr>
              <a:t>- </a:t>
            </a:r>
            <a:r>
              <a:rPr lang="ro-RO" dirty="0" smtClean="0">
                <a:solidFill>
                  <a:schemeClr val="accent1">
                    <a:lumMod val="75000"/>
                  </a:schemeClr>
                </a:solidFill>
              </a:rPr>
              <a:t>dacă cuponul unic acoperă parțial contravaloarea unei livrări sau prestări, pentru partea acoperită de cupon </a:t>
            </a:r>
            <a:r>
              <a:rPr lang="en-US" dirty="0" err="1" smtClean="0">
                <a:solidFill>
                  <a:schemeClr val="accent1">
                    <a:lumMod val="75000"/>
                  </a:schemeClr>
                </a:solidFill>
              </a:rPr>
              <a:t>livrarea</a:t>
            </a:r>
            <a:r>
              <a:rPr lang="en-US" dirty="0" smtClean="0">
                <a:solidFill>
                  <a:schemeClr val="accent1">
                    <a:lumMod val="75000"/>
                  </a:schemeClr>
                </a:solidFill>
              </a:rPr>
              <a:t>/</a:t>
            </a:r>
            <a:r>
              <a:rPr lang="en-US" dirty="0" err="1" smtClean="0">
                <a:solidFill>
                  <a:schemeClr val="accent1">
                    <a:lumMod val="75000"/>
                  </a:schemeClr>
                </a:solidFill>
              </a:rPr>
              <a:t>prestare</a:t>
            </a:r>
            <a:r>
              <a:rPr lang="en-US" dirty="0" smtClean="0">
                <a:solidFill>
                  <a:schemeClr val="accent1">
                    <a:lumMod val="75000"/>
                  </a:schemeClr>
                </a:solidFill>
              </a:rPr>
              <a:t> are </a:t>
            </a:r>
            <a:r>
              <a:rPr lang="en-US" dirty="0" err="1" smtClean="0">
                <a:solidFill>
                  <a:schemeClr val="accent1">
                    <a:lumMod val="75000"/>
                  </a:schemeClr>
                </a:solidFill>
              </a:rPr>
              <a:t>loc</a:t>
            </a:r>
            <a:r>
              <a:rPr lang="en-US" dirty="0" smtClean="0">
                <a:solidFill>
                  <a:schemeClr val="accent1">
                    <a:lumMod val="75000"/>
                  </a:schemeClr>
                </a:solidFill>
              </a:rPr>
              <a:t> la </a:t>
            </a:r>
            <a:r>
              <a:rPr lang="en-US" dirty="0" err="1" smtClean="0">
                <a:solidFill>
                  <a:schemeClr val="accent1">
                    <a:lumMod val="75000"/>
                  </a:schemeClr>
                </a:solidFill>
              </a:rPr>
              <a:t>momentul</a:t>
            </a:r>
            <a:r>
              <a:rPr lang="en-US" dirty="0" smtClean="0">
                <a:solidFill>
                  <a:schemeClr val="accent1">
                    <a:lumMod val="75000"/>
                  </a:schemeClr>
                </a:solidFill>
              </a:rPr>
              <a:t> </a:t>
            </a:r>
            <a:r>
              <a:rPr lang="en-US" dirty="0" err="1" smtClean="0">
                <a:solidFill>
                  <a:schemeClr val="accent1">
                    <a:lumMod val="75000"/>
                  </a:schemeClr>
                </a:solidFill>
              </a:rPr>
              <a:t>vânzării</a:t>
            </a:r>
            <a:r>
              <a:rPr lang="en-US" dirty="0" smtClean="0">
                <a:solidFill>
                  <a:schemeClr val="accent1">
                    <a:lumMod val="75000"/>
                  </a:schemeClr>
                </a:solidFill>
              </a:rPr>
              <a:t> </a:t>
            </a:r>
            <a:r>
              <a:rPr lang="en-US" dirty="0" err="1" smtClean="0">
                <a:solidFill>
                  <a:schemeClr val="accent1">
                    <a:lumMod val="75000"/>
                  </a:schemeClr>
                </a:solidFill>
              </a:rPr>
              <a:t>cuponului</a:t>
            </a:r>
            <a:r>
              <a:rPr lang="en-US" dirty="0" smtClean="0">
                <a:solidFill>
                  <a:schemeClr val="accent1">
                    <a:lumMod val="75000"/>
                  </a:schemeClr>
                </a:solidFill>
              </a:rPr>
              <a:t>, </a:t>
            </a:r>
            <a:r>
              <a:rPr lang="en-US" dirty="0" err="1" smtClean="0">
                <a:solidFill>
                  <a:schemeClr val="accent1">
                    <a:lumMod val="75000"/>
                  </a:schemeClr>
                </a:solidFill>
              </a:rPr>
              <a:t>iar</a:t>
            </a:r>
            <a:r>
              <a:rPr lang="en-US" dirty="0" smtClean="0">
                <a:solidFill>
                  <a:schemeClr val="accent1">
                    <a:lumMod val="75000"/>
                  </a:schemeClr>
                </a:solidFill>
              </a:rPr>
              <a:t> </a:t>
            </a:r>
            <a:r>
              <a:rPr lang="en-US" dirty="0" err="1" smtClean="0">
                <a:solidFill>
                  <a:schemeClr val="accent1">
                    <a:lumMod val="75000"/>
                  </a:schemeClr>
                </a:solidFill>
              </a:rPr>
              <a:t>pentru</a:t>
            </a:r>
            <a:r>
              <a:rPr lang="en-US" dirty="0" smtClean="0">
                <a:solidFill>
                  <a:schemeClr val="accent1">
                    <a:lumMod val="75000"/>
                  </a:schemeClr>
                </a:solidFill>
              </a:rPr>
              <a:t> </a:t>
            </a:r>
            <a:r>
              <a:rPr lang="en-US" dirty="0" err="1" smtClean="0">
                <a:solidFill>
                  <a:schemeClr val="accent1">
                    <a:lumMod val="75000"/>
                  </a:schemeClr>
                </a:solidFill>
              </a:rPr>
              <a:t>partea</a:t>
            </a:r>
            <a:r>
              <a:rPr lang="en-US" dirty="0" smtClean="0">
                <a:solidFill>
                  <a:schemeClr val="accent1">
                    <a:lumMod val="75000"/>
                  </a:schemeClr>
                </a:solidFill>
              </a:rPr>
              <a:t> </a:t>
            </a:r>
            <a:r>
              <a:rPr lang="en-US" dirty="0" err="1" smtClean="0">
                <a:solidFill>
                  <a:schemeClr val="accent1">
                    <a:lumMod val="75000"/>
                  </a:schemeClr>
                </a:solidFill>
              </a:rPr>
              <a:t>neacoperită</a:t>
            </a:r>
            <a:r>
              <a:rPr lang="en-US" dirty="0" smtClean="0">
                <a:solidFill>
                  <a:schemeClr val="accent1">
                    <a:lumMod val="75000"/>
                  </a:schemeClr>
                </a:solidFill>
              </a:rPr>
              <a:t> de </a:t>
            </a:r>
            <a:r>
              <a:rPr lang="en-US" dirty="0" err="1" smtClean="0">
                <a:solidFill>
                  <a:schemeClr val="accent1">
                    <a:lumMod val="75000"/>
                  </a:schemeClr>
                </a:solidFill>
              </a:rPr>
              <a:t>cupon</a:t>
            </a:r>
            <a:r>
              <a:rPr lang="en-US" dirty="0" smtClean="0">
                <a:solidFill>
                  <a:schemeClr val="accent1">
                    <a:lumMod val="75000"/>
                  </a:schemeClr>
                </a:solidFill>
              </a:rPr>
              <a:t> </a:t>
            </a:r>
            <a:r>
              <a:rPr lang="en-US" dirty="0" err="1" smtClean="0">
                <a:solidFill>
                  <a:schemeClr val="accent1">
                    <a:lumMod val="75000"/>
                  </a:schemeClr>
                </a:solidFill>
              </a:rPr>
              <a:t>livrarea</a:t>
            </a:r>
            <a:r>
              <a:rPr lang="en-US" dirty="0" smtClean="0">
                <a:solidFill>
                  <a:schemeClr val="accent1">
                    <a:lumMod val="75000"/>
                  </a:schemeClr>
                </a:solidFill>
              </a:rPr>
              <a:t>/</a:t>
            </a:r>
            <a:r>
              <a:rPr lang="en-US" dirty="0" err="1" smtClean="0">
                <a:solidFill>
                  <a:schemeClr val="accent1">
                    <a:lumMod val="75000"/>
                  </a:schemeClr>
                </a:solidFill>
              </a:rPr>
              <a:t>prestarea</a:t>
            </a:r>
            <a:r>
              <a:rPr lang="en-US" dirty="0" smtClean="0">
                <a:solidFill>
                  <a:schemeClr val="accent1">
                    <a:lumMod val="75000"/>
                  </a:schemeClr>
                </a:solidFill>
              </a:rPr>
              <a:t> are </a:t>
            </a:r>
            <a:r>
              <a:rPr lang="en-US" dirty="0" err="1" smtClean="0">
                <a:solidFill>
                  <a:schemeClr val="accent1">
                    <a:lumMod val="75000"/>
                  </a:schemeClr>
                </a:solidFill>
              </a:rPr>
              <a:t>loc</a:t>
            </a:r>
            <a:r>
              <a:rPr lang="en-US" dirty="0" smtClean="0">
                <a:solidFill>
                  <a:schemeClr val="accent1">
                    <a:lumMod val="75000"/>
                  </a:schemeClr>
                </a:solidFill>
              </a:rPr>
              <a:t> conform </a:t>
            </a:r>
            <a:r>
              <a:rPr lang="en-US" dirty="0" err="1" smtClean="0">
                <a:solidFill>
                  <a:schemeClr val="accent1">
                    <a:lumMod val="75000"/>
                  </a:schemeClr>
                </a:solidFill>
              </a:rPr>
              <a:t>regulilor</a:t>
            </a:r>
            <a:r>
              <a:rPr lang="en-US" dirty="0" smtClean="0">
                <a:solidFill>
                  <a:schemeClr val="accent1">
                    <a:lumMod val="75000"/>
                  </a:schemeClr>
                </a:solidFill>
              </a:rPr>
              <a:t> </a:t>
            </a:r>
            <a:r>
              <a:rPr lang="en-US" dirty="0" err="1" smtClean="0">
                <a:solidFill>
                  <a:schemeClr val="accent1">
                    <a:lumMod val="75000"/>
                  </a:schemeClr>
                </a:solidFill>
              </a:rPr>
              <a:t>generale</a:t>
            </a:r>
            <a:r>
              <a:rPr lang="en-US" dirty="0" smtClean="0">
                <a:solidFill>
                  <a:schemeClr val="accent1">
                    <a:lumMod val="75000"/>
                  </a:schemeClr>
                </a:solidFill>
              </a:rPr>
              <a:t>.</a:t>
            </a:r>
          </a:p>
          <a:p>
            <a:pPr lvl="0" algn="just"/>
            <a:r>
              <a:rPr lang="en-US" dirty="0" err="1" smtClean="0">
                <a:solidFill>
                  <a:schemeClr val="accent1">
                    <a:lumMod val="75000"/>
                  </a:schemeClr>
                </a:solidFill>
              </a:rPr>
              <a:t>Exemplu</a:t>
            </a:r>
            <a:r>
              <a:rPr lang="en-US" dirty="0" smtClean="0">
                <a:solidFill>
                  <a:schemeClr val="accent1">
                    <a:lumMod val="75000"/>
                  </a:schemeClr>
                </a:solidFill>
              </a:rPr>
              <a:t>: Un salon de </a:t>
            </a:r>
            <a:r>
              <a:rPr lang="en-US" dirty="0" err="1" smtClean="0">
                <a:solidFill>
                  <a:schemeClr val="accent1">
                    <a:lumMod val="75000"/>
                  </a:schemeClr>
                </a:solidFill>
              </a:rPr>
              <a:t>cosmetică</a:t>
            </a:r>
            <a:r>
              <a:rPr lang="en-US" dirty="0" smtClean="0">
                <a:solidFill>
                  <a:schemeClr val="accent1">
                    <a:lumMod val="75000"/>
                  </a:schemeClr>
                </a:solidFill>
              </a:rPr>
              <a:t> </a:t>
            </a:r>
            <a:r>
              <a:rPr lang="en-US" dirty="0" err="1" smtClean="0">
                <a:solidFill>
                  <a:schemeClr val="accent1">
                    <a:lumMod val="75000"/>
                  </a:schemeClr>
                </a:solidFill>
              </a:rPr>
              <a:t>emite</a:t>
            </a:r>
            <a:r>
              <a:rPr lang="en-US" dirty="0" smtClean="0">
                <a:solidFill>
                  <a:schemeClr val="accent1">
                    <a:lumMod val="75000"/>
                  </a:schemeClr>
                </a:solidFill>
              </a:rPr>
              <a:t> </a:t>
            </a:r>
            <a:r>
              <a:rPr lang="en-US" dirty="0" err="1" smtClean="0">
                <a:solidFill>
                  <a:schemeClr val="accent1">
                    <a:lumMod val="75000"/>
                  </a:schemeClr>
                </a:solidFill>
              </a:rPr>
              <a:t>cupoane</a:t>
            </a:r>
            <a:r>
              <a:rPr lang="en-US" dirty="0" smtClean="0">
                <a:solidFill>
                  <a:schemeClr val="accent1">
                    <a:lumMod val="75000"/>
                  </a:schemeClr>
                </a:solidFill>
              </a:rPr>
              <a:t> care </a:t>
            </a:r>
            <a:r>
              <a:rPr lang="en-US" dirty="0" err="1" smtClean="0">
                <a:solidFill>
                  <a:schemeClr val="accent1">
                    <a:lumMod val="75000"/>
                  </a:schemeClr>
                </a:solidFill>
              </a:rPr>
              <a:t>acoperă</a:t>
            </a:r>
            <a:r>
              <a:rPr lang="en-US" dirty="0" smtClean="0">
                <a:solidFill>
                  <a:schemeClr val="accent1">
                    <a:lumMod val="75000"/>
                  </a:schemeClr>
                </a:solidFill>
              </a:rPr>
              <a:t> </a:t>
            </a:r>
            <a:r>
              <a:rPr lang="en-US" dirty="0" err="1" smtClean="0">
                <a:solidFill>
                  <a:schemeClr val="accent1">
                    <a:lumMod val="75000"/>
                  </a:schemeClr>
                </a:solidFill>
              </a:rPr>
              <a:t>valoarea</a:t>
            </a:r>
            <a:r>
              <a:rPr lang="en-US" dirty="0" smtClean="0">
                <a:solidFill>
                  <a:schemeClr val="accent1">
                    <a:lumMod val="75000"/>
                  </a:schemeClr>
                </a:solidFill>
              </a:rPr>
              <a:t> </a:t>
            </a:r>
            <a:r>
              <a:rPr lang="en-US" dirty="0" err="1" smtClean="0">
                <a:solidFill>
                  <a:schemeClr val="accent1">
                    <a:lumMod val="75000"/>
                  </a:schemeClr>
                </a:solidFill>
              </a:rPr>
              <a:t>unui</a:t>
            </a:r>
            <a:r>
              <a:rPr lang="en-US" dirty="0" smtClean="0">
                <a:solidFill>
                  <a:schemeClr val="accent1">
                    <a:lumMod val="75000"/>
                  </a:schemeClr>
                </a:solidFill>
              </a:rPr>
              <a:t> </a:t>
            </a:r>
            <a:r>
              <a:rPr lang="en-US" dirty="0" err="1" smtClean="0">
                <a:solidFill>
                  <a:schemeClr val="accent1">
                    <a:lumMod val="75000"/>
                  </a:schemeClr>
                </a:solidFill>
              </a:rPr>
              <a:t>tratament</a:t>
            </a:r>
            <a:r>
              <a:rPr lang="en-US" dirty="0" smtClean="0">
                <a:solidFill>
                  <a:schemeClr val="accent1">
                    <a:lumMod val="75000"/>
                  </a:schemeClr>
                </a:solidFill>
              </a:rPr>
              <a:t> cosmetic de 250 de lei </a:t>
            </a:r>
            <a:r>
              <a:rPr lang="en-US" dirty="0" err="1" smtClean="0">
                <a:solidFill>
                  <a:schemeClr val="accent1">
                    <a:lumMod val="75000"/>
                  </a:schemeClr>
                </a:solidFill>
              </a:rPr>
              <a:t>pe</a:t>
            </a:r>
            <a:r>
              <a:rPr lang="en-US" dirty="0" smtClean="0">
                <a:solidFill>
                  <a:schemeClr val="accent1">
                    <a:lumMod val="75000"/>
                  </a:schemeClr>
                </a:solidFill>
              </a:rPr>
              <a:t> care le </a:t>
            </a:r>
            <a:r>
              <a:rPr lang="en-US" dirty="0" err="1" smtClean="0">
                <a:solidFill>
                  <a:schemeClr val="accent1">
                    <a:lumMod val="75000"/>
                  </a:schemeClr>
                </a:solidFill>
              </a:rPr>
              <a:t>vinde</a:t>
            </a:r>
            <a:r>
              <a:rPr lang="en-US" dirty="0" smtClean="0">
                <a:solidFill>
                  <a:schemeClr val="accent1">
                    <a:lumMod val="75000"/>
                  </a:schemeClr>
                </a:solidFill>
              </a:rPr>
              <a:t> </a:t>
            </a:r>
            <a:r>
              <a:rPr lang="en-US" dirty="0" err="1" smtClean="0">
                <a:solidFill>
                  <a:schemeClr val="accent1">
                    <a:lumMod val="75000"/>
                  </a:schemeClr>
                </a:solidFill>
              </a:rPr>
              <a:t>clienților</a:t>
            </a:r>
            <a:r>
              <a:rPr lang="en-US" dirty="0" smtClean="0">
                <a:solidFill>
                  <a:schemeClr val="accent1">
                    <a:lumMod val="75000"/>
                  </a:schemeClr>
                </a:solidFill>
              </a:rPr>
              <a:t> </a:t>
            </a:r>
            <a:r>
              <a:rPr lang="en-US" dirty="0" err="1" smtClean="0">
                <a:solidFill>
                  <a:schemeClr val="accent1">
                    <a:lumMod val="75000"/>
                  </a:schemeClr>
                </a:solidFill>
              </a:rPr>
              <a:t>săi</a:t>
            </a:r>
            <a:r>
              <a:rPr lang="en-US" dirty="0" smtClean="0">
                <a:solidFill>
                  <a:schemeClr val="accent1">
                    <a:lumMod val="75000"/>
                  </a:schemeClr>
                </a:solidFill>
              </a:rPr>
              <a:t>. </a:t>
            </a:r>
            <a:r>
              <a:rPr lang="en-US" dirty="0" err="1" smtClean="0">
                <a:solidFill>
                  <a:schemeClr val="accent1">
                    <a:lumMod val="75000"/>
                  </a:schemeClr>
                </a:solidFill>
              </a:rPr>
              <a:t>Salonul</a:t>
            </a:r>
            <a:r>
              <a:rPr lang="en-US" dirty="0" smtClean="0">
                <a:solidFill>
                  <a:schemeClr val="accent1">
                    <a:lumMod val="75000"/>
                  </a:schemeClr>
                </a:solidFill>
              </a:rPr>
              <a:t> </a:t>
            </a:r>
            <a:r>
              <a:rPr lang="en-US" dirty="0" err="1" smtClean="0">
                <a:solidFill>
                  <a:schemeClr val="accent1">
                    <a:lumMod val="75000"/>
                  </a:schemeClr>
                </a:solidFill>
              </a:rPr>
              <a:t>colectează</a:t>
            </a:r>
            <a:r>
              <a:rPr lang="en-US" dirty="0" smtClean="0">
                <a:solidFill>
                  <a:schemeClr val="accent1">
                    <a:lumMod val="75000"/>
                  </a:schemeClr>
                </a:solidFill>
              </a:rPr>
              <a:t> TVA la </a:t>
            </a:r>
            <a:r>
              <a:rPr lang="en-US" dirty="0" err="1" smtClean="0">
                <a:solidFill>
                  <a:schemeClr val="accent1">
                    <a:lumMod val="75000"/>
                  </a:schemeClr>
                </a:solidFill>
              </a:rPr>
              <a:t>momentul</a:t>
            </a:r>
            <a:r>
              <a:rPr lang="en-US" dirty="0" smtClean="0">
                <a:solidFill>
                  <a:schemeClr val="accent1">
                    <a:lumMod val="75000"/>
                  </a:schemeClr>
                </a:solidFill>
              </a:rPr>
              <a:t> </a:t>
            </a:r>
            <a:r>
              <a:rPr lang="en-US" dirty="0" err="1" smtClean="0">
                <a:solidFill>
                  <a:schemeClr val="accent1">
                    <a:lumMod val="75000"/>
                  </a:schemeClr>
                </a:solidFill>
              </a:rPr>
              <a:t>vânzării</a:t>
            </a:r>
            <a:r>
              <a:rPr lang="en-US" dirty="0" smtClean="0">
                <a:solidFill>
                  <a:schemeClr val="accent1">
                    <a:lumMod val="75000"/>
                  </a:schemeClr>
                </a:solidFill>
              </a:rPr>
              <a:t> </a:t>
            </a:r>
            <a:r>
              <a:rPr lang="en-US" dirty="0" err="1" smtClean="0">
                <a:solidFill>
                  <a:schemeClr val="accent1">
                    <a:lumMod val="75000"/>
                  </a:schemeClr>
                </a:solidFill>
              </a:rPr>
              <a:t>cuponului</a:t>
            </a:r>
            <a:r>
              <a:rPr lang="en-US" dirty="0" smtClean="0">
                <a:solidFill>
                  <a:schemeClr val="accent1">
                    <a:lumMod val="75000"/>
                  </a:schemeClr>
                </a:solidFill>
              </a:rPr>
              <a:t>. </a:t>
            </a:r>
            <a:r>
              <a:rPr lang="en-US" dirty="0" err="1" smtClean="0">
                <a:solidFill>
                  <a:schemeClr val="accent1">
                    <a:lumMod val="75000"/>
                  </a:schemeClr>
                </a:solidFill>
              </a:rPr>
              <a:t>Dacă</a:t>
            </a:r>
            <a:r>
              <a:rPr lang="en-US" dirty="0" smtClean="0">
                <a:solidFill>
                  <a:schemeClr val="accent1">
                    <a:lumMod val="75000"/>
                  </a:schemeClr>
                </a:solidFill>
              </a:rPr>
              <a:t> </a:t>
            </a:r>
            <a:r>
              <a:rPr lang="en-US" dirty="0" err="1" smtClean="0">
                <a:solidFill>
                  <a:schemeClr val="accent1">
                    <a:lumMod val="75000"/>
                  </a:schemeClr>
                </a:solidFill>
              </a:rPr>
              <a:t>clientul</a:t>
            </a:r>
            <a:r>
              <a:rPr lang="en-US" dirty="0" smtClean="0">
                <a:solidFill>
                  <a:schemeClr val="accent1">
                    <a:lumMod val="75000"/>
                  </a:schemeClr>
                </a:solidFill>
              </a:rPr>
              <a:t> </a:t>
            </a:r>
            <a:r>
              <a:rPr lang="en-US" dirty="0" err="1" smtClean="0">
                <a:solidFill>
                  <a:schemeClr val="accent1">
                    <a:lumMod val="75000"/>
                  </a:schemeClr>
                </a:solidFill>
              </a:rPr>
              <a:t>va</a:t>
            </a:r>
            <a:r>
              <a:rPr lang="en-US" dirty="0" smtClean="0">
                <a:solidFill>
                  <a:schemeClr val="accent1">
                    <a:lumMod val="75000"/>
                  </a:schemeClr>
                </a:solidFill>
              </a:rPr>
              <a:t> </a:t>
            </a:r>
            <a:r>
              <a:rPr lang="en-US" dirty="0" err="1" smtClean="0">
                <a:solidFill>
                  <a:schemeClr val="accent1">
                    <a:lumMod val="75000"/>
                  </a:schemeClr>
                </a:solidFill>
              </a:rPr>
              <a:t>solicita</a:t>
            </a:r>
            <a:r>
              <a:rPr lang="en-US" dirty="0" smtClean="0">
                <a:solidFill>
                  <a:schemeClr val="accent1">
                    <a:lumMod val="75000"/>
                  </a:schemeClr>
                </a:solidFill>
              </a:rPr>
              <a:t> </a:t>
            </a:r>
            <a:r>
              <a:rPr lang="en-US" dirty="0" err="1" smtClean="0">
                <a:solidFill>
                  <a:schemeClr val="accent1">
                    <a:lumMod val="75000"/>
                  </a:schemeClr>
                </a:solidFill>
              </a:rPr>
              <a:t>servicii</a:t>
            </a:r>
            <a:r>
              <a:rPr lang="en-US" dirty="0" smtClean="0">
                <a:solidFill>
                  <a:schemeClr val="accent1">
                    <a:lumMod val="75000"/>
                  </a:schemeClr>
                </a:solidFill>
              </a:rPr>
              <a:t> in </a:t>
            </a:r>
            <a:r>
              <a:rPr lang="en-US" dirty="0" err="1" smtClean="0">
                <a:solidFill>
                  <a:schemeClr val="accent1">
                    <a:lumMod val="75000"/>
                  </a:schemeClr>
                </a:solidFill>
              </a:rPr>
              <a:t>sumă</a:t>
            </a:r>
            <a:r>
              <a:rPr lang="en-US" dirty="0" smtClean="0">
                <a:solidFill>
                  <a:schemeClr val="accent1">
                    <a:lumMod val="75000"/>
                  </a:schemeClr>
                </a:solidFill>
              </a:rPr>
              <a:t> de 300 de lei, care </a:t>
            </a:r>
            <a:r>
              <a:rPr lang="en-US" dirty="0" err="1" smtClean="0">
                <a:solidFill>
                  <a:schemeClr val="accent1">
                    <a:lumMod val="75000"/>
                  </a:schemeClr>
                </a:solidFill>
              </a:rPr>
              <a:t>exced</a:t>
            </a:r>
            <a:r>
              <a:rPr lang="en-US" dirty="0" smtClean="0">
                <a:solidFill>
                  <a:schemeClr val="accent1">
                    <a:lumMod val="75000"/>
                  </a:schemeClr>
                </a:solidFill>
              </a:rPr>
              <a:t> </a:t>
            </a:r>
            <a:r>
              <a:rPr lang="en-US" dirty="0" err="1" smtClean="0">
                <a:solidFill>
                  <a:schemeClr val="accent1">
                    <a:lumMod val="75000"/>
                  </a:schemeClr>
                </a:solidFill>
              </a:rPr>
              <a:t>sumei</a:t>
            </a:r>
            <a:r>
              <a:rPr lang="en-US" dirty="0" smtClean="0">
                <a:solidFill>
                  <a:schemeClr val="accent1">
                    <a:lumMod val="75000"/>
                  </a:schemeClr>
                </a:solidFill>
              </a:rPr>
              <a:t> de 250 de lei, </a:t>
            </a:r>
            <a:r>
              <a:rPr lang="en-US" dirty="0" err="1" smtClean="0">
                <a:solidFill>
                  <a:schemeClr val="accent1">
                    <a:lumMod val="75000"/>
                  </a:schemeClr>
                </a:solidFill>
              </a:rPr>
              <a:t>pentru</a:t>
            </a:r>
            <a:r>
              <a:rPr lang="en-US" dirty="0" smtClean="0">
                <a:solidFill>
                  <a:schemeClr val="accent1">
                    <a:lumMod val="75000"/>
                  </a:schemeClr>
                </a:solidFill>
              </a:rPr>
              <a:t> </a:t>
            </a:r>
            <a:r>
              <a:rPr lang="en-US" dirty="0" err="1" smtClean="0">
                <a:solidFill>
                  <a:schemeClr val="accent1">
                    <a:lumMod val="75000"/>
                  </a:schemeClr>
                </a:solidFill>
              </a:rPr>
              <a:t>diferența</a:t>
            </a:r>
            <a:r>
              <a:rPr lang="en-US" dirty="0" smtClean="0">
                <a:solidFill>
                  <a:schemeClr val="accent1">
                    <a:lumMod val="75000"/>
                  </a:schemeClr>
                </a:solidFill>
              </a:rPr>
              <a:t> de 500 de lei, </a:t>
            </a:r>
            <a:r>
              <a:rPr lang="en-US" dirty="0" err="1" smtClean="0">
                <a:solidFill>
                  <a:schemeClr val="accent1">
                    <a:lumMod val="75000"/>
                  </a:schemeClr>
                </a:solidFill>
              </a:rPr>
              <a:t>salonul</a:t>
            </a:r>
            <a:r>
              <a:rPr lang="en-US" dirty="0" smtClean="0">
                <a:solidFill>
                  <a:schemeClr val="accent1">
                    <a:lumMod val="75000"/>
                  </a:schemeClr>
                </a:solidFill>
              </a:rPr>
              <a:t> </a:t>
            </a:r>
            <a:r>
              <a:rPr lang="en-US" dirty="0" err="1" smtClean="0">
                <a:solidFill>
                  <a:schemeClr val="accent1">
                    <a:lumMod val="75000"/>
                  </a:schemeClr>
                </a:solidFill>
              </a:rPr>
              <a:t>va</a:t>
            </a:r>
            <a:r>
              <a:rPr lang="en-US" dirty="0" smtClean="0">
                <a:solidFill>
                  <a:schemeClr val="accent1">
                    <a:lumMod val="75000"/>
                  </a:schemeClr>
                </a:solidFill>
              </a:rPr>
              <a:t> </a:t>
            </a:r>
            <a:r>
              <a:rPr lang="en-US" dirty="0" err="1" smtClean="0">
                <a:solidFill>
                  <a:schemeClr val="accent1">
                    <a:lumMod val="75000"/>
                  </a:schemeClr>
                </a:solidFill>
              </a:rPr>
              <a:t>colecta</a:t>
            </a:r>
            <a:r>
              <a:rPr lang="en-US" dirty="0" smtClean="0">
                <a:solidFill>
                  <a:schemeClr val="accent1">
                    <a:lumMod val="75000"/>
                  </a:schemeClr>
                </a:solidFill>
              </a:rPr>
              <a:t> TVA la </a:t>
            </a:r>
            <a:r>
              <a:rPr lang="en-US" dirty="0" err="1" smtClean="0">
                <a:solidFill>
                  <a:schemeClr val="accent1">
                    <a:lumMod val="75000"/>
                  </a:schemeClr>
                </a:solidFill>
              </a:rPr>
              <a:t>momentul</a:t>
            </a:r>
            <a:r>
              <a:rPr lang="en-US" dirty="0" smtClean="0">
                <a:solidFill>
                  <a:schemeClr val="accent1">
                    <a:lumMod val="75000"/>
                  </a:schemeClr>
                </a:solidFill>
              </a:rPr>
              <a:t> </a:t>
            </a:r>
            <a:r>
              <a:rPr lang="en-US" dirty="0" err="1" smtClean="0">
                <a:solidFill>
                  <a:schemeClr val="accent1">
                    <a:lumMod val="75000"/>
                  </a:schemeClr>
                </a:solidFill>
              </a:rPr>
              <a:t>prestării</a:t>
            </a:r>
            <a:r>
              <a:rPr lang="en-US" dirty="0" smtClean="0">
                <a:solidFill>
                  <a:schemeClr val="accent1">
                    <a:lumMod val="75000"/>
                  </a:schemeClr>
                </a:solidFill>
              </a:rPr>
              <a:t> </a:t>
            </a:r>
            <a:r>
              <a:rPr lang="en-US" dirty="0" err="1" smtClean="0">
                <a:solidFill>
                  <a:schemeClr val="accent1">
                    <a:lumMod val="75000"/>
                  </a:schemeClr>
                </a:solidFill>
              </a:rPr>
              <a:t>serviciului</a:t>
            </a:r>
            <a:r>
              <a:rPr lang="en-US" dirty="0" smtClean="0">
                <a:solidFill>
                  <a:schemeClr val="accent1">
                    <a:lumMod val="75000"/>
                  </a:schemeClr>
                </a:solidFill>
              </a:rPr>
              <a:t> de </a:t>
            </a:r>
            <a:r>
              <a:rPr lang="en-US" dirty="0" err="1" smtClean="0">
                <a:solidFill>
                  <a:schemeClr val="accent1">
                    <a:lumMod val="75000"/>
                  </a:schemeClr>
                </a:solidFill>
              </a:rPr>
              <a:t>tratament</a:t>
            </a:r>
            <a:r>
              <a:rPr lang="en-US" dirty="0" smtClean="0">
                <a:solidFill>
                  <a:schemeClr val="accent1">
                    <a:lumMod val="75000"/>
                  </a:schemeClr>
                </a:solidFill>
              </a:rPr>
              <a:t> cosmetic.</a:t>
            </a:r>
          </a:p>
          <a:p>
            <a:pPr lvl="0" algn="just"/>
            <a:r>
              <a:rPr lang="en-US" b="1" dirty="0" err="1" smtClean="0">
                <a:solidFill>
                  <a:schemeClr val="accent1">
                    <a:lumMod val="75000"/>
                  </a:schemeClr>
                </a:solidFill>
              </a:rPr>
              <a:t>Dacă</a:t>
            </a:r>
            <a:r>
              <a:rPr lang="en-US" b="1" dirty="0" smtClean="0">
                <a:solidFill>
                  <a:schemeClr val="accent1">
                    <a:lumMod val="75000"/>
                  </a:schemeClr>
                </a:solidFill>
              </a:rPr>
              <a:t> </a:t>
            </a:r>
            <a:r>
              <a:rPr lang="en-US" b="1" dirty="0" err="1" smtClean="0">
                <a:solidFill>
                  <a:schemeClr val="accent1">
                    <a:lumMod val="75000"/>
                  </a:schemeClr>
                </a:solidFill>
              </a:rPr>
              <a:t>livrarea</a:t>
            </a:r>
            <a:r>
              <a:rPr lang="en-US" b="1" dirty="0" smtClean="0">
                <a:solidFill>
                  <a:schemeClr val="accent1">
                    <a:lumMod val="75000"/>
                  </a:schemeClr>
                </a:solidFill>
              </a:rPr>
              <a:t>/</a:t>
            </a:r>
            <a:r>
              <a:rPr lang="en-US" b="1" dirty="0" err="1" smtClean="0">
                <a:solidFill>
                  <a:schemeClr val="accent1">
                    <a:lumMod val="75000"/>
                  </a:schemeClr>
                </a:solidFill>
              </a:rPr>
              <a:t>prestarea</a:t>
            </a:r>
            <a:r>
              <a:rPr lang="en-US" b="1" dirty="0" smtClean="0">
                <a:solidFill>
                  <a:schemeClr val="accent1">
                    <a:lumMod val="75000"/>
                  </a:schemeClr>
                </a:solidFill>
              </a:rPr>
              <a:t> </a:t>
            </a:r>
            <a:r>
              <a:rPr lang="en-US" b="1" dirty="0" err="1" smtClean="0">
                <a:solidFill>
                  <a:schemeClr val="accent1">
                    <a:lumMod val="75000"/>
                  </a:schemeClr>
                </a:solidFill>
              </a:rPr>
              <a:t>efectivă</a:t>
            </a:r>
            <a:r>
              <a:rPr lang="en-US" b="1" dirty="0" smtClean="0">
                <a:solidFill>
                  <a:schemeClr val="accent1">
                    <a:lumMod val="75000"/>
                  </a:schemeClr>
                </a:solidFill>
              </a:rPr>
              <a:t> a </a:t>
            </a:r>
            <a:r>
              <a:rPr lang="en-US" b="1" dirty="0" err="1" smtClean="0">
                <a:solidFill>
                  <a:schemeClr val="accent1">
                    <a:lumMod val="75000"/>
                  </a:schemeClr>
                </a:solidFill>
              </a:rPr>
              <a:t>bunurilor</a:t>
            </a:r>
            <a:r>
              <a:rPr lang="en-US" b="1" dirty="0" smtClean="0">
                <a:solidFill>
                  <a:schemeClr val="accent1">
                    <a:lumMod val="75000"/>
                  </a:schemeClr>
                </a:solidFill>
              </a:rPr>
              <a:t>/</a:t>
            </a:r>
            <a:r>
              <a:rPr lang="en-US" b="1" dirty="0" err="1" smtClean="0">
                <a:solidFill>
                  <a:schemeClr val="accent1">
                    <a:lumMod val="75000"/>
                  </a:schemeClr>
                </a:solidFill>
              </a:rPr>
              <a:t>serviciilor</a:t>
            </a:r>
            <a:r>
              <a:rPr lang="en-US" b="1" dirty="0" smtClean="0">
                <a:solidFill>
                  <a:schemeClr val="accent1">
                    <a:lumMod val="75000"/>
                  </a:schemeClr>
                </a:solidFill>
              </a:rPr>
              <a:t> nu </a:t>
            </a:r>
            <a:r>
              <a:rPr lang="en-US" b="1" dirty="0" err="1" smtClean="0">
                <a:solidFill>
                  <a:schemeClr val="accent1">
                    <a:lumMod val="75000"/>
                  </a:schemeClr>
                </a:solidFill>
              </a:rPr>
              <a:t>mai</a:t>
            </a:r>
            <a:r>
              <a:rPr lang="en-US" b="1" dirty="0" smtClean="0">
                <a:solidFill>
                  <a:schemeClr val="accent1">
                    <a:lumMod val="75000"/>
                  </a:schemeClr>
                </a:solidFill>
              </a:rPr>
              <a:t> are </a:t>
            </a:r>
            <a:r>
              <a:rPr lang="en-US" b="1" dirty="0" err="1" smtClean="0">
                <a:solidFill>
                  <a:schemeClr val="accent1">
                    <a:lumMod val="75000"/>
                  </a:schemeClr>
                </a:solidFill>
              </a:rPr>
              <a:t>loc</a:t>
            </a:r>
            <a:r>
              <a:rPr lang="en-US" b="1" dirty="0" smtClean="0">
                <a:solidFill>
                  <a:schemeClr val="accent1">
                    <a:lumMod val="75000"/>
                  </a:schemeClr>
                </a:solidFill>
              </a:rPr>
              <a:t>, </a:t>
            </a:r>
            <a:r>
              <a:rPr lang="en-US" b="1" dirty="0" err="1" smtClean="0">
                <a:solidFill>
                  <a:schemeClr val="accent1">
                    <a:lumMod val="75000"/>
                  </a:schemeClr>
                </a:solidFill>
              </a:rPr>
              <a:t>respectiv</a:t>
            </a:r>
            <a:r>
              <a:rPr lang="en-US" b="1" dirty="0" smtClean="0">
                <a:solidFill>
                  <a:schemeClr val="accent1">
                    <a:lumMod val="75000"/>
                  </a:schemeClr>
                </a:solidFill>
              </a:rPr>
              <a:t> </a:t>
            </a:r>
            <a:r>
              <a:rPr lang="en-US" b="1" dirty="0" err="1" smtClean="0">
                <a:solidFill>
                  <a:schemeClr val="accent1">
                    <a:lumMod val="75000"/>
                  </a:schemeClr>
                </a:solidFill>
              </a:rPr>
              <a:t>clientul</a:t>
            </a:r>
            <a:r>
              <a:rPr lang="en-US" b="1" dirty="0" smtClean="0">
                <a:solidFill>
                  <a:schemeClr val="accent1">
                    <a:lumMod val="75000"/>
                  </a:schemeClr>
                </a:solidFill>
              </a:rPr>
              <a:t> </a:t>
            </a:r>
            <a:r>
              <a:rPr lang="en-US" b="1" dirty="0" err="1" smtClean="0">
                <a:solidFill>
                  <a:schemeClr val="accent1">
                    <a:lumMod val="75000"/>
                  </a:schemeClr>
                </a:solidFill>
              </a:rPr>
              <a:t>deși</a:t>
            </a:r>
            <a:r>
              <a:rPr lang="en-US" b="1" dirty="0" smtClean="0">
                <a:solidFill>
                  <a:schemeClr val="accent1">
                    <a:lumMod val="75000"/>
                  </a:schemeClr>
                </a:solidFill>
              </a:rPr>
              <a:t> a </a:t>
            </a:r>
            <a:r>
              <a:rPr lang="en-US" b="1" dirty="0" err="1" smtClean="0">
                <a:solidFill>
                  <a:schemeClr val="accent1">
                    <a:lumMod val="75000"/>
                  </a:schemeClr>
                </a:solidFill>
              </a:rPr>
              <a:t>cumpărat</a:t>
            </a:r>
            <a:r>
              <a:rPr lang="en-US" b="1" dirty="0" smtClean="0">
                <a:solidFill>
                  <a:schemeClr val="accent1">
                    <a:lumMod val="75000"/>
                  </a:schemeClr>
                </a:solidFill>
              </a:rPr>
              <a:t> </a:t>
            </a:r>
            <a:r>
              <a:rPr lang="en-US" b="1" dirty="0" err="1" smtClean="0">
                <a:solidFill>
                  <a:schemeClr val="accent1">
                    <a:lumMod val="75000"/>
                  </a:schemeClr>
                </a:solidFill>
              </a:rPr>
              <a:t>cuponul</a:t>
            </a:r>
            <a:r>
              <a:rPr lang="en-US" b="1" dirty="0" smtClean="0">
                <a:solidFill>
                  <a:schemeClr val="accent1">
                    <a:lumMod val="75000"/>
                  </a:schemeClr>
                </a:solidFill>
              </a:rPr>
              <a:t> nu </a:t>
            </a:r>
            <a:r>
              <a:rPr lang="en-US" b="1" dirty="0" err="1" smtClean="0">
                <a:solidFill>
                  <a:schemeClr val="accent1">
                    <a:lumMod val="75000"/>
                  </a:schemeClr>
                </a:solidFill>
              </a:rPr>
              <a:t>îl</a:t>
            </a:r>
            <a:r>
              <a:rPr lang="en-US" b="1" dirty="0" smtClean="0">
                <a:solidFill>
                  <a:schemeClr val="accent1">
                    <a:lumMod val="75000"/>
                  </a:schemeClr>
                </a:solidFill>
              </a:rPr>
              <a:t> </a:t>
            </a:r>
            <a:r>
              <a:rPr lang="en-US" b="1" dirty="0" err="1" smtClean="0">
                <a:solidFill>
                  <a:schemeClr val="accent1">
                    <a:lumMod val="75000"/>
                  </a:schemeClr>
                </a:solidFill>
              </a:rPr>
              <a:t>va</a:t>
            </a:r>
            <a:r>
              <a:rPr lang="en-US" b="1" dirty="0" smtClean="0">
                <a:solidFill>
                  <a:schemeClr val="accent1">
                    <a:lumMod val="75000"/>
                  </a:schemeClr>
                </a:solidFill>
              </a:rPr>
              <a:t> </a:t>
            </a:r>
            <a:r>
              <a:rPr lang="en-US" b="1" dirty="0" err="1" smtClean="0">
                <a:solidFill>
                  <a:schemeClr val="accent1">
                    <a:lumMod val="75000"/>
                  </a:schemeClr>
                </a:solidFill>
              </a:rPr>
              <a:t>utiliza</a:t>
            </a:r>
            <a:r>
              <a:rPr lang="en-US" b="1" dirty="0" smtClean="0">
                <a:solidFill>
                  <a:schemeClr val="accent1">
                    <a:lumMod val="75000"/>
                  </a:schemeClr>
                </a:solidFill>
              </a:rPr>
              <a:t> </a:t>
            </a:r>
            <a:r>
              <a:rPr lang="en-US" b="1" dirty="0" err="1" smtClean="0">
                <a:solidFill>
                  <a:schemeClr val="accent1">
                    <a:lumMod val="75000"/>
                  </a:schemeClr>
                </a:solidFill>
              </a:rPr>
              <a:t>pentru</a:t>
            </a:r>
            <a:r>
              <a:rPr lang="en-US" b="1" dirty="0" smtClean="0">
                <a:solidFill>
                  <a:schemeClr val="accent1">
                    <a:lumMod val="75000"/>
                  </a:schemeClr>
                </a:solidFill>
              </a:rPr>
              <a:t> a </a:t>
            </a:r>
            <a:r>
              <a:rPr lang="en-US" b="1" dirty="0" err="1" smtClean="0">
                <a:solidFill>
                  <a:schemeClr val="accent1">
                    <a:lumMod val="75000"/>
                  </a:schemeClr>
                </a:solidFill>
              </a:rPr>
              <a:t>achiziționa</a:t>
            </a:r>
            <a:r>
              <a:rPr lang="en-US" b="1" dirty="0" smtClean="0">
                <a:solidFill>
                  <a:schemeClr val="accent1">
                    <a:lumMod val="75000"/>
                  </a:schemeClr>
                </a:solidFill>
              </a:rPr>
              <a:t> </a:t>
            </a:r>
            <a:r>
              <a:rPr lang="en-US" b="1" dirty="0" err="1" smtClean="0">
                <a:solidFill>
                  <a:schemeClr val="accent1">
                    <a:lumMod val="75000"/>
                  </a:schemeClr>
                </a:solidFill>
              </a:rPr>
              <a:t>bunuri</a:t>
            </a:r>
            <a:r>
              <a:rPr lang="en-US" b="1" dirty="0" smtClean="0">
                <a:solidFill>
                  <a:schemeClr val="accent1">
                    <a:lumMod val="75000"/>
                  </a:schemeClr>
                </a:solidFill>
              </a:rPr>
              <a:t>/</a:t>
            </a:r>
            <a:r>
              <a:rPr lang="en-US" b="1" dirty="0" err="1" smtClean="0">
                <a:solidFill>
                  <a:schemeClr val="accent1">
                    <a:lumMod val="75000"/>
                  </a:schemeClr>
                </a:solidFill>
              </a:rPr>
              <a:t>servicii</a:t>
            </a:r>
            <a:r>
              <a:rPr lang="en-US" b="1" dirty="0" smtClean="0">
                <a:solidFill>
                  <a:schemeClr val="accent1">
                    <a:lumMod val="75000"/>
                  </a:schemeClr>
                </a:solidFill>
              </a:rPr>
              <a:t>, </a:t>
            </a:r>
            <a:r>
              <a:rPr lang="en-US" b="1" dirty="0" err="1" smtClean="0">
                <a:solidFill>
                  <a:schemeClr val="accent1">
                    <a:lumMod val="75000"/>
                  </a:schemeClr>
                </a:solidFill>
              </a:rPr>
              <a:t>faptul</a:t>
            </a:r>
            <a:r>
              <a:rPr lang="en-US" b="1" dirty="0" smtClean="0">
                <a:solidFill>
                  <a:schemeClr val="accent1">
                    <a:lumMod val="75000"/>
                  </a:schemeClr>
                </a:solidFill>
              </a:rPr>
              <a:t> generator al TVA </a:t>
            </a:r>
            <a:r>
              <a:rPr lang="en-US" b="1" dirty="0" err="1" smtClean="0">
                <a:solidFill>
                  <a:schemeClr val="accent1">
                    <a:lumMod val="75000"/>
                  </a:schemeClr>
                </a:solidFill>
              </a:rPr>
              <a:t>pentru</a:t>
            </a:r>
            <a:r>
              <a:rPr lang="en-US" b="1" dirty="0" smtClean="0">
                <a:solidFill>
                  <a:schemeClr val="accent1">
                    <a:lumMod val="75000"/>
                  </a:schemeClr>
                </a:solidFill>
              </a:rPr>
              <a:t> </a:t>
            </a:r>
            <a:r>
              <a:rPr lang="en-US" b="1" dirty="0" err="1" smtClean="0">
                <a:solidFill>
                  <a:schemeClr val="accent1">
                    <a:lumMod val="75000"/>
                  </a:schemeClr>
                </a:solidFill>
              </a:rPr>
              <a:t>operațiunea</a:t>
            </a:r>
            <a:r>
              <a:rPr lang="en-US" b="1" dirty="0" smtClean="0">
                <a:solidFill>
                  <a:schemeClr val="accent1">
                    <a:lumMod val="75000"/>
                  </a:schemeClr>
                </a:solidFill>
              </a:rPr>
              <a:t> de </a:t>
            </a:r>
            <a:r>
              <a:rPr lang="en-US" b="1" dirty="0" err="1" smtClean="0">
                <a:solidFill>
                  <a:schemeClr val="accent1">
                    <a:lumMod val="75000"/>
                  </a:schemeClr>
                </a:solidFill>
              </a:rPr>
              <a:t>vânzare</a:t>
            </a:r>
            <a:r>
              <a:rPr lang="en-US" b="1" dirty="0" smtClean="0">
                <a:solidFill>
                  <a:schemeClr val="accent1">
                    <a:lumMod val="75000"/>
                  </a:schemeClr>
                </a:solidFill>
              </a:rPr>
              <a:t> a </a:t>
            </a:r>
            <a:r>
              <a:rPr lang="en-US" b="1" dirty="0" err="1" smtClean="0">
                <a:solidFill>
                  <a:schemeClr val="accent1">
                    <a:lumMod val="75000"/>
                  </a:schemeClr>
                </a:solidFill>
              </a:rPr>
              <a:t>cuponului</a:t>
            </a:r>
            <a:r>
              <a:rPr lang="en-US" b="1" dirty="0" smtClean="0">
                <a:solidFill>
                  <a:schemeClr val="accent1">
                    <a:lumMod val="75000"/>
                  </a:schemeClr>
                </a:solidFill>
              </a:rPr>
              <a:t> nu se </a:t>
            </a:r>
            <a:r>
              <a:rPr lang="en-US" b="1" dirty="0" err="1" smtClean="0">
                <a:solidFill>
                  <a:schemeClr val="accent1">
                    <a:lumMod val="75000"/>
                  </a:schemeClr>
                </a:solidFill>
              </a:rPr>
              <a:t>va</a:t>
            </a:r>
            <a:r>
              <a:rPr lang="en-US" b="1" dirty="0" smtClean="0">
                <a:solidFill>
                  <a:schemeClr val="accent1">
                    <a:lumMod val="75000"/>
                  </a:schemeClr>
                </a:solidFill>
              </a:rPr>
              <a:t> </a:t>
            </a:r>
            <a:r>
              <a:rPr lang="en-US" b="1" dirty="0" err="1" smtClean="0">
                <a:solidFill>
                  <a:schemeClr val="accent1">
                    <a:lumMod val="75000"/>
                  </a:schemeClr>
                </a:solidFill>
              </a:rPr>
              <a:t>anula</a:t>
            </a:r>
            <a:r>
              <a:rPr lang="en-US" b="1" dirty="0" smtClean="0">
                <a:solidFill>
                  <a:schemeClr val="accent1">
                    <a:lumMod val="75000"/>
                  </a:schemeClr>
                </a:solidFill>
              </a:rPr>
              <a:t>, taxa </a:t>
            </a:r>
            <a:r>
              <a:rPr lang="en-US" b="1" dirty="0" err="1" smtClean="0">
                <a:solidFill>
                  <a:schemeClr val="accent1">
                    <a:lumMod val="75000"/>
                  </a:schemeClr>
                </a:solidFill>
              </a:rPr>
              <a:t>rămâne</a:t>
            </a:r>
            <a:r>
              <a:rPr lang="en-US" b="1" dirty="0" smtClean="0">
                <a:solidFill>
                  <a:schemeClr val="accent1">
                    <a:lumMod val="75000"/>
                  </a:schemeClr>
                </a:solidFill>
              </a:rPr>
              <a:t> </a:t>
            </a:r>
            <a:r>
              <a:rPr lang="en-US" b="1" dirty="0" err="1" smtClean="0">
                <a:solidFill>
                  <a:schemeClr val="accent1">
                    <a:lumMod val="75000"/>
                  </a:schemeClr>
                </a:solidFill>
              </a:rPr>
              <a:t>colectată</a:t>
            </a:r>
            <a:r>
              <a:rPr lang="en-US" b="1" dirty="0" smtClean="0">
                <a:solidFill>
                  <a:schemeClr val="accent1">
                    <a:lumMod val="75000"/>
                  </a:schemeClr>
                </a:solidFill>
              </a:rPr>
              <a:t> la </a:t>
            </a:r>
            <a:r>
              <a:rPr lang="en-US" b="1" dirty="0" err="1" smtClean="0">
                <a:solidFill>
                  <a:schemeClr val="accent1">
                    <a:lumMod val="75000"/>
                  </a:schemeClr>
                </a:solidFill>
              </a:rPr>
              <a:t>furnizor</a:t>
            </a:r>
            <a:r>
              <a:rPr lang="en-US" b="1" dirty="0" smtClean="0">
                <a:solidFill>
                  <a:schemeClr val="accent1">
                    <a:lumMod val="75000"/>
                  </a:schemeClr>
                </a:solidFill>
              </a:rPr>
              <a:t> </a:t>
            </a:r>
            <a:r>
              <a:rPr lang="en-US" b="1" dirty="0" err="1" smtClean="0">
                <a:solidFill>
                  <a:schemeClr val="accent1">
                    <a:lumMod val="75000"/>
                  </a:schemeClr>
                </a:solidFill>
              </a:rPr>
              <a:t>si</a:t>
            </a:r>
            <a:r>
              <a:rPr lang="en-US" b="1" dirty="0" smtClean="0">
                <a:solidFill>
                  <a:schemeClr val="accent1">
                    <a:lumMod val="75000"/>
                  </a:schemeClr>
                </a:solidFill>
              </a:rPr>
              <a:t> </a:t>
            </a:r>
            <a:r>
              <a:rPr lang="en-US" b="1" dirty="0" err="1" smtClean="0">
                <a:solidFill>
                  <a:schemeClr val="accent1">
                    <a:lumMod val="75000"/>
                  </a:schemeClr>
                </a:solidFill>
              </a:rPr>
              <a:t>deductibila</a:t>
            </a:r>
            <a:r>
              <a:rPr lang="en-US" b="1" dirty="0" smtClean="0">
                <a:solidFill>
                  <a:schemeClr val="accent1">
                    <a:lumMod val="75000"/>
                  </a:schemeClr>
                </a:solidFill>
              </a:rPr>
              <a:t> la </a:t>
            </a:r>
            <a:r>
              <a:rPr lang="en-US" b="1" dirty="0" err="1" smtClean="0">
                <a:solidFill>
                  <a:schemeClr val="accent1">
                    <a:lumMod val="75000"/>
                  </a:schemeClr>
                </a:solidFill>
              </a:rPr>
              <a:t>cumpărător</a:t>
            </a:r>
            <a:r>
              <a:rPr lang="en-US" b="1" dirty="0" smtClean="0">
                <a:solidFill>
                  <a:schemeClr val="accent1">
                    <a:lumMod val="75000"/>
                  </a:schemeClr>
                </a:solidFill>
              </a:rPr>
              <a:t>.</a:t>
            </a:r>
            <a:endParaRPr lang="en-US" b="1" dirty="0">
              <a:solidFill>
                <a:schemeClr val="accent1">
                  <a:lumMod val="75000"/>
                </a:schemeClr>
              </a:solidFill>
            </a:endParaRPr>
          </a:p>
          <a:p>
            <a:pPr algn="just"/>
            <a:endParaRPr lang="en-US" b="1" dirty="0">
              <a:solidFill>
                <a:schemeClr val="accent1">
                  <a:lumMod val="75000"/>
                </a:schemeClr>
              </a:solidFill>
            </a:endParaRPr>
          </a:p>
        </p:txBody>
      </p:sp>
      <p:sp>
        <p:nvSpPr>
          <p:cNvPr id="4" name="Footer Placeholder 3"/>
          <p:cNvSpPr>
            <a:spLocks noGrp="1"/>
          </p:cNvSpPr>
          <p:nvPr>
            <p:ph type="ftr" sz="quarter" idx="11"/>
          </p:nvPr>
        </p:nvSpPr>
        <p:spPr/>
        <p:txBody>
          <a:bodyPr/>
          <a:lstStyle/>
          <a:p>
            <a:r>
              <a:rPr lang="sk-SK" smtClean="0"/>
              <a:t>Autor Mariana Vizoli</a:t>
            </a:r>
            <a:endParaRPr lang="en-US"/>
          </a:p>
        </p:txBody>
      </p:sp>
    </p:spTree>
    <p:extLst>
      <p:ext uri="{BB962C8B-B14F-4D97-AF65-F5344CB8AC3E}">
        <p14:creationId xmlns:p14="http://schemas.microsoft.com/office/powerpoint/2010/main" val="3710324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Tratamentul</a:t>
            </a:r>
            <a:r>
              <a:rPr lang="en-US" b="1" dirty="0"/>
              <a:t> </a:t>
            </a:r>
            <a:r>
              <a:rPr lang="en-US" b="1" dirty="0" err="1"/>
              <a:t>cupoanelor</a:t>
            </a:r>
            <a:r>
              <a:rPr lang="en-US" b="1" dirty="0"/>
              <a:t> </a:t>
            </a:r>
            <a:r>
              <a:rPr lang="en-US" b="1" dirty="0" err="1" smtClean="0"/>
              <a:t>valorice</a:t>
            </a:r>
            <a:r>
              <a:rPr lang="en-US" b="1" dirty="0" smtClean="0"/>
              <a:t> </a:t>
            </a:r>
            <a:r>
              <a:rPr lang="en-US" b="1" dirty="0" err="1" smtClean="0"/>
              <a:t>unice</a:t>
            </a:r>
            <a:r>
              <a:rPr lang="en-US" b="1" dirty="0" smtClean="0"/>
              <a:t> </a:t>
            </a:r>
            <a:r>
              <a:rPr lang="en-US" b="1" dirty="0"/>
              <a:t>( </a:t>
            </a:r>
            <a:r>
              <a:rPr lang="en-US" b="1" dirty="0" err="1"/>
              <a:t>vouchere</a:t>
            </a:r>
            <a:r>
              <a:rPr lang="en-US" b="1" dirty="0"/>
              <a:t>)</a:t>
            </a:r>
            <a:endParaRPr lang="en-US" dirty="0"/>
          </a:p>
        </p:txBody>
      </p:sp>
      <p:sp>
        <p:nvSpPr>
          <p:cNvPr id="3" name="Content Placeholder 2"/>
          <p:cNvSpPr>
            <a:spLocks noGrp="1"/>
          </p:cNvSpPr>
          <p:nvPr>
            <p:ph idx="1"/>
          </p:nvPr>
        </p:nvSpPr>
        <p:spPr/>
        <p:txBody>
          <a:bodyPr>
            <a:normAutofit fontScale="85000" lnSpcReduction="10000"/>
          </a:bodyPr>
          <a:lstStyle/>
          <a:p>
            <a:pPr lvl="0"/>
            <a:r>
              <a:rPr lang="en-US" dirty="0" err="1"/>
              <a:t>Voucherele</a:t>
            </a:r>
            <a:r>
              <a:rPr lang="en-US" dirty="0"/>
              <a:t> cu </a:t>
            </a:r>
            <a:r>
              <a:rPr lang="en-US" dirty="0" err="1"/>
              <a:t>titlu</a:t>
            </a:r>
            <a:r>
              <a:rPr lang="en-US" dirty="0"/>
              <a:t> </a:t>
            </a:r>
            <a:r>
              <a:rPr lang="en-US" dirty="0" err="1"/>
              <a:t>gratuit</a:t>
            </a:r>
            <a:r>
              <a:rPr lang="en-US" dirty="0"/>
              <a:t> </a:t>
            </a:r>
            <a:r>
              <a:rPr lang="en-US" dirty="0" err="1"/>
              <a:t>și</a:t>
            </a:r>
            <a:r>
              <a:rPr lang="en-US" dirty="0"/>
              <a:t> </a:t>
            </a:r>
            <a:r>
              <a:rPr lang="en-US" dirty="0" err="1"/>
              <a:t>voucherele</a:t>
            </a:r>
            <a:r>
              <a:rPr lang="en-US" dirty="0"/>
              <a:t> de </a:t>
            </a:r>
            <a:r>
              <a:rPr lang="en-US" dirty="0" smtClean="0"/>
              <a:t>discount nu  </a:t>
            </a:r>
            <a:r>
              <a:rPr lang="en-US" dirty="0" err="1" smtClean="0"/>
              <a:t>intră</a:t>
            </a:r>
            <a:r>
              <a:rPr lang="en-US" dirty="0" smtClean="0"/>
              <a:t> </a:t>
            </a:r>
            <a:r>
              <a:rPr lang="en-US" dirty="0" err="1" smtClean="0"/>
              <a:t>în</a:t>
            </a:r>
            <a:r>
              <a:rPr lang="en-US" dirty="0" smtClean="0"/>
              <a:t> </a:t>
            </a:r>
            <a:r>
              <a:rPr lang="en-US" dirty="0" err="1" smtClean="0"/>
              <a:t>sfera</a:t>
            </a:r>
            <a:r>
              <a:rPr lang="en-US" dirty="0" smtClean="0"/>
              <a:t> de </a:t>
            </a:r>
            <a:r>
              <a:rPr lang="en-US" dirty="0" err="1" smtClean="0"/>
              <a:t>aplicare</a:t>
            </a:r>
            <a:r>
              <a:rPr lang="en-US" dirty="0" smtClean="0"/>
              <a:t> a </a:t>
            </a:r>
            <a:r>
              <a:rPr lang="en-US" dirty="0" err="1" smtClean="0"/>
              <a:t>reglementărilor</a:t>
            </a:r>
            <a:r>
              <a:rPr lang="en-US" dirty="0" smtClean="0"/>
              <a:t> </a:t>
            </a:r>
            <a:r>
              <a:rPr lang="en-US" dirty="0" err="1" smtClean="0"/>
              <a:t>privitoare</a:t>
            </a:r>
            <a:r>
              <a:rPr lang="en-US" dirty="0" smtClean="0"/>
              <a:t> la </a:t>
            </a:r>
            <a:r>
              <a:rPr lang="en-US" dirty="0" err="1" smtClean="0"/>
              <a:t>vouchere</a:t>
            </a:r>
            <a:endParaRPr lang="en-US" dirty="0" smtClean="0"/>
          </a:p>
          <a:p>
            <a:pPr lvl="0"/>
            <a:r>
              <a:rPr lang="en-US" b="1" u="sng" dirty="0" err="1" smtClean="0"/>
              <a:t>Cazul</a:t>
            </a:r>
            <a:r>
              <a:rPr lang="en-US" b="1" u="sng" dirty="0" smtClean="0"/>
              <a:t> 1) </a:t>
            </a:r>
          </a:p>
          <a:p>
            <a:pPr lvl="0"/>
            <a:r>
              <a:rPr lang="en-US" dirty="0" err="1" smtClean="0"/>
              <a:t>Cupoanele</a:t>
            </a:r>
            <a:r>
              <a:rPr lang="en-US" dirty="0" smtClean="0"/>
              <a:t> cu </a:t>
            </a:r>
            <a:r>
              <a:rPr lang="en-US" dirty="0" err="1" smtClean="0"/>
              <a:t>scop</a:t>
            </a:r>
            <a:r>
              <a:rPr lang="en-US" dirty="0" smtClean="0"/>
              <a:t> </a:t>
            </a:r>
            <a:r>
              <a:rPr lang="en-US" dirty="0" err="1" smtClean="0"/>
              <a:t>unic</a:t>
            </a:r>
            <a:r>
              <a:rPr lang="en-US" dirty="0" smtClean="0"/>
              <a:t> </a:t>
            </a:r>
            <a:r>
              <a:rPr lang="en-US" dirty="0" err="1" smtClean="0"/>
              <a:t>sunt</a:t>
            </a:r>
            <a:r>
              <a:rPr lang="en-US" dirty="0" smtClean="0"/>
              <a:t> </a:t>
            </a:r>
            <a:r>
              <a:rPr lang="en-US" dirty="0" err="1" smtClean="0"/>
              <a:t>emise</a:t>
            </a:r>
            <a:r>
              <a:rPr lang="en-US" dirty="0" smtClean="0"/>
              <a:t> de </a:t>
            </a:r>
            <a:r>
              <a:rPr lang="en-US" dirty="0" err="1" smtClean="0"/>
              <a:t>persoana</a:t>
            </a:r>
            <a:r>
              <a:rPr lang="en-US" dirty="0" smtClean="0"/>
              <a:t> care </a:t>
            </a:r>
            <a:r>
              <a:rPr lang="en-US" dirty="0" err="1" smtClean="0"/>
              <a:t>va</a:t>
            </a:r>
            <a:r>
              <a:rPr lang="en-US" dirty="0" smtClean="0"/>
              <a:t> face </a:t>
            </a:r>
            <a:r>
              <a:rPr lang="en-US" dirty="0" err="1" smtClean="0"/>
              <a:t>livrarea</a:t>
            </a:r>
            <a:r>
              <a:rPr lang="en-US" dirty="0" smtClean="0"/>
              <a:t>/</a:t>
            </a:r>
            <a:r>
              <a:rPr lang="en-US" dirty="0" err="1" smtClean="0"/>
              <a:t>prestarea</a:t>
            </a:r>
            <a:r>
              <a:rPr lang="en-US" dirty="0" smtClean="0"/>
              <a:t> </a:t>
            </a:r>
            <a:r>
              <a:rPr lang="en-US" dirty="0" err="1" smtClean="0"/>
              <a:t>și</a:t>
            </a:r>
            <a:r>
              <a:rPr lang="en-US" dirty="0" smtClean="0"/>
              <a:t> pot fi </a:t>
            </a:r>
            <a:r>
              <a:rPr lang="en-US" dirty="0" err="1" smtClean="0"/>
              <a:t>vândute</a:t>
            </a:r>
            <a:r>
              <a:rPr lang="en-US" dirty="0" smtClean="0"/>
              <a:t> de:</a:t>
            </a:r>
          </a:p>
          <a:p>
            <a:pPr lvl="1"/>
            <a:r>
              <a:rPr lang="en-US" dirty="0" smtClean="0"/>
              <a:t>A)</a:t>
            </a:r>
            <a:r>
              <a:rPr lang="en-US" dirty="0" err="1" smtClean="0"/>
              <a:t>persoana</a:t>
            </a:r>
            <a:r>
              <a:rPr lang="en-US" dirty="0" smtClean="0"/>
              <a:t> care </a:t>
            </a:r>
            <a:r>
              <a:rPr lang="en-US" dirty="0" err="1" smtClean="0"/>
              <a:t>realizează</a:t>
            </a:r>
            <a:r>
              <a:rPr lang="en-US" dirty="0" smtClean="0"/>
              <a:t> </a:t>
            </a:r>
            <a:r>
              <a:rPr lang="en-US" dirty="0" err="1" smtClean="0"/>
              <a:t>livrarea</a:t>
            </a:r>
            <a:r>
              <a:rPr lang="en-US" dirty="0" smtClean="0"/>
              <a:t>/</a:t>
            </a:r>
            <a:r>
              <a:rPr lang="en-US" dirty="0" err="1" smtClean="0"/>
              <a:t>prestarea</a:t>
            </a:r>
            <a:r>
              <a:rPr lang="en-US" dirty="0" smtClean="0"/>
              <a:t> la care se </a:t>
            </a:r>
            <a:r>
              <a:rPr lang="en-US" dirty="0" err="1" smtClean="0"/>
              <a:t>referă</a:t>
            </a:r>
            <a:r>
              <a:rPr lang="en-US" dirty="0" smtClean="0"/>
              <a:t> </a:t>
            </a:r>
            <a:r>
              <a:rPr lang="en-US" dirty="0" err="1" smtClean="0"/>
              <a:t>cuponul</a:t>
            </a:r>
            <a:endParaRPr lang="en-US" dirty="0" smtClean="0"/>
          </a:p>
          <a:p>
            <a:pPr lvl="1"/>
            <a:r>
              <a:rPr lang="en-US" dirty="0" smtClean="0"/>
              <a:t>B)</a:t>
            </a:r>
            <a:r>
              <a:rPr lang="en-US" dirty="0" err="1" smtClean="0"/>
              <a:t>Persoane</a:t>
            </a:r>
            <a:r>
              <a:rPr lang="en-US" dirty="0" smtClean="0"/>
              <a:t> care </a:t>
            </a:r>
            <a:r>
              <a:rPr lang="en-US" dirty="0" err="1" smtClean="0"/>
              <a:t>acționează</a:t>
            </a:r>
            <a:r>
              <a:rPr lang="en-US" dirty="0" smtClean="0"/>
              <a:t> </a:t>
            </a:r>
            <a:r>
              <a:rPr lang="en-US" dirty="0" err="1" smtClean="0"/>
              <a:t>ca</a:t>
            </a:r>
            <a:r>
              <a:rPr lang="en-US" dirty="0" smtClean="0"/>
              <a:t> </a:t>
            </a:r>
            <a:r>
              <a:rPr lang="en-US" dirty="0" err="1" smtClean="0"/>
              <a:t>și</a:t>
            </a:r>
            <a:r>
              <a:rPr lang="en-US" dirty="0" smtClean="0"/>
              <a:t> </a:t>
            </a:r>
            <a:r>
              <a:rPr lang="en-US" dirty="0" err="1" smtClean="0"/>
              <a:t>cumpărători</a:t>
            </a:r>
            <a:r>
              <a:rPr lang="en-US" dirty="0" smtClean="0"/>
              <a:t> </a:t>
            </a:r>
            <a:r>
              <a:rPr lang="mr-IN" dirty="0" smtClean="0"/>
              <a:t>–</a:t>
            </a:r>
            <a:r>
              <a:rPr lang="en-US" dirty="0" err="1" smtClean="0"/>
              <a:t>revânzători</a:t>
            </a:r>
            <a:endParaRPr lang="en-US" dirty="0" smtClean="0"/>
          </a:p>
          <a:p>
            <a:pPr lvl="1"/>
            <a:r>
              <a:rPr lang="en-US" dirty="0" smtClean="0"/>
              <a:t>C)</a:t>
            </a:r>
            <a:r>
              <a:rPr lang="en-US" dirty="0" err="1" smtClean="0"/>
              <a:t>Intermediari</a:t>
            </a:r>
            <a:r>
              <a:rPr lang="en-US" dirty="0" smtClean="0"/>
              <a:t>, care </a:t>
            </a:r>
            <a:r>
              <a:rPr lang="en-US" dirty="0" err="1" smtClean="0"/>
              <a:t>acționează</a:t>
            </a:r>
            <a:r>
              <a:rPr lang="en-US" dirty="0" smtClean="0"/>
              <a:t> </a:t>
            </a:r>
            <a:r>
              <a:rPr lang="en-US" dirty="0" err="1" smtClean="0"/>
              <a:t>în</a:t>
            </a:r>
            <a:r>
              <a:rPr lang="en-US" dirty="0" smtClean="0"/>
              <a:t> </a:t>
            </a:r>
            <a:r>
              <a:rPr lang="en-US" dirty="0" err="1" smtClean="0"/>
              <a:t>numele</a:t>
            </a:r>
            <a:r>
              <a:rPr lang="en-US" dirty="0" smtClean="0"/>
              <a:t> </a:t>
            </a:r>
            <a:r>
              <a:rPr lang="en-US" dirty="0" err="1" smtClean="0"/>
              <a:t>și</a:t>
            </a:r>
            <a:r>
              <a:rPr lang="en-US" dirty="0" smtClean="0"/>
              <a:t> </a:t>
            </a:r>
            <a:r>
              <a:rPr lang="en-US" dirty="0" err="1" smtClean="0"/>
              <a:t>în</a:t>
            </a:r>
            <a:r>
              <a:rPr lang="en-US" dirty="0" smtClean="0"/>
              <a:t> </a:t>
            </a:r>
            <a:r>
              <a:rPr lang="en-US" dirty="0" err="1" smtClean="0"/>
              <a:t>contul</a:t>
            </a:r>
            <a:r>
              <a:rPr lang="en-US" dirty="0" smtClean="0"/>
              <a:t> </a:t>
            </a:r>
            <a:r>
              <a:rPr lang="en-US" dirty="0" err="1" smtClean="0"/>
              <a:t>altei</a:t>
            </a:r>
            <a:r>
              <a:rPr lang="en-US" dirty="0" smtClean="0"/>
              <a:t> </a:t>
            </a:r>
            <a:r>
              <a:rPr lang="en-US" dirty="0" err="1" smtClean="0"/>
              <a:t>persoane</a:t>
            </a:r>
            <a:endParaRPr lang="en-US" dirty="0"/>
          </a:p>
          <a:p>
            <a:endParaRPr lang="en-US" dirty="0"/>
          </a:p>
        </p:txBody>
      </p:sp>
      <p:sp>
        <p:nvSpPr>
          <p:cNvPr id="4" name="Footer Placeholder 3"/>
          <p:cNvSpPr>
            <a:spLocks noGrp="1"/>
          </p:cNvSpPr>
          <p:nvPr>
            <p:ph type="ftr" sz="quarter" idx="11"/>
          </p:nvPr>
        </p:nvSpPr>
        <p:spPr/>
        <p:txBody>
          <a:bodyPr/>
          <a:lstStyle/>
          <a:p>
            <a:r>
              <a:rPr lang="sk-SK" smtClean="0"/>
              <a:t>Autor Mariana Vizoli</a:t>
            </a:r>
            <a:endParaRPr lang="en-US"/>
          </a:p>
        </p:txBody>
      </p:sp>
    </p:spTree>
    <p:extLst>
      <p:ext uri="{BB962C8B-B14F-4D97-AF65-F5344CB8AC3E}">
        <p14:creationId xmlns:p14="http://schemas.microsoft.com/office/powerpoint/2010/main" val="15470350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Tratamentul</a:t>
            </a:r>
            <a:r>
              <a:rPr lang="en-US" b="1" dirty="0"/>
              <a:t> </a:t>
            </a:r>
            <a:r>
              <a:rPr lang="en-US" b="1" dirty="0" err="1"/>
              <a:t>cupoanelor</a:t>
            </a:r>
            <a:r>
              <a:rPr lang="en-US" b="1" dirty="0"/>
              <a:t> </a:t>
            </a:r>
            <a:r>
              <a:rPr lang="en-US" b="1" dirty="0" err="1" smtClean="0"/>
              <a:t>valorice</a:t>
            </a:r>
            <a:r>
              <a:rPr lang="en-US" b="1" dirty="0" smtClean="0"/>
              <a:t> </a:t>
            </a:r>
            <a:r>
              <a:rPr lang="en-US" b="1" dirty="0" err="1" smtClean="0"/>
              <a:t>unice</a:t>
            </a:r>
            <a:r>
              <a:rPr lang="en-US" b="1" dirty="0" smtClean="0"/>
              <a:t> </a:t>
            </a:r>
            <a:r>
              <a:rPr lang="en-US" b="1" dirty="0"/>
              <a:t>( </a:t>
            </a:r>
            <a:r>
              <a:rPr lang="en-US" b="1" dirty="0" err="1"/>
              <a:t>vouchere</a:t>
            </a:r>
            <a:r>
              <a:rPr lang="en-US" b="1" dirty="0"/>
              <a:t>)</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u="sng" dirty="0" err="1" smtClean="0"/>
              <a:t>Situațiile</a:t>
            </a:r>
            <a:r>
              <a:rPr lang="en-US" u="sng" dirty="0" smtClean="0"/>
              <a:t> A </a:t>
            </a:r>
            <a:r>
              <a:rPr lang="en-US" u="sng" dirty="0" err="1" smtClean="0"/>
              <a:t>si</a:t>
            </a:r>
            <a:r>
              <a:rPr lang="en-US" u="sng" dirty="0" smtClean="0"/>
              <a:t> B).</a:t>
            </a:r>
          </a:p>
          <a:p>
            <a:pPr algn="just"/>
            <a:r>
              <a:rPr lang="en-US" dirty="0" err="1" smtClean="0"/>
              <a:t>În</a:t>
            </a:r>
            <a:r>
              <a:rPr lang="en-US" dirty="0" smtClean="0"/>
              <a:t> </a:t>
            </a:r>
            <a:r>
              <a:rPr lang="en-US" dirty="0" err="1" smtClean="0"/>
              <a:t>cazul</a:t>
            </a:r>
            <a:r>
              <a:rPr lang="en-US" dirty="0" smtClean="0"/>
              <a:t> </a:t>
            </a:r>
            <a:r>
              <a:rPr lang="en-US" dirty="0" err="1" smtClean="0"/>
              <a:t>cupoanelor</a:t>
            </a:r>
            <a:r>
              <a:rPr lang="en-US" dirty="0" smtClean="0"/>
              <a:t> cu </a:t>
            </a:r>
            <a:r>
              <a:rPr lang="en-US" dirty="0" err="1" smtClean="0"/>
              <a:t>scop</a:t>
            </a:r>
            <a:r>
              <a:rPr lang="en-US" dirty="0" smtClean="0"/>
              <a:t> </a:t>
            </a:r>
            <a:r>
              <a:rPr lang="en-US" dirty="0" err="1" smtClean="0"/>
              <a:t>unic</a:t>
            </a:r>
            <a:r>
              <a:rPr lang="en-US" dirty="0" smtClean="0"/>
              <a:t> care </a:t>
            </a:r>
            <a:r>
              <a:rPr lang="en-US" dirty="0" err="1" smtClean="0"/>
              <a:t>sunt</a:t>
            </a:r>
            <a:r>
              <a:rPr lang="en-US" dirty="0" smtClean="0"/>
              <a:t> </a:t>
            </a:r>
            <a:r>
              <a:rPr lang="en-US" dirty="0" err="1" smtClean="0"/>
              <a:t>vândute</a:t>
            </a:r>
            <a:r>
              <a:rPr lang="en-US" dirty="0" smtClean="0"/>
              <a:t> de </a:t>
            </a:r>
            <a:r>
              <a:rPr lang="en-US" dirty="0" err="1" smtClean="0"/>
              <a:t>persoana</a:t>
            </a:r>
            <a:r>
              <a:rPr lang="en-US" dirty="0" smtClean="0"/>
              <a:t> care </a:t>
            </a:r>
            <a:r>
              <a:rPr lang="en-US" dirty="0" err="1" smtClean="0"/>
              <a:t>va</a:t>
            </a:r>
            <a:r>
              <a:rPr lang="en-US" dirty="0" smtClean="0"/>
              <a:t> </a:t>
            </a:r>
            <a:r>
              <a:rPr lang="en-US" dirty="0" err="1" smtClean="0"/>
              <a:t>realiza</a:t>
            </a:r>
            <a:r>
              <a:rPr lang="en-US" dirty="0" smtClean="0"/>
              <a:t> </a:t>
            </a:r>
            <a:r>
              <a:rPr lang="en-US" dirty="0" err="1" smtClean="0"/>
              <a:t>livrarea</a:t>
            </a:r>
            <a:r>
              <a:rPr lang="en-US" dirty="0" smtClean="0"/>
              <a:t>/</a:t>
            </a:r>
            <a:r>
              <a:rPr lang="en-US" dirty="0" err="1" smtClean="0"/>
              <a:t>prestare</a:t>
            </a:r>
            <a:r>
              <a:rPr lang="en-US" dirty="0" smtClean="0"/>
              <a:t> </a:t>
            </a:r>
            <a:r>
              <a:rPr lang="en-US" dirty="0" err="1" smtClean="0"/>
              <a:t>sau</a:t>
            </a:r>
            <a:r>
              <a:rPr lang="en-US" dirty="0" smtClean="0"/>
              <a:t> de un </a:t>
            </a:r>
            <a:r>
              <a:rPr lang="en-US" dirty="0" err="1" smtClean="0"/>
              <a:t>cumpărător</a:t>
            </a:r>
            <a:r>
              <a:rPr lang="en-US" dirty="0" smtClean="0"/>
              <a:t> </a:t>
            </a:r>
            <a:r>
              <a:rPr lang="mr-IN" dirty="0" smtClean="0"/>
              <a:t>–</a:t>
            </a:r>
            <a:r>
              <a:rPr lang="en-US" dirty="0" err="1" smtClean="0"/>
              <a:t>revânzător</a:t>
            </a:r>
            <a:r>
              <a:rPr lang="en-US" dirty="0" smtClean="0"/>
              <a:t>, care </a:t>
            </a:r>
            <a:r>
              <a:rPr lang="en-US" dirty="0" err="1" smtClean="0"/>
              <a:t>acționeazăîn</a:t>
            </a:r>
            <a:r>
              <a:rPr lang="en-US" dirty="0" smtClean="0"/>
              <a:t> </a:t>
            </a:r>
            <a:r>
              <a:rPr lang="en-US" dirty="0" err="1" smtClean="0"/>
              <a:t>nume</a:t>
            </a:r>
            <a:r>
              <a:rPr lang="en-US" dirty="0" smtClean="0"/>
              <a:t> </a:t>
            </a:r>
            <a:r>
              <a:rPr lang="en-US" dirty="0" err="1" smtClean="0"/>
              <a:t>propriu</a:t>
            </a:r>
            <a:r>
              <a:rPr lang="en-US" dirty="0" smtClean="0"/>
              <a:t>, la </a:t>
            </a:r>
            <a:r>
              <a:rPr lang="en-US" dirty="0" err="1" smtClean="0"/>
              <a:t>vânzarea</a:t>
            </a:r>
            <a:r>
              <a:rPr lang="en-US" dirty="0" smtClean="0"/>
              <a:t> </a:t>
            </a:r>
            <a:r>
              <a:rPr lang="en-US" dirty="0" err="1" smtClean="0"/>
              <a:t>cuponului</a:t>
            </a:r>
            <a:r>
              <a:rPr lang="en-US" dirty="0" smtClean="0"/>
              <a:t> se </a:t>
            </a:r>
            <a:r>
              <a:rPr lang="en-US" dirty="0" err="1" smtClean="0"/>
              <a:t>consideră</a:t>
            </a:r>
            <a:r>
              <a:rPr lang="en-US" dirty="0" smtClean="0"/>
              <a:t> </a:t>
            </a:r>
            <a:r>
              <a:rPr lang="en-US" dirty="0" err="1" smtClean="0"/>
              <a:t>că</a:t>
            </a:r>
            <a:r>
              <a:rPr lang="en-US" dirty="0" smtClean="0"/>
              <a:t> are </a:t>
            </a:r>
            <a:r>
              <a:rPr lang="en-US" dirty="0" err="1" smtClean="0"/>
              <a:t>loc</a:t>
            </a:r>
            <a:r>
              <a:rPr lang="en-US" dirty="0" smtClean="0"/>
              <a:t> </a:t>
            </a:r>
            <a:r>
              <a:rPr lang="en-US" dirty="0" err="1" smtClean="0"/>
              <a:t>livrarea</a:t>
            </a:r>
            <a:r>
              <a:rPr lang="en-US" dirty="0" smtClean="0"/>
              <a:t> </a:t>
            </a:r>
            <a:r>
              <a:rPr lang="en-US" dirty="0" err="1" smtClean="0"/>
              <a:t>sau</a:t>
            </a:r>
            <a:r>
              <a:rPr lang="en-US" dirty="0" smtClean="0"/>
              <a:t> </a:t>
            </a:r>
            <a:r>
              <a:rPr lang="en-US" dirty="0" err="1" smtClean="0"/>
              <a:t>prestarea</a:t>
            </a:r>
            <a:r>
              <a:rPr lang="en-US" dirty="0" smtClean="0"/>
              <a:t> la care se </a:t>
            </a:r>
            <a:r>
              <a:rPr lang="en-US" dirty="0" err="1" smtClean="0"/>
              <a:t>referă</a:t>
            </a:r>
            <a:r>
              <a:rPr lang="en-US" dirty="0" smtClean="0"/>
              <a:t> </a:t>
            </a:r>
            <a:r>
              <a:rPr lang="en-US" dirty="0" err="1" smtClean="0"/>
              <a:t>cuponul</a:t>
            </a:r>
            <a:r>
              <a:rPr lang="en-US" dirty="0" smtClean="0"/>
              <a:t> ( </a:t>
            </a:r>
            <a:r>
              <a:rPr lang="en-US" dirty="0" err="1" smtClean="0"/>
              <a:t>fapt</a:t>
            </a:r>
            <a:r>
              <a:rPr lang="en-US" dirty="0" smtClean="0"/>
              <a:t> generator).</a:t>
            </a:r>
          </a:p>
          <a:p>
            <a:pPr algn="just"/>
            <a:r>
              <a:rPr lang="en-US" dirty="0" smtClean="0"/>
              <a:t>Ex.</a:t>
            </a:r>
            <a:r>
              <a:rPr lang="en-US" dirty="0"/>
              <a:t> </a:t>
            </a:r>
            <a:r>
              <a:rPr lang="en-US" dirty="0" err="1"/>
              <a:t>Dacă</a:t>
            </a:r>
            <a:r>
              <a:rPr lang="en-US" dirty="0"/>
              <a:t> </a:t>
            </a:r>
            <a:r>
              <a:rPr lang="en-US" dirty="0" err="1"/>
              <a:t>Rompetrol</a:t>
            </a:r>
            <a:r>
              <a:rPr lang="en-US" dirty="0"/>
              <a:t> </a:t>
            </a:r>
            <a:r>
              <a:rPr lang="en-US" dirty="0" err="1"/>
              <a:t>emite</a:t>
            </a:r>
            <a:r>
              <a:rPr lang="en-US" dirty="0"/>
              <a:t> </a:t>
            </a:r>
            <a:r>
              <a:rPr lang="en-US" dirty="0" err="1"/>
              <a:t>bonuri</a:t>
            </a:r>
            <a:r>
              <a:rPr lang="en-US" dirty="0"/>
              <a:t> de </a:t>
            </a:r>
            <a:r>
              <a:rPr lang="en-US" dirty="0" err="1"/>
              <a:t>combustibil</a:t>
            </a:r>
            <a:r>
              <a:rPr lang="en-US" dirty="0"/>
              <a:t> ( cu </a:t>
            </a:r>
            <a:r>
              <a:rPr lang="en-US" dirty="0" err="1"/>
              <a:t>scop</a:t>
            </a:r>
            <a:r>
              <a:rPr lang="en-US" dirty="0"/>
              <a:t> </a:t>
            </a:r>
            <a:r>
              <a:rPr lang="en-US" dirty="0" err="1"/>
              <a:t>unic</a:t>
            </a:r>
            <a:r>
              <a:rPr lang="en-US" dirty="0"/>
              <a:t> </a:t>
            </a:r>
            <a:r>
              <a:rPr lang="en-US" dirty="0" err="1"/>
              <a:t>sau</a:t>
            </a:r>
            <a:r>
              <a:rPr lang="en-US" dirty="0"/>
              <a:t> SPV), care </a:t>
            </a:r>
            <a:r>
              <a:rPr lang="en-US" dirty="0" err="1"/>
              <a:t>sunt</a:t>
            </a:r>
            <a:r>
              <a:rPr lang="en-US" dirty="0"/>
              <a:t> </a:t>
            </a:r>
            <a:r>
              <a:rPr lang="en-US" dirty="0" err="1"/>
              <a:t>cumpărate</a:t>
            </a:r>
            <a:r>
              <a:rPr lang="en-US" dirty="0"/>
              <a:t> de E-Mag </a:t>
            </a:r>
            <a:r>
              <a:rPr lang="en-US" dirty="0" err="1"/>
              <a:t>și</a:t>
            </a:r>
            <a:r>
              <a:rPr lang="en-US" dirty="0"/>
              <a:t> </a:t>
            </a:r>
            <a:r>
              <a:rPr lang="en-US" dirty="0" err="1"/>
              <a:t>apoi</a:t>
            </a:r>
            <a:r>
              <a:rPr lang="en-US" dirty="0"/>
              <a:t> </a:t>
            </a:r>
            <a:r>
              <a:rPr lang="en-US" dirty="0" err="1"/>
              <a:t>sunt</a:t>
            </a:r>
            <a:r>
              <a:rPr lang="en-US" dirty="0"/>
              <a:t> </a:t>
            </a:r>
            <a:r>
              <a:rPr lang="en-US" dirty="0" err="1"/>
              <a:t>vândute</a:t>
            </a:r>
            <a:r>
              <a:rPr lang="en-US" dirty="0"/>
              <a:t> </a:t>
            </a:r>
            <a:r>
              <a:rPr lang="en-US" dirty="0" err="1"/>
              <a:t>către</a:t>
            </a:r>
            <a:r>
              <a:rPr lang="en-US" dirty="0"/>
              <a:t> </a:t>
            </a:r>
            <a:r>
              <a:rPr lang="en-US" dirty="0" err="1"/>
              <a:t>diverși</a:t>
            </a:r>
            <a:r>
              <a:rPr lang="en-US" dirty="0"/>
              <a:t> </a:t>
            </a:r>
            <a:r>
              <a:rPr lang="en-US" dirty="0" err="1"/>
              <a:t>clienți</a:t>
            </a:r>
            <a:r>
              <a:rPr lang="en-US" dirty="0"/>
              <a:t> </a:t>
            </a:r>
            <a:r>
              <a:rPr lang="en-US" dirty="0" err="1"/>
              <a:t>persoane</a:t>
            </a:r>
            <a:r>
              <a:rPr lang="en-US" dirty="0"/>
              <a:t> </a:t>
            </a:r>
            <a:r>
              <a:rPr lang="en-US" dirty="0" err="1"/>
              <a:t>fizice</a:t>
            </a:r>
            <a:r>
              <a:rPr lang="en-US" dirty="0"/>
              <a:t>/</a:t>
            </a:r>
            <a:r>
              <a:rPr lang="en-US" dirty="0" err="1"/>
              <a:t>juridice</a:t>
            </a:r>
            <a:r>
              <a:rPr lang="en-US" dirty="0"/>
              <a:t>,  se </a:t>
            </a:r>
            <a:r>
              <a:rPr lang="en-US" dirty="0" err="1"/>
              <a:t>consideră</a:t>
            </a:r>
            <a:r>
              <a:rPr lang="en-US" dirty="0"/>
              <a:t> </a:t>
            </a:r>
            <a:r>
              <a:rPr lang="en-US" dirty="0" err="1"/>
              <a:t>că</a:t>
            </a:r>
            <a:r>
              <a:rPr lang="en-US" dirty="0"/>
              <a:t> E-Mag </a:t>
            </a:r>
            <a:r>
              <a:rPr lang="en-US" dirty="0" err="1"/>
              <a:t>acționează</a:t>
            </a:r>
            <a:r>
              <a:rPr lang="en-US" dirty="0"/>
              <a:t> </a:t>
            </a:r>
            <a:r>
              <a:rPr lang="en-US" dirty="0" err="1"/>
              <a:t>în</a:t>
            </a:r>
            <a:r>
              <a:rPr lang="en-US" dirty="0"/>
              <a:t> </a:t>
            </a:r>
            <a:r>
              <a:rPr lang="en-US" dirty="0" err="1"/>
              <a:t>nume</a:t>
            </a:r>
            <a:r>
              <a:rPr lang="en-US" dirty="0"/>
              <a:t> </a:t>
            </a:r>
            <a:r>
              <a:rPr lang="en-US" dirty="0" err="1"/>
              <a:t>propriu</a:t>
            </a:r>
            <a:r>
              <a:rPr lang="en-US" dirty="0"/>
              <a:t>, </a:t>
            </a:r>
            <a:r>
              <a:rPr lang="en-US" dirty="0" err="1" smtClean="0"/>
              <a:t>deci</a:t>
            </a:r>
            <a:r>
              <a:rPr lang="en-US" dirty="0" smtClean="0"/>
              <a:t> </a:t>
            </a:r>
            <a:r>
              <a:rPr lang="en-US" dirty="0" err="1"/>
              <a:t>Rompetrol</a:t>
            </a:r>
            <a:r>
              <a:rPr lang="en-US" dirty="0"/>
              <a:t> </a:t>
            </a:r>
            <a:r>
              <a:rPr lang="en-US" dirty="0" err="1"/>
              <a:t>va</a:t>
            </a:r>
            <a:r>
              <a:rPr lang="en-US" dirty="0"/>
              <a:t> </a:t>
            </a:r>
            <a:r>
              <a:rPr lang="en-US" dirty="0" err="1"/>
              <a:t>emite</a:t>
            </a:r>
            <a:r>
              <a:rPr lang="en-US" dirty="0"/>
              <a:t> o </a:t>
            </a:r>
            <a:r>
              <a:rPr lang="en-US" dirty="0" err="1"/>
              <a:t>factură</a:t>
            </a:r>
            <a:r>
              <a:rPr lang="en-US" dirty="0"/>
              <a:t> cu TVA </a:t>
            </a:r>
            <a:r>
              <a:rPr lang="en-US" dirty="0" err="1"/>
              <a:t>către</a:t>
            </a:r>
            <a:r>
              <a:rPr lang="en-US" dirty="0"/>
              <a:t> E-Mag, </a:t>
            </a:r>
            <a:r>
              <a:rPr lang="en-US" dirty="0" err="1"/>
              <a:t>iar</a:t>
            </a:r>
            <a:r>
              <a:rPr lang="en-US" dirty="0"/>
              <a:t> E-Mag </a:t>
            </a:r>
            <a:r>
              <a:rPr lang="en-US" dirty="0" err="1"/>
              <a:t>va</a:t>
            </a:r>
            <a:r>
              <a:rPr lang="en-US" dirty="0"/>
              <a:t> </a:t>
            </a:r>
            <a:r>
              <a:rPr lang="en-US" dirty="0" err="1"/>
              <a:t>emite</a:t>
            </a:r>
            <a:r>
              <a:rPr lang="en-US" dirty="0"/>
              <a:t> o </a:t>
            </a:r>
            <a:r>
              <a:rPr lang="en-US" dirty="0" err="1"/>
              <a:t>factură</a:t>
            </a:r>
            <a:r>
              <a:rPr lang="en-US" dirty="0"/>
              <a:t> cu TVA </a:t>
            </a:r>
            <a:r>
              <a:rPr lang="en-US" dirty="0" err="1"/>
              <a:t>către</a:t>
            </a:r>
            <a:r>
              <a:rPr lang="en-US" dirty="0"/>
              <a:t> </a:t>
            </a:r>
            <a:r>
              <a:rPr lang="en-US" dirty="0" err="1"/>
              <a:t>cei</a:t>
            </a:r>
            <a:r>
              <a:rPr lang="en-US" dirty="0"/>
              <a:t> care au </a:t>
            </a:r>
            <a:r>
              <a:rPr lang="en-US" dirty="0" err="1"/>
              <a:t>cumpărat</a:t>
            </a:r>
            <a:r>
              <a:rPr lang="en-US" dirty="0"/>
              <a:t> </a:t>
            </a:r>
            <a:r>
              <a:rPr lang="en-US" dirty="0" err="1"/>
              <a:t>voucherul</a:t>
            </a:r>
            <a:r>
              <a:rPr lang="en-US" dirty="0"/>
              <a:t>. </a:t>
            </a:r>
            <a:r>
              <a:rPr lang="en-US" dirty="0" err="1"/>
              <a:t>Stația</a:t>
            </a:r>
            <a:r>
              <a:rPr lang="en-US" dirty="0"/>
              <a:t> de </a:t>
            </a:r>
            <a:r>
              <a:rPr lang="en-US" dirty="0" err="1"/>
              <a:t>benzină</a:t>
            </a:r>
            <a:r>
              <a:rPr lang="en-US" dirty="0"/>
              <a:t> a </a:t>
            </a:r>
            <a:r>
              <a:rPr lang="en-US" dirty="0" err="1"/>
              <a:t>Rompetrol</a:t>
            </a:r>
            <a:r>
              <a:rPr lang="en-US" dirty="0"/>
              <a:t> care </a:t>
            </a:r>
            <a:r>
              <a:rPr lang="en-US" dirty="0" err="1"/>
              <a:t>va</a:t>
            </a:r>
            <a:r>
              <a:rPr lang="en-US" dirty="0"/>
              <a:t> </a:t>
            </a:r>
            <a:r>
              <a:rPr lang="en-US" dirty="0" err="1"/>
              <a:t>vinde</a:t>
            </a:r>
            <a:r>
              <a:rPr lang="en-US" dirty="0"/>
              <a:t> </a:t>
            </a:r>
            <a:r>
              <a:rPr lang="en-US" dirty="0" err="1"/>
              <a:t>efectiv</a:t>
            </a:r>
            <a:r>
              <a:rPr lang="en-US" dirty="0"/>
              <a:t> </a:t>
            </a:r>
            <a:r>
              <a:rPr lang="en-US" dirty="0" err="1"/>
              <a:t>combustibilul</a:t>
            </a:r>
            <a:r>
              <a:rPr lang="en-US" dirty="0"/>
              <a:t> </a:t>
            </a:r>
            <a:r>
              <a:rPr lang="en-US" dirty="0" err="1"/>
              <a:t>va</a:t>
            </a:r>
            <a:r>
              <a:rPr lang="en-US" dirty="0"/>
              <a:t> </a:t>
            </a:r>
            <a:r>
              <a:rPr lang="en-US" dirty="0" err="1"/>
              <a:t>emite</a:t>
            </a:r>
            <a:r>
              <a:rPr lang="en-US" dirty="0"/>
              <a:t> un bon fiscal </a:t>
            </a:r>
            <a:r>
              <a:rPr lang="en-US" dirty="0" err="1"/>
              <a:t>fără</a:t>
            </a:r>
            <a:r>
              <a:rPr lang="en-US" dirty="0"/>
              <a:t> TVA </a:t>
            </a:r>
            <a:r>
              <a:rPr lang="en-US" dirty="0" err="1"/>
              <a:t>pentru</a:t>
            </a:r>
            <a:r>
              <a:rPr lang="en-US" dirty="0"/>
              <a:t> </a:t>
            </a:r>
            <a:r>
              <a:rPr lang="en-US" dirty="0" err="1" smtClean="0"/>
              <a:t>partea</a:t>
            </a:r>
            <a:r>
              <a:rPr lang="en-US" dirty="0" smtClean="0"/>
              <a:t> </a:t>
            </a:r>
            <a:r>
              <a:rPr lang="en-US" dirty="0"/>
              <a:t>din </a:t>
            </a:r>
            <a:r>
              <a:rPr lang="en-US" dirty="0" err="1"/>
              <a:t>valoarea</a:t>
            </a:r>
            <a:r>
              <a:rPr lang="en-US" dirty="0"/>
              <a:t> </a:t>
            </a:r>
            <a:r>
              <a:rPr lang="en-US" dirty="0" err="1"/>
              <a:t>combustibilului</a:t>
            </a:r>
            <a:r>
              <a:rPr lang="en-US" dirty="0"/>
              <a:t> </a:t>
            </a:r>
            <a:r>
              <a:rPr lang="en-US" dirty="0" err="1"/>
              <a:t>acoperită</a:t>
            </a:r>
            <a:r>
              <a:rPr lang="en-US" dirty="0"/>
              <a:t> de voucher </a:t>
            </a:r>
            <a:r>
              <a:rPr lang="en-US" dirty="0" err="1"/>
              <a:t>și</a:t>
            </a:r>
            <a:r>
              <a:rPr lang="en-US" dirty="0"/>
              <a:t> </a:t>
            </a:r>
            <a:r>
              <a:rPr lang="en-US" dirty="0" err="1"/>
              <a:t>va</a:t>
            </a:r>
            <a:r>
              <a:rPr lang="en-US" dirty="0"/>
              <a:t> </a:t>
            </a:r>
            <a:r>
              <a:rPr lang="en-US" dirty="0" err="1"/>
              <a:t>coleta</a:t>
            </a:r>
            <a:r>
              <a:rPr lang="en-US" dirty="0"/>
              <a:t> TVA </a:t>
            </a:r>
            <a:r>
              <a:rPr lang="en-US" dirty="0" err="1"/>
              <a:t>pentru</a:t>
            </a:r>
            <a:r>
              <a:rPr lang="en-US" dirty="0"/>
              <a:t> </a:t>
            </a:r>
            <a:r>
              <a:rPr lang="en-US" dirty="0" err="1"/>
              <a:t>partea</a:t>
            </a:r>
            <a:r>
              <a:rPr lang="en-US" dirty="0"/>
              <a:t> </a:t>
            </a:r>
            <a:r>
              <a:rPr lang="en-US" dirty="0" err="1"/>
              <a:t>neacoperită</a:t>
            </a:r>
            <a:r>
              <a:rPr lang="en-US" dirty="0"/>
              <a:t> de </a:t>
            </a:r>
            <a:r>
              <a:rPr lang="en-US" dirty="0" smtClean="0"/>
              <a:t>voucher. </a:t>
            </a:r>
            <a:endParaRPr lang="en-US" dirty="0"/>
          </a:p>
        </p:txBody>
      </p:sp>
      <p:sp>
        <p:nvSpPr>
          <p:cNvPr id="4" name="Footer Placeholder 3"/>
          <p:cNvSpPr>
            <a:spLocks noGrp="1"/>
          </p:cNvSpPr>
          <p:nvPr>
            <p:ph type="ftr" sz="quarter" idx="11"/>
          </p:nvPr>
        </p:nvSpPr>
        <p:spPr/>
        <p:txBody>
          <a:bodyPr/>
          <a:lstStyle/>
          <a:p>
            <a:r>
              <a:rPr lang="sk-SK" smtClean="0"/>
              <a:t>Autor Mariana Vizoli</a:t>
            </a:r>
            <a:endParaRPr lang="en-US"/>
          </a:p>
        </p:txBody>
      </p:sp>
    </p:spTree>
    <p:extLst>
      <p:ext uri="{BB962C8B-B14F-4D97-AF65-F5344CB8AC3E}">
        <p14:creationId xmlns:p14="http://schemas.microsoft.com/office/powerpoint/2010/main" val="18458132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err="1"/>
              <a:t>Tratamentul</a:t>
            </a:r>
            <a:r>
              <a:rPr lang="en-US" sz="3200" b="1" dirty="0"/>
              <a:t> </a:t>
            </a:r>
            <a:r>
              <a:rPr lang="en-US" sz="3200" b="1" dirty="0" err="1"/>
              <a:t>cupoanelor</a:t>
            </a:r>
            <a:r>
              <a:rPr lang="en-US" sz="3200" b="1" dirty="0"/>
              <a:t> </a:t>
            </a:r>
            <a:r>
              <a:rPr lang="en-US" sz="3200" b="1" dirty="0" err="1"/>
              <a:t>valorice</a:t>
            </a:r>
            <a:r>
              <a:rPr lang="en-US" sz="3200" b="1" dirty="0"/>
              <a:t> ( </a:t>
            </a:r>
            <a:r>
              <a:rPr lang="en-US" sz="3200" b="1" dirty="0" err="1"/>
              <a:t>vouchere</a:t>
            </a:r>
            <a:r>
              <a:rPr lang="en-US" sz="3200" b="1" dirty="0"/>
              <a:t>)</a:t>
            </a:r>
            <a:endParaRPr lang="en-US" sz="3200" dirty="0"/>
          </a:p>
        </p:txBody>
      </p:sp>
      <p:sp>
        <p:nvSpPr>
          <p:cNvPr id="3" name="Content Placeholder 2"/>
          <p:cNvSpPr>
            <a:spLocks noGrp="1"/>
          </p:cNvSpPr>
          <p:nvPr>
            <p:ph idx="1"/>
          </p:nvPr>
        </p:nvSpPr>
        <p:spPr/>
        <p:txBody>
          <a:bodyPr>
            <a:normAutofit fontScale="62500" lnSpcReduction="20000"/>
          </a:bodyPr>
          <a:lstStyle/>
          <a:p>
            <a:pPr algn="just"/>
            <a:r>
              <a:rPr lang="en-US" u="sng" dirty="0" err="1" smtClean="0"/>
              <a:t>Situația</a:t>
            </a:r>
            <a:r>
              <a:rPr lang="en-US" u="sng" dirty="0" smtClean="0"/>
              <a:t> C</a:t>
            </a:r>
          </a:p>
          <a:p>
            <a:pPr algn="just"/>
            <a:r>
              <a:rPr lang="en-US" dirty="0" err="1" smtClean="0"/>
              <a:t>În</a:t>
            </a:r>
            <a:r>
              <a:rPr lang="en-US" dirty="0" smtClean="0"/>
              <a:t> </a:t>
            </a:r>
            <a:r>
              <a:rPr lang="en-US" dirty="0" err="1" smtClean="0"/>
              <a:t>cazul</a:t>
            </a:r>
            <a:r>
              <a:rPr lang="en-US" dirty="0" smtClean="0"/>
              <a:t> </a:t>
            </a:r>
            <a:r>
              <a:rPr lang="en-US" dirty="0" err="1" smtClean="0"/>
              <a:t>în</a:t>
            </a:r>
            <a:r>
              <a:rPr lang="en-US" dirty="0" smtClean="0"/>
              <a:t> care </a:t>
            </a:r>
            <a:r>
              <a:rPr lang="en-US" dirty="0" err="1" smtClean="0"/>
              <a:t>cupoanele</a:t>
            </a:r>
            <a:r>
              <a:rPr lang="en-US" dirty="0" smtClean="0"/>
              <a:t> cu </a:t>
            </a:r>
            <a:r>
              <a:rPr lang="en-US" dirty="0" err="1" smtClean="0"/>
              <a:t>scop</a:t>
            </a:r>
            <a:r>
              <a:rPr lang="en-US" dirty="0" smtClean="0"/>
              <a:t> </a:t>
            </a:r>
            <a:r>
              <a:rPr lang="en-US" dirty="0" err="1" smtClean="0"/>
              <a:t>unic</a:t>
            </a:r>
            <a:r>
              <a:rPr lang="en-US" dirty="0" smtClean="0"/>
              <a:t> </a:t>
            </a:r>
            <a:r>
              <a:rPr lang="en-US" dirty="0" err="1" smtClean="0"/>
              <a:t>sunt</a:t>
            </a:r>
            <a:r>
              <a:rPr lang="en-US" dirty="0" smtClean="0"/>
              <a:t> </a:t>
            </a:r>
            <a:r>
              <a:rPr lang="en-US" dirty="0" err="1" smtClean="0"/>
              <a:t>vândute</a:t>
            </a:r>
            <a:r>
              <a:rPr lang="en-US" dirty="0" smtClean="0"/>
              <a:t> </a:t>
            </a:r>
            <a:r>
              <a:rPr lang="en-US" dirty="0" err="1" smtClean="0"/>
              <a:t>prin</a:t>
            </a:r>
            <a:r>
              <a:rPr lang="en-US" dirty="0" smtClean="0"/>
              <a:t> </a:t>
            </a:r>
            <a:r>
              <a:rPr lang="en-US" dirty="0" err="1" smtClean="0"/>
              <a:t>intermediari</a:t>
            </a:r>
            <a:r>
              <a:rPr lang="en-US" dirty="0" smtClean="0"/>
              <a:t>, se </a:t>
            </a:r>
            <a:r>
              <a:rPr lang="en-US" dirty="0" err="1" smtClean="0"/>
              <a:t>consideră</a:t>
            </a:r>
            <a:r>
              <a:rPr lang="en-US" dirty="0" smtClean="0"/>
              <a:t> </a:t>
            </a:r>
            <a:r>
              <a:rPr lang="en-US" dirty="0" err="1" smtClean="0"/>
              <a:t>că</a:t>
            </a:r>
            <a:r>
              <a:rPr lang="en-US" dirty="0" smtClean="0"/>
              <a:t> </a:t>
            </a:r>
            <a:r>
              <a:rPr lang="en-US" dirty="0" err="1" smtClean="0"/>
              <a:t>persoana</a:t>
            </a:r>
            <a:r>
              <a:rPr lang="en-US" dirty="0" smtClean="0"/>
              <a:t> care a </a:t>
            </a:r>
            <a:r>
              <a:rPr lang="en-US" dirty="0" err="1" smtClean="0"/>
              <a:t>emis</a:t>
            </a:r>
            <a:r>
              <a:rPr lang="en-US" dirty="0" smtClean="0"/>
              <a:t> </a:t>
            </a:r>
            <a:r>
              <a:rPr lang="en-US" dirty="0" err="1" smtClean="0"/>
              <a:t>cuponul</a:t>
            </a:r>
            <a:r>
              <a:rPr lang="en-US" dirty="0" smtClean="0"/>
              <a:t> </a:t>
            </a:r>
            <a:r>
              <a:rPr lang="en-US" dirty="0" err="1" smtClean="0"/>
              <a:t>va</a:t>
            </a:r>
            <a:r>
              <a:rPr lang="en-US" dirty="0" smtClean="0"/>
              <a:t> face </a:t>
            </a:r>
            <a:r>
              <a:rPr lang="en-US" dirty="0" err="1" smtClean="0"/>
              <a:t>livrarea</a:t>
            </a:r>
            <a:r>
              <a:rPr lang="en-US" dirty="0" smtClean="0"/>
              <a:t> de </a:t>
            </a:r>
            <a:r>
              <a:rPr lang="en-US" dirty="0" err="1" smtClean="0"/>
              <a:t>bunuri</a:t>
            </a:r>
            <a:r>
              <a:rPr lang="en-US" dirty="0" smtClean="0"/>
              <a:t>/</a:t>
            </a:r>
            <a:r>
              <a:rPr lang="en-US" dirty="0" err="1" smtClean="0"/>
              <a:t>prestarea</a:t>
            </a:r>
            <a:r>
              <a:rPr lang="en-US" dirty="0" smtClean="0"/>
              <a:t> de </a:t>
            </a:r>
            <a:r>
              <a:rPr lang="en-US" dirty="0" err="1" smtClean="0"/>
              <a:t>servicii</a:t>
            </a:r>
            <a:r>
              <a:rPr lang="en-US" dirty="0" smtClean="0"/>
              <a:t> </a:t>
            </a:r>
            <a:r>
              <a:rPr lang="en-US" dirty="0" err="1" smtClean="0"/>
              <a:t>către</a:t>
            </a:r>
            <a:r>
              <a:rPr lang="en-US" dirty="0" smtClean="0"/>
              <a:t> </a:t>
            </a:r>
            <a:r>
              <a:rPr lang="en-US" dirty="0" err="1" smtClean="0"/>
              <a:t>cel</a:t>
            </a:r>
            <a:r>
              <a:rPr lang="en-US" dirty="0" smtClean="0"/>
              <a:t> care </a:t>
            </a:r>
            <a:r>
              <a:rPr lang="en-US" dirty="0" err="1" smtClean="0"/>
              <a:t>cumpără</a:t>
            </a:r>
            <a:r>
              <a:rPr lang="en-US" dirty="0" smtClean="0"/>
              <a:t> </a:t>
            </a:r>
            <a:r>
              <a:rPr lang="en-US" dirty="0" err="1" smtClean="0"/>
              <a:t>cuponul</a:t>
            </a:r>
            <a:r>
              <a:rPr lang="en-US" dirty="0" smtClean="0"/>
              <a:t>:</a:t>
            </a:r>
            <a:endParaRPr lang="en-US" dirty="0"/>
          </a:p>
          <a:p>
            <a:pPr algn="just"/>
            <a:r>
              <a:rPr lang="en-US" dirty="0" smtClean="0"/>
              <a:t>Ex. </a:t>
            </a:r>
            <a:r>
              <a:rPr lang="en-US" dirty="0" err="1" smtClean="0"/>
              <a:t>Dacă</a:t>
            </a:r>
            <a:r>
              <a:rPr lang="en-US" dirty="0" smtClean="0"/>
              <a:t> </a:t>
            </a:r>
            <a:r>
              <a:rPr lang="en-US" dirty="0" err="1"/>
              <a:t>Rompetrol</a:t>
            </a:r>
            <a:r>
              <a:rPr lang="en-US" dirty="0"/>
              <a:t> </a:t>
            </a:r>
            <a:r>
              <a:rPr lang="en-US" dirty="0" err="1"/>
              <a:t>emite</a:t>
            </a:r>
            <a:r>
              <a:rPr lang="en-US" dirty="0"/>
              <a:t> </a:t>
            </a:r>
            <a:r>
              <a:rPr lang="en-US" dirty="0" err="1"/>
              <a:t>bonuri</a:t>
            </a:r>
            <a:r>
              <a:rPr lang="en-US" dirty="0"/>
              <a:t> de </a:t>
            </a:r>
            <a:r>
              <a:rPr lang="en-US" dirty="0" err="1"/>
              <a:t>combustibil</a:t>
            </a:r>
            <a:r>
              <a:rPr lang="en-US" dirty="0"/>
              <a:t>(SPV), </a:t>
            </a:r>
            <a:r>
              <a:rPr lang="en-US" dirty="0" err="1"/>
              <a:t>dar</a:t>
            </a:r>
            <a:r>
              <a:rPr lang="en-US" dirty="0"/>
              <a:t> E-Mag nu le </a:t>
            </a:r>
            <a:r>
              <a:rPr lang="en-US" dirty="0" err="1"/>
              <a:t>cumpără</a:t>
            </a:r>
            <a:r>
              <a:rPr lang="en-US" dirty="0"/>
              <a:t>, </a:t>
            </a:r>
            <a:r>
              <a:rPr lang="en-US" dirty="0" err="1"/>
              <a:t>actionează</a:t>
            </a:r>
            <a:r>
              <a:rPr lang="en-US" dirty="0"/>
              <a:t> </a:t>
            </a:r>
            <a:r>
              <a:rPr lang="en-US" dirty="0" err="1"/>
              <a:t>doar</a:t>
            </a:r>
            <a:r>
              <a:rPr lang="en-US" dirty="0"/>
              <a:t> </a:t>
            </a:r>
            <a:r>
              <a:rPr lang="en-US" dirty="0" err="1"/>
              <a:t>ca</a:t>
            </a:r>
            <a:r>
              <a:rPr lang="en-US" dirty="0"/>
              <a:t> </a:t>
            </a:r>
            <a:r>
              <a:rPr lang="en-US" dirty="0" err="1"/>
              <a:t>intermediar</a:t>
            </a:r>
            <a:r>
              <a:rPr lang="en-US" dirty="0"/>
              <a:t>, </a:t>
            </a:r>
            <a:r>
              <a:rPr lang="en-US" dirty="0" err="1"/>
              <a:t>găsește</a:t>
            </a:r>
            <a:r>
              <a:rPr lang="en-US" dirty="0"/>
              <a:t> </a:t>
            </a:r>
            <a:r>
              <a:rPr lang="en-US" dirty="0" err="1"/>
              <a:t>clienți</a:t>
            </a:r>
            <a:r>
              <a:rPr lang="en-US" dirty="0"/>
              <a:t> </a:t>
            </a:r>
            <a:r>
              <a:rPr lang="en-US" dirty="0" err="1"/>
              <a:t>către</a:t>
            </a:r>
            <a:r>
              <a:rPr lang="en-US" dirty="0"/>
              <a:t> care </a:t>
            </a:r>
            <a:r>
              <a:rPr lang="en-US" dirty="0" err="1"/>
              <a:t>Rompetrol</a:t>
            </a:r>
            <a:r>
              <a:rPr lang="en-US" dirty="0"/>
              <a:t> </a:t>
            </a:r>
            <a:r>
              <a:rPr lang="en-US" dirty="0" err="1"/>
              <a:t>va</a:t>
            </a:r>
            <a:r>
              <a:rPr lang="en-US" dirty="0"/>
              <a:t> </a:t>
            </a:r>
            <a:r>
              <a:rPr lang="en-US" dirty="0" err="1"/>
              <a:t>emite</a:t>
            </a:r>
            <a:r>
              <a:rPr lang="en-US" dirty="0"/>
              <a:t> </a:t>
            </a:r>
            <a:r>
              <a:rPr lang="en-US" dirty="0" err="1"/>
              <a:t>facturi</a:t>
            </a:r>
            <a:r>
              <a:rPr lang="en-US" dirty="0"/>
              <a:t>, E-Mag </a:t>
            </a:r>
            <a:r>
              <a:rPr lang="en-US" dirty="0" err="1"/>
              <a:t>actionează</a:t>
            </a:r>
            <a:r>
              <a:rPr lang="en-US" dirty="0"/>
              <a:t> </a:t>
            </a:r>
            <a:r>
              <a:rPr lang="en-US" dirty="0" err="1"/>
              <a:t>doar</a:t>
            </a:r>
            <a:r>
              <a:rPr lang="en-US" dirty="0"/>
              <a:t> </a:t>
            </a:r>
            <a:r>
              <a:rPr lang="en-US" dirty="0" err="1"/>
              <a:t>ca</a:t>
            </a:r>
            <a:r>
              <a:rPr lang="en-US" dirty="0"/>
              <a:t> </a:t>
            </a:r>
            <a:r>
              <a:rPr lang="en-US" dirty="0" err="1" smtClean="0"/>
              <a:t>intermediar</a:t>
            </a:r>
            <a:r>
              <a:rPr lang="en-US" dirty="0" smtClean="0"/>
              <a:t>. </a:t>
            </a:r>
            <a:r>
              <a:rPr lang="en-US" dirty="0" err="1"/>
              <a:t>Deci</a:t>
            </a:r>
            <a:r>
              <a:rPr lang="en-US" dirty="0"/>
              <a:t> </a:t>
            </a:r>
            <a:r>
              <a:rPr lang="en-US" dirty="0" err="1"/>
              <a:t>în</a:t>
            </a:r>
            <a:r>
              <a:rPr lang="en-US" dirty="0"/>
              <a:t> </a:t>
            </a:r>
            <a:r>
              <a:rPr lang="en-US" dirty="0" err="1"/>
              <a:t>această</a:t>
            </a:r>
            <a:r>
              <a:rPr lang="en-US" dirty="0"/>
              <a:t> </a:t>
            </a:r>
            <a:r>
              <a:rPr lang="en-US" dirty="0" err="1"/>
              <a:t>variantă</a:t>
            </a:r>
            <a:r>
              <a:rPr lang="en-US" dirty="0"/>
              <a:t> E-Mag nu </a:t>
            </a:r>
            <a:r>
              <a:rPr lang="en-US" dirty="0" err="1"/>
              <a:t>va</a:t>
            </a:r>
            <a:r>
              <a:rPr lang="en-US" dirty="0"/>
              <a:t> </a:t>
            </a:r>
            <a:r>
              <a:rPr lang="en-US" dirty="0" err="1"/>
              <a:t>primi</a:t>
            </a:r>
            <a:r>
              <a:rPr lang="en-US" dirty="0"/>
              <a:t> </a:t>
            </a:r>
            <a:r>
              <a:rPr lang="en-US" dirty="0" err="1"/>
              <a:t>facturi</a:t>
            </a:r>
            <a:r>
              <a:rPr lang="en-US" dirty="0"/>
              <a:t> de la </a:t>
            </a:r>
            <a:r>
              <a:rPr lang="en-US" dirty="0" err="1"/>
              <a:t>Rompetrol</a:t>
            </a:r>
            <a:r>
              <a:rPr lang="en-US" dirty="0"/>
              <a:t> </a:t>
            </a:r>
            <a:r>
              <a:rPr lang="en-US" dirty="0" err="1"/>
              <a:t>pentru</a:t>
            </a:r>
            <a:r>
              <a:rPr lang="en-US" dirty="0"/>
              <a:t> </a:t>
            </a:r>
            <a:r>
              <a:rPr lang="en-US" dirty="0" err="1"/>
              <a:t>vouchere</a:t>
            </a:r>
            <a:r>
              <a:rPr lang="en-US" dirty="0"/>
              <a:t> </a:t>
            </a:r>
            <a:r>
              <a:rPr lang="en-US" dirty="0" err="1"/>
              <a:t>și</a:t>
            </a:r>
            <a:r>
              <a:rPr lang="en-US" dirty="0"/>
              <a:t> </a:t>
            </a:r>
            <a:r>
              <a:rPr lang="en-US" dirty="0" err="1"/>
              <a:t>nici</a:t>
            </a:r>
            <a:r>
              <a:rPr lang="en-US" dirty="0"/>
              <a:t> nu </a:t>
            </a:r>
            <a:r>
              <a:rPr lang="en-US" dirty="0" err="1"/>
              <a:t>va</a:t>
            </a:r>
            <a:r>
              <a:rPr lang="en-US" dirty="0"/>
              <a:t> </a:t>
            </a:r>
            <a:r>
              <a:rPr lang="en-US" dirty="0" err="1"/>
              <a:t>emite</a:t>
            </a:r>
            <a:r>
              <a:rPr lang="en-US" dirty="0"/>
              <a:t> </a:t>
            </a:r>
            <a:r>
              <a:rPr lang="en-US" dirty="0" err="1"/>
              <a:t>facturi</a:t>
            </a:r>
            <a:r>
              <a:rPr lang="en-US" dirty="0"/>
              <a:t> </a:t>
            </a:r>
            <a:r>
              <a:rPr lang="en-US" dirty="0" err="1"/>
              <a:t>către</a:t>
            </a:r>
            <a:r>
              <a:rPr lang="en-US" dirty="0"/>
              <a:t> </a:t>
            </a:r>
            <a:r>
              <a:rPr lang="en-US" dirty="0" err="1"/>
              <a:t>clienți</a:t>
            </a:r>
            <a:r>
              <a:rPr lang="en-US" dirty="0"/>
              <a:t> </a:t>
            </a:r>
            <a:r>
              <a:rPr lang="en-US" dirty="0" err="1"/>
              <a:t>pentru</a:t>
            </a:r>
            <a:r>
              <a:rPr lang="en-US" dirty="0"/>
              <a:t> </a:t>
            </a:r>
            <a:r>
              <a:rPr lang="en-US" dirty="0" err="1"/>
              <a:t>vouchere</a:t>
            </a:r>
            <a:r>
              <a:rPr lang="en-US" dirty="0"/>
              <a:t>. E-Mag </a:t>
            </a:r>
            <a:r>
              <a:rPr lang="en-US" dirty="0" err="1"/>
              <a:t>va</a:t>
            </a:r>
            <a:r>
              <a:rPr lang="en-US" dirty="0"/>
              <a:t> fi </a:t>
            </a:r>
            <a:r>
              <a:rPr lang="en-US" dirty="0" err="1"/>
              <a:t>considerat</a:t>
            </a:r>
            <a:r>
              <a:rPr lang="en-US" dirty="0"/>
              <a:t> </a:t>
            </a:r>
            <a:r>
              <a:rPr lang="en-US" dirty="0" err="1" smtClean="0"/>
              <a:t>intermediar</a:t>
            </a:r>
            <a:r>
              <a:rPr lang="en-US" dirty="0"/>
              <a:t>, </a:t>
            </a:r>
            <a:r>
              <a:rPr lang="en-US" dirty="0" err="1"/>
              <a:t>chiar</a:t>
            </a:r>
            <a:r>
              <a:rPr lang="en-US" dirty="0"/>
              <a:t> </a:t>
            </a:r>
            <a:r>
              <a:rPr lang="en-US" dirty="0" err="1"/>
              <a:t>dacă</a:t>
            </a:r>
            <a:r>
              <a:rPr lang="en-US" dirty="0"/>
              <a:t> face </a:t>
            </a:r>
            <a:r>
              <a:rPr lang="en-US" dirty="0" err="1"/>
              <a:t>încasări</a:t>
            </a:r>
            <a:r>
              <a:rPr lang="en-US" dirty="0"/>
              <a:t> </a:t>
            </a:r>
            <a:r>
              <a:rPr lang="en-US" dirty="0" err="1"/>
              <a:t>în</a:t>
            </a:r>
            <a:r>
              <a:rPr lang="en-US" dirty="0"/>
              <a:t> </a:t>
            </a:r>
            <a:r>
              <a:rPr lang="en-US" dirty="0" err="1"/>
              <a:t>numele</a:t>
            </a:r>
            <a:r>
              <a:rPr lang="en-US" dirty="0"/>
              <a:t> </a:t>
            </a:r>
            <a:r>
              <a:rPr lang="en-US" dirty="0" err="1"/>
              <a:t>și</a:t>
            </a:r>
            <a:r>
              <a:rPr lang="en-US" dirty="0"/>
              <a:t> </a:t>
            </a:r>
            <a:r>
              <a:rPr lang="en-US" dirty="0" err="1"/>
              <a:t>în</a:t>
            </a:r>
            <a:r>
              <a:rPr lang="en-US" dirty="0"/>
              <a:t> </a:t>
            </a:r>
            <a:r>
              <a:rPr lang="en-US" dirty="0" err="1"/>
              <a:t>contul</a:t>
            </a:r>
            <a:r>
              <a:rPr lang="en-US" dirty="0"/>
              <a:t> </a:t>
            </a:r>
            <a:r>
              <a:rPr lang="en-US" dirty="0" err="1"/>
              <a:t>Rompetrol</a:t>
            </a:r>
            <a:r>
              <a:rPr lang="en-US" dirty="0"/>
              <a:t>, </a:t>
            </a:r>
            <a:r>
              <a:rPr lang="en-US" dirty="0" err="1"/>
              <a:t>atâta</a:t>
            </a:r>
            <a:r>
              <a:rPr lang="en-US" dirty="0"/>
              <a:t> </a:t>
            </a:r>
            <a:r>
              <a:rPr lang="en-US" dirty="0" err="1"/>
              <a:t>timp</a:t>
            </a:r>
            <a:r>
              <a:rPr lang="en-US" dirty="0"/>
              <a:t> </a:t>
            </a:r>
            <a:r>
              <a:rPr lang="en-US" dirty="0" err="1"/>
              <a:t>cât</a:t>
            </a:r>
            <a:r>
              <a:rPr lang="en-US" dirty="0"/>
              <a:t> nu </a:t>
            </a:r>
            <a:r>
              <a:rPr lang="en-US" dirty="0" err="1"/>
              <a:t>va</a:t>
            </a:r>
            <a:r>
              <a:rPr lang="en-US" dirty="0"/>
              <a:t> </a:t>
            </a:r>
            <a:r>
              <a:rPr lang="en-US" dirty="0" err="1"/>
              <a:t>primi</a:t>
            </a:r>
            <a:r>
              <a:rPr lang="en-US" dirty="0"/>
              <a:t> </a:t>
            </a:r>
            <a:r>
              <a:rPr lang="en-US" dirty="0" err="1"/>
              <a:t>și</a:t>
            </a:r>
            <a:r>
              <a:rPr lang="en-US" dirty="0"/>
              <a:t> nu </a:t>
            </a:r>
            <a:r>
              <a:rPr lang="en-US" dirty="0" err="1"/>
              <a:t>va</a:t>
            </a:r>
            <a:r>
              <a:rPr lang="en-US" dirty="0"/>
              <a:t> </a:t>
            </a:r>
            <a:r>
              <a:rPr lang="en-US" dirty="0" err="1"/>
              <a:t>emite</a:t>
            </a:r>
            <a:r>
              <a:rPr lang="en-US" dirty="0"/>
              <a:t> </a:t>
            </a:r>
            <a:r>
              <a:rPr lang="en-US" dirty="0" err="1"/>
              <a:t>facturi</a:t>
            </a:r>
            <a:r>
              <a:rPr lang="en-US" dirty="0"/>
              <a:t> </a:t>
            </a:r>
            <a:r>
              <a:rPr lang="en-US" dirty="0" err="1"/>
              <a:t>pentru</a:t>
            </a:r>
            <a:r>
              <a:rPr lang="en-US" dirty="0"/>
              <a:t> </a:t>
            </a:r>
            <a:r>
              <a:rPr lang="en-US" dirty="0" err="1"/>
              <a:t>vouchere</a:t>
            </a:r>
            <a:r>
              <a:rPr lang="en-US" dirty="0" smtClean="0"/>
              <a:t>.</a:t>
            </a:r>
          </a:p>
          <a:p>
            <a:pPr algn="just"/>
            <a:r>
              <a:rPr lang="en-US" dirty="0" smtClean="0"/>
              <a:t> </a:t>
            </a:r>
            <a:r>
              <a:rPr lang="en-US" dirty="0" err="1" smtClean="0"/>
              <a:t>Rompetrol</a:t>
            </a:r>
            <a:r>
              <a:rPr lang="en-US" dirty="0" smtClean="0"/>
              <a:t> </a:t>
            </a:r>
            <a:r>
              <a:rPr lang="en-US" dirty="0" err="1" smtClean="0"/>
              <a:t>și</a:t>
            </a:r>
            <a:r>
              <a:rPr lang="en-US" dirty="0" smtClean="0"/>
              <a:t> E-Mag </a:t>
            </a:r>
            <a:r>
              <a:rPr lang="en-US" dirty="0" err="1" smtClean="0"/>
              <a:t>trebuie</a:t>
            </a:r>
            <a:r>
              <a:rPr lang="en-US" dirty="0" smtClean="0"/>
              <a:t> </a:t>
            </a:r>
            <a:r>
              <a:rPr lang="en-US" dirty="0" err="1" smtClean="0"/>
              <a:t>să</a:t>
            </a:r>
            <a:r>
              <a:rPr lang="en-US" dirty="0"/>
              <a:t> </a:t>
            </a:r>
            <a:r>
              <a:rPr lang="en-US" dirty="0" err="1" smtClean="0"/>
              <a:t>comunice</a:t>
            </a:r>
            <a:r>
              <a:rPr lang="en-US" dirty="0" smtClean="0"/>
              <a:t> </a:t>
            </a:r>
            <a:r>
              <a:rPr lang="en-US" dirty="0" err="1" smtClean="0"/>
              <a:t>pentru</a:t>
            </a:r>
            <a:r>
              <a:rPr lang="en-US" dirty="0" smtClean="0"/>
              <a:t> a da </a:t>
            </a:r>
            <a:r>
              <a:rPr lang="en-US" dirty="0" err="1" smtClean="0"/>
              <a:t>posibilitatea</a:t>
            </a:r>
            <a:r>
              <a:rPr lang="en-US" dirty="0" smtClean="0"/>
              <a:t> </a:t>
            </a:r>
            <a:r>
              <a:rPr lang="en-US" dirty="0" err="1" smtClean="0"/>
              <a:t>lui</a:t>
            </a:r>
            <a:r>
              <a:rPr lang="en-US" dirty="0" smtClean="0"/>
              <a:t> </a:t>
            </a:r>
            <a:r>
              <a:rPr lang="en-US" dirty="0" err="1" smtClean="0"/>
              <a:t>Rompetrol</a:t>
            </a:r>
            <a:r>
              <a:rPr lang="en-US" dirty="0" smtClean="0"/>
              <a:t> </a:t>
            </a:r>
            <a:r>
              <a:rPr lang="en-US" dirty="0" err="1" smtClean="0"/>
              <a:t>să</a:t>
            </a:r>
            <a:r>
              <a:rPr lang="en-US" dirty="0" smtClean="0"/>
              <a:t> </a:t>
            </a:r>
            <a:r>
              <a:rPr lang="en-US" dirty="0" err="1" smtClean="0"/>
              <a:t>colecteze</a:t>
            </a:r>
            <a:r>
              <a:rPr lang="en-US" dirty="0" smtClean="0"/>
              <a:t> TVA </a:t>
            </a:r>
            <a:r>
              <a:rPr lang="en-US" dirty="0" err="1" smtClean="0"/>
              <a:t>în</a:t>
            </a:r>
            <a:r>
              <a:rPr lang="en-US" dirty="0" smtClean="0"/>
              <a:t> </a:t>
            </a:r>
            <a:r>
              <a:rPr lang="en-US" dirty="0" err="1" smtClean="0"/>
              <a:t>perioada</a:t>
            </a:r>
            <a:r>
              <a:rPr lang="en-US" dirty="0" smtClean="0"/>
              <a:t> </a:t>
            </a:r>
            <a:r>
              <a:rPr lang="en-US" dirty="0" err="1" smtClean="0"/>
              <a:t>fiscală</a:t>
            </a:r>
            <a:r>
              <a:rPr lang="en-US" dirty="0" smtClean="0"/>
              <a:t> </a:t>
            </a:r>
            <a:r>
              <a:rPr lang="en-US" dirty="0" err="1" smtClean="0"/>
              <a:t>în</a:t>
            </a:r>
            <a:r>
              <a:rPr lang="en-US" dirty="0" smtClean="0"/>
              <a:t> care au </a:t>
            </a:r>
            <a:r>
              <a:rPr lang="en-US" dirty="0" err="1" smtClean="0"/>
              <a:t>fost</a:t>
            </a:r>
            <a:r>
              <a:rPr lang="en-US" dirty="0" smtClean="0"/>
              <a:t> </a:t>
            </a:r>
            <a:r>
              <a:rPr lang="en-US" dirty="0" err="1" smtClean="0"/>
              <a:t>vândute</a:t>
            </a:r>
            <a:r>
              <a:rPr lang="en-US" dirty="0" smtClean="0"/>
              <a:t> </a:t>
            </a:r>
            <a:r>
              <a:rPr lang="en-US" dirty="0" err="1" smtClean="0"/>
              <a:t>voucherele</a:t>
            </a:r>
            <a:r>
              <a:rPr lang="en-US" dirty="0" smtClean="0"/>
              <a:t> de E-Mag.</a:t>
            </a:r>
            <a:endParaRPr lang="en-US" dirty="0"/>
          </a:p>
          <a:p>
            <a:endParaRPr lang="en-US" dirty="0" smtClean="0"/>
          </a:p>
        </p:txBody>
      </p:sp>
      <p:sp>
        <p:nvSpPr>
          <p:cNvPr id="4" name="Footer Placeholder 3"/>
          <p:cNvSpPr>
            <a:spLocks noGrp="1"/>
          </p:cNvSpPr>
          <p:nvPr>
            <p:ph type="ftr" sz="quarter" idx="11"/>
          </p:nvPr>
        </p:nvSpPr>
        <p:spPr/>
        <p:txBody>
          <a:bodyPr/>
          <a:lstStyle/>
          <a:p>
            <a:r>
              <a:rPr lang="sk-SK" smtClean="0"/>
              <a:t>Autor Mariana Vizoli</a:t>
            </a:r>
            <a:endParaRPr lang="en-US"/>
          </a:p>
        </p:txBody>
      </p:sp>
    </p:spTree>
    <p:extLst>
      <p:ext uri="{BB962C8B-B14F-4D97-AF65-F5344CB8AC3E}">
        <p14:creationId xmlns:p14="http://schemas.microsoft.com/office/powerpoint/2010/main" val="34448815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Tratamentul</a:t>
            </a:r>
            <a:r>
              <a:rPr lang="en-US" b="1" dirty="0"/>
              <a:t> </a:t>
            </a:r>
            <a:r>
              <a:rPr lang="en-US" b="1" dirty="0" err="1"/>
              <a:t>cupoanelor</a:t>
            </a:r>
            <a:r>
              <a:rPr lang="en-US" b="1" dirty="0"/>
              <a:t> </a:t>
            </a:r>
            <a:r>
              <a:rPr lang="en-US" b="1" dirty="0" err="1" smtClean="0"/>
              <a:t>valorice</a:t>
            </a:r>
            <a:r>
              <a:rPr lang="en-US" b="1" dirty="0" smtClean="0"/>
              <a:t> </a:t>
            </a:r>
            <a:r>
              <a:rPr lang="en-US" b="1" dirty="0" err="1" smtClean="0"/>
              <a:t>unice</a:t>
            </a:r>
            <a:r>
              <a:rPr lang="en-US" b="1" dirty="0" smtClean="0"/>
              <a:t> </a:t>
            </a:r>
            <a:r>
              <a:rPr lang="en-US" b="1" dirty="0"/>
              <a:t>( </a:t>
            </a:r>
            <a:r>
              <a:rPr lang="en-US" b="1" dirty="0" err="1"/>
              <a:t>vouchere</a:t>
            </a:r>
            <a:r>
              <a:rPr lang="en-US" b="1" dirty="0"/>
              <a:t>)</a:t>
            </a:r>
            <a:endParaRPr lang="en-US" dirty="0"/>
          </a:p>
        </p:txBody>
      </p:sp>
      <p:sp>
        <p:nvSpPr>
          <p:cNvPr id="3" name="Content Placeholder 2"/>
          <p:cNvSpPr>
            <a:spLocks noGrp="1"/>
          </p:cNvSpPr>
          <p:nvPr>
            <p:ph idx="1"/>
          </p:nvPr>
        </p:nvSpPr>
        <p:spPr/>
        <p:txBody>
          <a:bodyPr>
            <a:normAutofit fontScale="62500" lnSpcReduction="20000"/>
          </a:bodyPr>
          <a:lstStyle/>
          <a:p>
            <a:pPr algn="just"/>
            <a:r>
              <a:rPr lang="en-US" b="1" u="sng" dirty="0" err="1" smtClean="0"/>
              <a:t>Cazul</a:t>
            </a:r>
            <a:r>
              <a:rPr lang="en-US" b="1" u="sng" dirty="0" smtClean="0"/>
              <a:t> 2)</a:t>
            </a:r>
          </a:p>
          <a:p>
            <a:pPr algn="just"/>
            <a:r>
              <a:rPr lang="en-US" dirty="0" err="1" smtClean="0"/>
              <a:t>În</a:t>
            </a:r>
            <a:r>
              <a:rPr lang="en-US" dirty="0" smtClean="0"/>
              <a:t> </a:t>
            </a:r>
            <a:r>
              <a:rPr lang="en-US" dirty="0" err="1"/>
              <a:t>cazul</a:t>
            </a:r>
            <a:r>
              <a:rPr lang="en-US" dirty="0"/>
              <a:t> </a:t>
            </a:r>
            <a:r>
              <a:rPr lang="en-US" dirty="0" err="1"/>
              <a:t>în</a:t>
            </a:r>
            <a:r>
              <a:rPr lang="en-US" dirty="0"/>
              <a:t> </a:t>
            </a:r>
            <a:r>
              <a:rPr lang="en-US" dirty="0" smtClean="0"/>
              <a:t>care </a:t>
            </a:r>
            <a:r>
              <a:rPr lang="en-US" dirty="0" err="1" smtClean="0"/>
              <a:t>cuponul</a:t>
            </a:r>
            <a:r>
              <a:rPr lang="en-US" dirty="0" smtClean="0"/>
              <a:t> </a:t>
            </a:r>
            <a:r>
              <a:rPr lang="en-US" dirty="0" err="1" smtClean="0"/>
              <a:t>unic</a:t>
            </a:r>
            <a:r>
              <a:rPr lang="en-US" dirty="0" smtClean="0"/>
              <a:t> </a:t>
            </a:r>
            <a:r>
              <a:rPr lang="en-US" dirty="0" err="1" smtClean="0"/>
              <a:t>este</a:t>
            </a:r>
            <a:r>
              <a:rPr lang="en-US" dirty="0" smtClean="0"/>
              <a:t> </a:t>
            </a:r>
            <a:r>
              <a:rPr lang="en-US" dirty="0" err="1" smtClean="0"/>
              <a:t>emis</a:t>
            </a:r>
            <a:r>
              <a:rPr lang="en-US" dirty="0" smtClean="0"/>
              <a:t> de </a:t>
            </a:r>
            <a:r>
              <a:rPr lang="en-US" dirty="0" err="1" smtClean="0"/>
              <a:t>altă</a:t>
            </a:r>
            <a:r>
              <a:rPr lang="en-US" dirty="0" smtClean="0"/>
              <a:t> </a:t>
            </a:r>
            <a:r>
              <a:rPr lang="en-US" dirty="0" err="1" smtClean="0"/>
              <a:t>persoană</a:t>
            </a:r>
            <a:r>
              <a:rPr lang="en-US" dirty="0" smtClean="0"/>
              <a:t> </a:t>
            </a:r>
            <a:r>
              <a:rPr lang="en-US" dirty="0" err="1" smtClean="0"/>
              <a:t>decât</a:t>
            </a:r>
            <a:r>
              <a:rPr lang="en-US" dirty="0" smtClean="0"/>
              <a:t> </a:t>
            </a:r>
            <a:r>
              <a:rPr lang="en-US" dirty="0" err="1"/>
              <a:t>furnizorul</a:t>
            </a:r>
            <a:r>
              <a:rPr lang="en-US" dirty="0"/>
              <a:t>/</a:t>
            </a:r>
            <a:r>
              <a:rPr lang="en-US" dirty="0" err="1"/>
              <a:t>prestatorul</a:t>
            </a:r>
            <a:r>
              <a:rPr lang="en-US" dirty="0"/>
              <a:t> </a:t>
            </a:r>
            <a:r>
              <a:rPr lang="en-US" dirty="0" err="1"/>
              <a:t>bunurilor</a:t>
            </a:r>
            <a:r>
              <a:rPr lang="en-US" dirty="0"/>
              <a:t> </a:t>
            </a:r>
            <a:r>
              <a:rPr lang="en-US" dirty="0" err="1"/>
              <a:t>sau</a:t>
            </a:r>
            <a:r>
              <a:rPr lang="en-US" dirty="0"/>
              <a:t> </a:t>
            </a:r>
            <a:r>
              <a:rPr lang="en-US" dirty="0" err="1" smtClean="0"/>
              <a:t>serviciilor</a:t>
            </a:r>
            <a:r>
              <a:rPr lang="en-US" dirty="0" smtClean="0"/>
              <a:t>,  se </a:t>
            </a:r>
            <a:r>
              <a:rPr lang="en-US" dirty="0" err="1"/>
              <a:t>consideră</a:t>
            </a:r>
            <a:r>
              <a:rPr lang="en-US" dirty="0"/>
              <a:t> </a:t>
            </a:r>
            <a:r>
              <a:rPr lang="en-US" dirty="0" err="1"/>
              <a:t>că</a:t>
            </a:r>
            <a:r>
              <a:rPr lang="en-US" dirty="0"/>
              <a:t> </a:t>
            </a:r>
            <a:r>
              <a:rPr lang="en-US" b="1" dirty="0" err="1"/>
              <a:t>furnizorul</a:t>
            </a:r>
            <a:r>
              <a:rPr lang="en-US" b="1" dirty="0"/>
              <a:t>/</a:t>
            </a:r>
            <a:r>
              <a:rPr lang="en-US" b="1" dirty="0" err="1"/>
              <a:t>prestatorul</a:t>
            </a:r>
            <a:r>
              <a:rPr lang="en-US" b="1" dirty="0"/>
              <a:t> a </a:t>
            </a:r>
            <a:r>
              <a:rPr lang="en-US" b="1" dirty="0" err="1"/>
              <a:t>livrat</a:t>
            </a:r>
            <a:r>
              <a:rPr lang="en-US" b="1" dirty="0"/>
              <a:t> </a:t>
            </a:r>
            <a:r>
              <a:rPr lang="en-US" b="1" dirty="0" err="1"/>
              <a:t>bunurile</a:t>
            </a:r>
            <a:r>
              <a:rPr lang="en-US" b="1" dirty="0"/>
              <a:t> </a:t>
            </a:r>
            <a:r>
              <a:rPr lang="en-US" b="1" dirty="0" err="1"/>
              <a:t>sau</a:t>
            </a:r>
            <a:r>
              <a:rPr lang="en-US" b="1" dirty="0"/>
              <a:t> a </a:t>
            </a:r>
            <a:r>
              <a:rPr lang="en-US" b="1" dirty="0" err="1"/>
              <a:t>prestat</a:t>
            </a:r>
            <a:r>
              <a:rPr lang="en-US" b="1" dirty="0"/>
              <a:t> </a:t>
            </a:r>
            <a:r>
              <a:rPr lang="en-US" b="1" dirty="0" err="1"/>
              <a:t>serviciile</a:t>
            </a:r>
            <a:r>
              <a:rPr lang="en-US" b="1" dirty="0"/>
              <a:t> la care se </a:t>
            </a:r>
            <a:r>
              <a:rPr lang="en-US" b="1" dirty="0" err="1"/>
              <a:t>referă</a:t>
            </a:r>
            <a:r>
              <a:rPr lang="en-US" b="1" dirty="0"/>
              <a:t> </a:t>
            </a:r>
            <a:r>
              <a:rPr lang="en-US" b="1" dirty="0" err="1"/>
              <a:t>cuponul</a:t>
            </a:r>
            <a:r>
              <a:rPr lang="en-US" b="1" dirty="0"/>
              <a:t> </a:t>
            </a:r>
            <a:r>
              <a:rPr lang="en-US" b="1" dirty="0" err="1"/>
              <a:t>valoric</a:t>
            </a:r>
            <a:r>
              <a:rPr lang="en-US" b="1" dirty="0"/>
              <a:t> </a:t>
            </a:r>
            <a:r>
              <a:rPr lang="en-US" b="1" dirty="0" err="1"/>
              <a:t>către</a:t>
            </a:r>
            <a:r>
              <a:rPr lang="en-US" b="1" dirty="0"/>
              <a:t> </a:t>
            </a:r>
            <a:r>
              <a:rPr lang="en-US" b="1" dirty="0" err="1"/>
              <a:t>persoana</a:t>
            </a:r>
            <a:r>
              <a:rPr lang="en-US" b="1" dirty="0"/>
              <a:t> </a:t>
            </a:r>
            <a:r>
              <a:rPr lang="en-US" b="1" dirty="0" err="1"/>
              <a:t>impozabilă</a:t>
            </a:r>
            <a:r>
              <a:rPr lang="en-US" b="1" dirty="0"/>
              <a:t> care a </a:t>
            </a:r>
            <a:r>
              <a:rPr lang="en-US" b="1" dirty="0" err="1"/>
              <a:t>emis</a:t>
            </a:r>
            <a:r>
              <a:rPr lang="en-US" b="1" dirty="0"/>
              <a:t> </a:t>
            </a:r>
            <a:r>
              <a:rPr lang="en-US" b="1" dirty="0" err="1"/>
              <a:t>în</a:t>
            </a:r>
            <a:r>
              <a:rPr lang="en-US" b="1" dirty="0"/>
              <a:t> </a:t>
            </a:r>
            <a:r>
              <a:rPr lang="en-US" b="1" dirty="0" err="1"/>
              <a:t>nume</a:t>
            </a:r>
            <a:r>
              <a:rPr lang="en-US" b="1" dirty="0"/>
              <a:t> </a:t>
            </a:r>
            <a:r>
              <a:rPr lang="en-US" b="1" dirty="0" err="1"/>
              <a:t>propriu</a:t>
            </a:r>
            <a:r>
              <a:rPr lang="en-US" b="1" dirty="0"/>
              <a:t> </a:t>
            </a:r>
            <a:r>
              <a:rPr lang="en-US" b="1" dirty="0" err="1"/>
              <a:t>cuponul</a:t>
            </a:r>
            <a:r>
              <a:rPr lang="en-US" dirty="0"/>
              <a:t>, </a:t>
            </a:r>
            <a:r>
              <a:rPr lang="en-US" dirty="0" err="1"/>
              <a:t>în</a:t>
            </a:r>
            <a:r>
              <a:rPr lang="en-US" dirty="0"/>
              <a:t> </a:t>
            </a:r>
            <a:r>
              <a:rPr lang="en-US" dirty="0" err="1"/>
              <a:t>momentul</a:t>
            </a:r>
            <a:r>
              <a:rPr lang="en-US" dirty="0"/>
              <a:t> </a:t>
            </a:r>
            <a:r>
              <a:rPr lang="en-US" dirty="0" err="1"/>
              <a:t>achiziției</a:t>
            </a:r>
            <a:r>
              <a:rPr lang="en-US" dirty="0"/>
              <a:t> </a:t>
            </a:r>
            <a:r>
              <a:rPr lang="en-US" dirty="0" err="1"/>
              <a:t>bunului</a:t>
            </a:r>
            <a:r>
              <a:rPr lang="en-US" dirty="0"/>
              <a:t>/</a:t>
            </a:r>
            <a:r>
              <a:rPr lang="en-US" dirty="0" err="1"/>
              <a:t>serviciului</a:t>
            </a:r>
            <a:r>
              <a:rPr lang="en-US" dirty="0"/>
              <a:t> </a:t>
            </a:r>
            <a:r>
              <a:rPr lang="en-US" dirty="0" err="1"/>
              <a:t>în</a:t>
            </a:r>
            <a:r>
              <a:rPr lang="en-US" dirty="0"/>
              <a:t> </a:t>
            </a:r>
            <a:r>
              <a:rPr lang="en-US" dirty="0" err="1"/>
              <a:t>baza</a:t>
            </a:r>
            <a:r>
              <a:rPr lang="en-US" dirty="0"/>
              <a:t> </a:t>
            </a:r>
            <a:r>
              <a:rPr lang="en-US" dirty="0" err="1"/>
              <a:t>cuponului</a:t>
            </a:r>
            <a:r>
              <a:rPr lang="en-US" dirty="0"/>
              <a:t> </a:t>
            </a:r>
            <a:r>
              <a:rPr lang="en-US" dirty="0" err="1"/>
              <a:t>valoric</a:t>
            </a:r>
            <a:r>
              <a:rPr lang="en-US" dirty="0"/>
              <a:t>.</a:t>
            </a:r>
            <a:r>
              <a:rPr lang="en-US" dirty="0" smtClean="0"/>
              <a:t>”</a:t>
            </a:r>
          </a:p>
          <a:p>
            <a:pPr algn="just"/>
            <a:r>
              <a:rPr lang="en-US" dirty="0" smtClean="0"/>
              <a:t>Ex.</a:t>
            </a:r>
            <a:r>
              <a:rPr lang="en-US" dirty="0"/>
              <a:t> A </a:t>
            </a:r>
            <a:r>
              <a:rPr lang="en-US" dirty="0" err="1"/>
              <a:t>emite</a:t>
            </a:r>
            <a:r>
              <a:rPr lang="en-US" dirty="0"/>
              <a:t> un voucher </a:t>
            </a:r>
            <a:r>
              <a:rPr lang="en-US" dirty="0" err="1"/>
              <a:t>pentru</a:t>
            </a:r>
            <a:r>
              <a:rPr lang="en-US" dirty="0"/>
              <a:t> </a:t>
            </a:r>
            <a:r>
              <a:rPr lang="en-US" dirty="0" err="1"/>
              <a:t>cumpărarea</a:t>
            </a:r>
            <a:r>
              <a:rPr lang="en-US" dirty="0"/>
              <a:t> de </a:t>
            </a:r>
            <a:r>
              <a:rPr lang="en-US" dirty="0" err="1"/>
              <a:t>cărți</a:t>
            </a:r>
            <a:r>
              <a:rPr lang="en-US" dirty="0"/>
              <a:t> din diverse </a:t>
            </a:r>
            <a:r>
              <a:rPr lang="en-US" dirty="0" err="1"/>
              <a:t>librării</a:t>
            </a:r>
            <a:r>
              <a:rPr lang="en-US" dirty="0"/>
              <a:t>. B </a:t>
            </a:r>
            <a:r>
              <a:rPr lang="en-US" dirty="0" err="1"/>
              <a:t>cumpără</a:t>
            </a:r>
            <a:r>
              <a:rPr lang="en-US" dirty="0"/>
              <a:t> </a:t>
            </a:r>
            <a:r>
              <a:rPr lang="en-US" dirty="0" err="1"/>
              <a:t>acest</a:t>
            </a:r>
            <a:r>
              <a:rPr lang="en-US" dirty="0"/>
              <a:t> voucher, </a:t>
            </a:r>
            <a:r>
              <a:rPr lang="en-US" dirty="0" err="1"/>
              <a:t>apoi</a:t>
            </a:r>
            <a:r>
              <a:rPr lang="en-US" dirty="0"/>
              <a:t> </a:t>
            </a:r>
            <a:r>
              <a:rPr lang="en-US" dirty="0" err="1"/>
              <a:t>îl</a:t>
            </a:r>
            <a:r>
              <a:rPr lang="en-US" dirty="0"/>
              <a:t> </a:t>
            </a:r>
            <a:r>
              <a:rPr lang="en-US" dirty="0" err="1"/>
              <a:t>revinde</a:t>
            </a:r>
            <a:r>
              <a:rPr lang="en-US" dirty="0"/>
              <a:t> </a:t>
            </a:r>
            <a:r>
              <a:rPr lang="en-US" dirty="0" err="1"/>
              <a:t>către</a:t>
            </a:r>
            <a:r>
              <a:rPr lang="en-US" dirty="0"/>
              <a:t> C, care </a:t>
            </a:r>
            <a:r>
              <a:rPr lang="en-US" dirty="0" err="1"/>
              <a:t>îl</a:t>
            </a:r>
            <a:r>
              <a:rPr lang="en-US" dirty="0"/>
              <a:t> </a:t>
            </a:r>
            <a:r>
              <a:rPr lang="en-US" dirty="0" err="1"/>
              <a:t>revine</a:t>
            </a:r>
            <a:r>
              <a:rPr lang="en-US" dirty="0"/>
              <a:t> </a:t>
            </a:r>
            <a:r>
              <a:rPr lang="en-US" dirty="0" err="1"/>
              <a:t>către</a:t>
            </a:r>
            <a:r>
              <a:rPr lang="en-US" dirty="0"/>
              <a:t> D. D </a:t>
            </a:r>
            <a:r>
              <a:rPr lang="en-US" dirty="0" err="1"/>
              <a:t>va</a:t>
            </a:r>
            <a:r>
              <a:rPr lang="en-US" dirty="0"/>
              <a:t> </a:t>
            </a:r>
            <a:r>
              <a:rPr lang="en-US" dirty="0" err="1"/>
              <a:t>utiliza</a:t>
            </a:r>
            <a:r>
              <a:rPr lang="en-US" dirty="0"/>
              <a:t> </a:t>
            </a:r>
            <a:r>
              <a:rPr lang="en-US" dirty="0" err="1"/>
              <a:t>cardul</a:t>
            </a:r>
            <a:r>
              <a:rPr lang="en-US" dirty="0"/>
              <a:t> </a:t>
            </a:r>
            <a:r>
              <a:rPr lang="en-US" dirty="0" err="1"/>
              <a:t>și</a:t>
            </a:r>
            <a:r>
              <a:rPr lang="en-US" dirty="0"/>
              <a:t> </a:t>
            </a:r>
            <a:r>
              <a:rPr lang="en-US" dirty="0" err="1"/>
              <a:t>va</a:t>
            </a:r>
            <a:r>
              <a:rPr lang="en-US" dirty="0"/>
              <a:t> </a:t>
            </a:r>
            <a:r>
              <a:rPr lang="en-US" dirty="0" err="1"/>
              <a:t>cumpăra</a:t>
            </a:r>
            <a:r>
              <a:rPr lang="en-US" dirty="0"/>
              <a:t> </a:t>
            </a:r>
            <a:r>
              <a:rPr lang="en-US" dirty="0" err="1"/>
              <a:t>cărți</a:t>
            </a:r>
            <a:r>
              <a:rPr lang="en-US" dirty="0"/>
              <a:t> de la </a:t>
            </a:r>
            <a:r>
              <a:rPr lang="en-US" dirty="0" err="1"/>
              <a:t>librăria</a:t>
            </a:r>
            <a:r>
              <a:rPr lang="en-US" dirty="0"/>
              <a:t> E. </a:t>
            </a:r>
            <a:r>
              <a:rPr lang="en-US" dirty="0" err="1"/>
              <a:t>Pe</a:t>
            </a:r>
            <a:r>
              <a:rPr lang="en-US" dirty="0"/>
              <a:t> </a:t>
            </a:r>
            <a:r>
              <a:rPr lang="en-US" dirty="0" err="1"/>
              <a:t>acest</a:t>
            </a:r>
            <a:r>
              <a:rPr lang="en-US" dirty="0"/>
              <a:t> </a:t>
            </a:r>
            <a:r>
              <a:rPr lang="en-US" dirty="0" err="1"/>
              <a:t>lanț</a:t>
            </a:r>
            <a:r>
              <a:rPr lang="en-US" dirty="0"/>
              <a:t>: </a:t>
            </a:r>
          </a:p>
          <a:p>
            <a:pPr lvl="1" algn="just"/>
            <a:r>
              <a:rPr lang="en-US" dirty="0" smtClean="0"/>
              <a:t>A </a:t>
            </a:r>
            <a:r>
              <a:rPr lang="en-US" dirty="0" err="1"/>
              <a:t>emite</a:t>
            </a:r>
            <a:r>
              <a:rPr lang="en-US" dirty="0"/>
              <a:t> </a:t>
            </a:r>
            <a:r>
              <a:rPr lang="en-US" dirty="0" err="1"/>
              <a:t>factură</a:t>
            </a:r>
            <a:r>
              <a:rPr lang="en-US" dirty="0"/>
              <a:t> cu TVA </a:t>
            </a:r>
            <a:r>
              <a:rPr lang="en-US" dirty="0" err="1"/>
              <a:t>către</a:t>
            </a:r>
            <a:r>
              <a:rPr lang="en-US" dirty="0"/>
              <a:t> B, B deduce TVA </a:t>
            </a:r>
            <a:r>
              <a:rPr lang="en-US" dirty="0" err="1"/>
              <a:t>si</a:t>
            </a:r>
            <a:r>
              <a:rPr lang="en-US" dirty="0"/>
              <a:t> </a:t>
            </a:r>
            <a:r>
              <a:rPr lang="en-US" dirty="0" err="1"/>
              <a:t>revinde</a:t>
            </a:r>
            <a:r>
              <a:rPr lang="en-US" dirty="0"/>
              <a:t> </a:t>
            </a:r>
            <a:r>
              <a:rPr lang="en-US" dirty="0" err="1"/>
              <a:t>către</a:t>
            </a:r>
            <a:r>
              <a:rPr lang="en-US" dirty="0"/>
              <a:t> C cu TVA</a:t>
            </a:r>
            <a:r>
              <a:rPr lang="en-US" dirty="0" smtClean="0"/>
              <a:t>,</a:t>
            </a:r>
          </a:p>
          <a:p>
            <a:pPr lvl="1" algn="just"/>
            <a:r>
              <a:rPr lang="en-US" dirty="0" smtClean="0"/>
              <a:t>C </a:t>
            </a:r>
            <a:r>
              <a:rPr lang="en-US" dirty="0"/>
              <a:t>deduce TVA </a:t>
            </a:r>
            <a:r>
              <a:rPr lang="en-US" dirty="0" err="1"/>
              <a:t>si</a:t>
            </a:r>
            <a:r>
              <a:rPr lang="en-US" dirty="0"/>
              <a:t> </a:t>
            </a:r>
            <a:r>
              <a:rPr lang="en-US" dirty="0" err="1"/>
              <a:t>revinde</a:t>
            </a:r>
            <a:r>
              <a:rPr lang="en-US" dirty="0"/>
              <a:t> cu TVA </a:t>
            </a:r>
            <a:r>
              <a:rPr lang="en-US" dirty="0" err="1"/>
              <a:t>către</a:t>
            </a:r>
            <a:r>
              <a:rPr lang="en-US" dirty="0"/>
              <a:t> D</a:t>
            </a:r>
            <a:r>
              <a:rPr lang="en-US" dirty="0" smtClean="0"/>
              <a:t>.</a:t>
            </a:r>
          </a:p>
          <a:p>
            <a:pPr lvl="1" algn="just"/>
            <a:r>
              <a:rPr lang="en-US" dirty="0" smtClean="0"/>
              <a:t> </a:t>
            </a:r>
            <a:r>
              <a:rPr lang="en-US" dirty="0"/>
              <a:t>D </a:t>
            </a:r>
            <a:r>
              <a:rPr lang="en-US" dirty="0" err="1"/>
              <a:t>va</a:t>
            </a:r>
            <a:r>
              <a:rPr lang="en-US" dirty="0"/>
              <a:t> deduce TVA, </a:t>
            </a:r>
            <a:r>
              <a:rPr lang="en-US" dirty="0" err="1"/>
              <a:t>daca</a:t>
            </a:r>
            <a:r>
              <a:rPr lang="en-US" dirty="0"/>
              <a:t> </a:t>
            </a:r>
            <a:r>
              <a:rPr lang="en-US" dirty="0" err="1"/>
              <a:t>utilizeaza</a:t>
            </a:r>
            <a:r>
              <a:rPr lang="en-US" dirty="0"/>
              <a:t> </a:t>
            </a:r>
            <a:r>
              <a:rPr lang="en-US" dirty="0" err="1" smtClean="0"/>
              <a:t>cărțile</a:t>
            </a:r>
            <a:r>
              <a:rPr lang="en-US" dirty="0" smtClean="0"/>
              <a:t> </a:t>
            </a:r>
            <a:r>
              <a:rPr lang="en-US" dirty="0" err="1"/>
              <a:t>pentru</a:t>
            </a:r>
            <a:r>
              <a:rPr lang="en-US" dirty="0"/>
              <a:t> </a:t>
            </a:r>
            <a:r>
              <a:rPr lang="en-US" dirty="0" err="1"/>
              <a:t>activitatea</a:t>
            </a:r>
            <a:r>
              <a:rPr lang="en-US" dirty="0"/>
              <a:t> </a:t>
            </a:r>
            <a:r>
              <a:rPr lang="en-US" dirty="0" err="1"/>
              <a:t>sa</a:t>
            </a:r>
            <a:r>
              <a:rPr lang="en-US" dirty="0"/>
              <a:t> </a:t>
            </a:r>
            <a:r>
              <a:rPr lang="en-US" dirty="0" err="1" smtClean="0"/>
              <a:t>economică</a:t>
            </a:r>
            <a:r>
              <a:rPr lang="en-US" dirty="0" smtClean="0"/>
              <a:t>, </a:t>
            </a:r>
            <a:r>
              <a:rPr lang="en-US" dirty="0" err="1"/>
              <a:t>dar</a:t>
            </a:r>
            <a:r>
              <a:rPr lang="en-US" dirty="0"/>
              <a:t> </a:t>
            </a:r>
            <a:r>
              <a:rPr lang="en-US" dirty="0" err="1"/>
              <a:t>atunci</a:t>
            </a:r>
            <a:r>
              <a:rPr lang="en-US" dirty="0"/>
              <a:t> </a:t>
            </a:r>
            <a:r>
              <a:rPr lang="en-US" dirty="0" err="1" smtClean="0"/>
              <a:t>când</a:t>
            </a:r>
            <a:r>
              <a:rPr lang="en-US" dirty="0" smtClean="0"/>
              <a:t> </a:t>
            </a:r>
            <a:r>
              <a:rPr lang="en-US" dirty="0" err="1"/>
              <a:t>va</a:t>
            </a:r>
            <a:r>
              <a:rPr lang="en-US" dirty="0"/>
              <a:t> </a:t>
            </a:r>
            <a:r>
              <a:rPr lang="en-US" dirty="0" err="1" smtClean="0"/>
              <a:t>cumpăra</a:t>
            </a:r>
            <a:r>
              <a:rPr lang="en-US" dirty="0" smtClean="0"/>
              <a:t> </a:t>
            </a:r>
            <a:r>
              <a:rPr lang="en-US" dirty="0" err="1" smtClean="0"/>
              <a:t>cărțile</a:t>
            </a:r>
            <a:r>
              <a:rPr lang="en-US" dirty="0" smtClean="0"/>
              <a:t> </a:t>
            </a:r>
            <a:r>
              <a:rPr lang="en-US" dirty="0"/>
              <a:t>din </a:t>
            </a:r>
            <a:r>
              <a:rPr lang="en-US" dirty="0" err="1" smtClean="0"/>
              <a:t>librăria</a:t>
            </a:r>
            <a:r>
              <a:rPr lang="en-US" dirty="0" smtClean="0"/>
              <a:t> </a:t>
            </a:r>
            <a:r>
              <a:rPr lang="en-US" dirty="0"/>
              <a:t>E, nu </a:t>
            </a:r>
            <a:r>
              <a:rPr lang="en-US" dirty="0" err="1"/>
              <a:t>va</a:t>
            </a:r>
            <a:r>
              <a:rPr lang="en-US" dirty="0"/>
              <a:t> </a:t>
            </a:r>
            <a:r>
              <a:rPr lang="en-US" dirty="0" err="1"/>
              <a:t>primi</a:t>
            </a:r>
            <a:r>
              <a:rPr lang="en-US" dirty="0"/>
              <a:t> de la </a:t>
            </a:r>
            <a:r>
              <a:rPr lang="en-US" dirty="0" err="1"/>
              <a:t>aceasta</a:t>
            </a:r>
            <a:r>
              <a:rPr lang="en-US" dirty="0"/>
              <a:t> o </a:t>
            </a:r>
            <a:r>
              <a:rPr lang="en-US" dirty="0" err="1"/>
              <a:t>factură</a:t>
            </a:r>
            <a:r>
              <a:rPr lang="en-US" dirty="0"/>
              <a:t> cu TVA</a:t>
            </a:r>
            <a:r>
              <a:rPr lang="en-US" dirty="0" smtClean="0"/>
              <a:t>..</a:t>
            </a:r>
          </a:p>
          <a:p>
            <a:pPr lvl="1" algn="just"/>
            <a:r>
              <a:rPr lang="en-US" dirty="0" err="1" smtClean="0"/>
              <a:t>Librăria</a:t>
            </a:r>
            <a:r>
              <a:rPr lang="en-US" dirty="0" smtClean="0"/>
              <a:t> (E), </a:t>
            </a:r>
            <a:r>
              <a:rPr lang="en-US" dirty="0" err="1"/>
              <a:t>atunci</a:t>
            </a:r>
            <a:r>
              <a:rPr lang="en-US" dirty="0"/>
              <a:t> </a:t>
            </a:r>
            <a:r>
              <a:rPr lang="en-US" dirty="0" err="1"/>
              <a:t>când</a:t>
            </a:r>
            <a:r>
              <a:rPr lang="en-US" dirty="0"/>
              <a:t> D </a:t>
            </a:r>
            <a:r>
              <a:rPr lang="en-US" dirty="0" err="1"/>
              <a:t>cumpără</a:t>
            </a:r>
            <a:r>
              <a:rPr lang="en-US" dirty="0"/>
              <a:t> </a:t>
            </a:r>
            <a:r>
              <a:rPr lang="en-US" dirty="0" err="1"/>
              <a:t>cărțile</a:t>
            </a:r>
            <a:r>
              <a:rPr lang="en-US" dirty="0"/>
              <a:t>, </a:t>
            </a:r>
            <a:r>
              <a:rPr lang="en-US" dirty="0" err="1"/>
              <a:t>va</a:t>
            </a:r>
            <a:r>
              <a:rPr lang="en-US" dirty="0"/>
              <a:t> </a:t>
            </a:r>
            <a:r>
              <a:rPr lang="en-US" b="1" dirty="0" err="1"/>
              <a:t>emite</a:t>
            </a:r>
            <a:r>
              <a:rPr lang="en-US" b="1" dirty="0"/>
              <a:t> </a:t>
            </a:r>
            <a:r>
              <a:rPr lang="en-US" b="1" dirty="0" err="1"/>
              <a:t>factură</a:t>
            </a:r>
            <a:r>
              <a:rPr lang="en-US" b="1" dirty="0"/>
              <a:t> cu TVA </a:t>
            </a:r>
            <a:r>
              <a:rPr lang="en-US" b="1" dirty="0" err="1"/>
              <a:t>către</a:t>
            </a:r>
            <a:r>
              <a:rPr lang="en-US" b="1" dirty="0"/>
              <a:t> </a:t>
            </a:r>
            <a:r>
              <a:rPr lang="en-US" b="1" dirty="0" err="1"/>
              <a:t>emitentul</a:t>
            </a:r>
            <a:r>
              <a:rPr lang="en-US" b="1" dirty="0"/>
              <a:t> </a:t>
            </a:r>
            <a:r>
              <a:rPr lang="en-US" b="1" dirty="0" err="1"/>
              <a:t>voucherului</a:t>
            </a:r>
            <a:r>
              <a:rPr lang="en-US" b="1" dirty="0"/>
              <a:t>, </a:t>
            </a:r>
            <a:r>
              <a:rPr lang="en-US" b="1" dirty="0" err="1"/>
              <a:t>respectiv</a:t>
            </a:r>
            <a:r>
              <a:rPr lang="en-US" b="1" dirty="0"/>
              <a:t> </a:t>
            </a:r>
            <a:r>
              <a:rPr lang="en-US" b="1" dirty="0" err="1"/>
              <a:t>către</a:t>
            </a:r>
            <a:r>
              <a:rPr lang="en-US" b="1" dirty="0"/>
              <a:t> </a:t>
            </a:r>
            <a:r>
              <a:rPr lang="en-US" b="1" dirty="0" smtClean="0"/>
              <a:t>A, </a:t>
            </a:r>
            <a:r>
              <a:rPr lang="en-US" b="1" dirty="0" err="1"/>
              <a:t>în</a:t>
            </a:r>
            <a:r>
              <a:rPr lang="en-US" b="1" dirty="0"/>
              <a:t> </a:t>
            </a:r>
            <a:r>
              <a:rPr lang="en-US" b="1" dirty="0" err="1"/>
              <a:t>acest</a:t>
            </a:r>
            <a:r>
              <a:rPr lang="en-US" b="1" dirty="0"/>
              <a:t> </a:t>
            </a:r>
            <a:r>
              <a:rPr lang="en-US" b="1" dirty="0" err="1"/>
              <a:t>fel</a:t>
            </a:r>
            <a:r>
              <a:rPr lang="en-US" b="1" dirty="0"/>
              <a:t> </a:t>
            </a:r>
            <a:r>
              <a:rPr lang="en-US" b="1" dirty="0" err="1"/>
              <a:t>închizându</a:t>
            </a:r>
            <a:r>
              <a:rPr lang="en-US" b="1" dirty="0"/>
              <a:t>-se </a:t>
            </a:r>
            <a:r>
              <a:rPr lang="en-US" b="1" dirty="0" err="1"/>
              <a:t>circuitul</a:t>
            </a:r>
            <a:r>
              <a:rPr lang="en-US" b="1" dirty="0" smtClean="0"/>
              <a:t>.</a:t>
            </a:r>
            <a:endParaRPr lang="en-US" b="1" dirty="0"/>
          </a:p>
          <a:p>
            <a:pPr algn="just"/>
            <a:endParaRPr lang="x-none" dirty="0" smtClean="0"/>
          </a:p>
          <a:p>
            <a:endParaRPr lang="en-US" dirty="0"/>
          </a:p>
        </p:txBody>
      </p:sp>
      <p:sp>
        <p:nvSpPr>
          <p:cNvPr id="4" name="Footer Placeholder 3"/>
          <p:cNvSpPr>
            <a:spLocks noGrp="1"/>
          </p:cNvSpPr>
          <p:nvPr>
            <p:ph type="ftr" sz="quarter" idx="11"/>
          </p:nvPr>
        </p:nvSpPr>
        <p:spPr/>
        <p:txBody>
          <a:bodyPr/>
          <a:lstStyle/>
          <a:p>
            <a:r>
              <a:rPr lang="sk-SK" smtClean="0"/>
              <a:t>Autor Mariana Vizoli</a:t>
            </a:r>
            <a:endParaRPr lang="en-US"/>
          </a:p>
        </p:txBody>
      </p:sp>
    </p:spTree>
    <p:extLst>
      <p:ext uri="{BB962C8B-B14F-4D97-AF65-F5344CB8AC3E}">
        <p14:creationId xmlns:p14="http://schemas.microsoft.com/office/powerpoint/2010/main" val="16779457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Tratamentul</a:t>
            </a:r>
            <a:r>
              <a:rPr lang="en-US" dirty="0" smtClean="0"/>
              <a:t> fiscal al </a:t>
            </a:r>
            <a:r>
              <a:rPr lang="en-US" dirty="0" err="1" smtClean="0"/>
              <a:t>cupoanelor</a:t>
            </a:r>
            <a:r>
              <a:rPr lang="en-US" dirty="0" smtClean="0"/>
              <a:t> cu </a:t>
            </a:r>
            <a:r>
              <a:rPr lang="en-US" dirty="0" err="1" smtClean="0"/>
              <a:t>scop</a:t>
            </a:r>
            <a:r>
              <a:rPr lang="en-US" dirty="0" smtClean="0"/>
              <a:t> </a:t>
            </a:r>
            <a:r>
              <a:rPr lang="en-US" dirty="0" err="1" smtClean="0"/>
              <a:t>multiplu</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err="1" smtClean="0"/>
              <a:t>Cupoanele</a:t>
            </a:r>
            <a:r>
              <a:rPr lang="en-US" dirty="0" smtClean="0"/>
              <a:t> cu </a:t>
            </a:r>
            <a:r>
              <a:rPr lang="en-US" dirty="0" err="1" smtClean="0"/>
              <a:t>scop</a:t>
            </a:r>
            <a:r>
              <a:rPr lang="en-US" dirty="0" smtClean="0"/>
              <a:t> </a:t>
            </a:r>
            <a:r>
              <a:rPr lang="en-US" dirty="0" err="1" smtClean="0"/>
              <a:t>multiplu</a:t>
            </a:r>
            <a:r>
              <a:rPr lang="en-US" dirty="0" smtClean="0"/>
              <a:t>-art 274</a:t>
            </a:r>
            <a:r>
              <a:rPr lang="en-US" baseline="30000" dirty="0" smtClean="0"/>
              <a:t>1</a:t>
            </a:r>
          </a:p>
          <a:p>
            <a:pPr algn="just"/>
            <a:r>
              <a:rPr lang="ro-RO" dirty="0"/>
              <a:t>Predarea efectivă a bunurilor sau prestarea efectivă a serviciilor, în schimbul unui cupon valoric cu utilizări multiple acceptat drept contrapartidă sau parte a contrapartidei de către furnizor/prestator, intră în sfera TVA în conformitate cu art. 268, în timp ce fiecare transfer anterior al respectivului cupon valoric cu utilizări multiple nu intră în sfera TVA. </a:t>
            </a:r>
            <a:endParaRPr lang="en-US" dirty="0"/>
          </a:p>
          <a:p>
            <a:pPr algn="just"/>
            <a:r>
              <a:rPr lang="en-US" dirty="0" smtClean="0"/>
              <a:t>Ex. </a:t>
            </a:r>
            <a:r>
              <a:rPr lang="en-US" dirty="0" err="1" smtClean="0"/>
              <a:t>Tichete</a:t>
            </a:r>
            <a:r>
              <a:rPr lang="en-US" dirty="0" smtClean="0"/>
              <a:t> </a:t>
            </a:r>
            <a:r>
              <a:rPr lang="en-US" dirty="0" err="1" smtClean="0"/>
              <a:t>cadou</a:t>
            </a:r>
            <a:r>
              <a:rPr lang="en-US" dirty="0" smtClean="0"/>
              <a:t>, </a:t>
            </a:r>
            <a:r>
              <a:rPr lang="en-US" dirty="0" err="1" smtClean="0"/>
              <a:t>tichetele</a:t>
            </a:r>
            <a:r>
              <a:rPr lang="en-US" dirty="0" smtClean="0"/>
              <a:t> de </a:t>
            </a:r>
            <a:r>
              <a:rPr lang="en-US" dirty="0" err="1" smtClean="0"/>
              <a:t>masă</a:t>
            </a:r>
            <a:r>
              <a:rPr lang="en-US" dirty="0" smtClean="0"/>
              <a:t>, </a:t>
            </a:r>
            <a:r>
              <a:rPr lang="en-US" dirty="0" err="1" smtClean="0"/>
              <a:t>cartele</a:t>
            </a:r>
            <a:r>
              <a:rPr lang="en-US" dirty="0" smtClean="0"/>
              <a:t> </a:t>
            </a:r>
            <a:r>
              <a:rPr lang="en-US" dirty="0" err="1" smtClean="0"/>
              <a:t>telefonice</a:t>
            </a:r>
            <a:r>
              <a:rPr lang="en-US" dirty="0" smtClean="0"/>
              <a:t>, </a:t>
            </a:r>
            <a:r>
              <a:rPr lang="en-US" dirty="0" err="1" smtClean="0"/>
              <a:t>orice</a:t>
            </a:r>
            <a:r>
              <a:rPr lang="en-US" dirty="0" smtClean="0"/>
              <a:t> </a:t>
            </a:r>
            <a:r>
              <a:rPr lang="en-US" dirty="0" err="1" smtClean="0"/>
              <a:t>alte</a:t>
            </a:r>
            <a:r>
              <a:rPr lang="en-US" dirty="0" smtClean="0"/>
              <a:t> </a:t>
            </a:r>
            <a:r>
              <a:rPr lang="en-US" dirty="0" err="1" smtClean="0"/>
              <a:t>cupoane</a:t>
            </a:r>
            <a:r>
              <a:rPr lang="en-US" dirty="0" smtClean="0"/>
              <a:t> </a:t>
            </a:r>
            <a:r>
              <a:rPr lang="en-US" dirty="0" err="1" smtClean="0"/>
              <a:t>pentru</a:t>
            </a:r>
            <a:r>
              <a:rPr lang="en-US" dirty="0" smtClean="0"/>
              <a:t> care nu </a:t>
            </a:r>
            <a:r>
              <a:rPr lang="en-US" dirty="0" err="1" smtClean="0"/>
              <a:t>poate</a:t>
            </a:r>
            <a:r>
              <a:rPr lang="en-US" dirty="0" smtClean="0"/>
              <a:t> fi </a:t>
            </a:r>
            <a:r>
              <a:rPr lang="en-US" dirty="0" err="1" smtClean="0"/>
              <a:t>determinat</a:t>
            </a:r>
            <a:r>
              <a:rPr lang="en-US" dirty="0" smtClean="0"/>
              <a:t> </a:t>
            </a:r>
            <a:r>
              <a:rPr lang="en-US" dirty="0" err="1" smtClean="0"/>
              <a:t>locul</a:t>
            </a:r>
            <a:r>
              <a:rPr lang="en-US" dirty="0" smtClean="0"/>
              <a:t> </a:t>
            </a:r>
            <a:r>
              <a:rPr lang="en-US" dirty="0" err="1" smtClean="0"/>
              <a:t>livării</a:t>
            </a:r>
            <a:r>
              <a:rPr lang="en-US" dirty="0" smtClean="0"/>
              <a:t>/</a:t>
            </a:r>
            <a:r>
              <a:rPr lang="en-US" dirty="0" err="1" smtClean="0"/>
              <a:t>prestării</a:t>
            </a:r>
            <a:r>
              <a:rPr lang="en-US" dirty="0" smtClean="0"/>
              <a:t> </a:t>
            </a:r>
            <a:r>
              <a:rPr lang="en-US" dirty="0" err="1" smtClean="0"/>
              <a:t>si</a:t>
            </a:r>
            <a:r>
              <a:rPr lang="en-US" dirty="0" smtClean="0"/>
              <a:t> taxa </a:t>
            </a:r>
            <a:r>
              <a:rPr lang="en-US" dirty="0" err="1" smtClean="0"/>
              <a:t>datorată</a:t>
            </a:r>
            <a:r>
              <a:rPr lang="en-US" dirty="0" smtClean="0"/>
              <a:t> (ex. Este </a:t>
            </a:r>
            <a:r>
              <a:rPr lang="en-US" dirty="0" err="1" smtClean="0"/>
              <a:t>identificat</a:t>
            </a:r>
            <a:r>
              <a:rPr lang="en-US" dirty="0" smtClean="0"/>
              <a:t> </a:t>
            </a:r>
            <a:r>
              <a:rPr lang="en-US" dirty="0" err="1" smtClean="0"/>
              <a:t>furnizorul</a:t>
            </a:r>
            <a:r>
              <a:rPr lang="en-US" dirty="0" smtClean="0"/>
              <a:t>, </a:t>
            </a:r>
            <a:r>
              <a:rPr lang="en-US" dirty="0" err="1" smtClean="0"/>
              <a:t>dar</a:t>
            </a:r>
            <a:r>
              <a:rPr lang="en-US" dirty="0" smtClean="0"/>
              <a:t> </a:t>
            </a:r>
            <a:r>
              <a:rPr lang="en-US" dirty="0" err="1" smtClean="0"/>
              <a:t>acesta</a:t>
            </a:r>
            <a:r>
              <a:rPr lang="en-US" dirty="0" smtClean="0"/>
              <a:t> </a:t>
            </a:r>
            <a:r>
              <a:rPr lang="en-US" dirty="0" err="1" smtClean="0"/>
              <a:t>vinde</a:t>
            </a:r>
            <a:r>
              <a:rPr lang="en-US" dirty="0" smtClean="0"/>
              <a:t> </a:t>
            </a:r>
            <a:r>
              <a:rPr lang="en-US" dirty="0" err="1" smtClean="0"/>
              <a:t>bunuri</a:t>
            </a:r>
            <a:r>
              <a:rPr lang="en-US" dirty="0" smtClean="0"/>
              <a:t> </a:t>
            </a:r>
            <a:r>
              <a:rPr lang="en-US" dirty="0" err="1" smtClean="0"/>
              <a:t>supuse</a:t>
            </a:r>
            <a:r>
              <a:rPr lang="en-US" dirty="0" smtClean="0"/>
              <a:t> </a:t>
            </a:r>
            <a:r>
              <a:rPr lang="en-US" dirty="0" err="1" smtClean="0"/>
              <a:t>mai</a:t>
            </a:r>
            <a:r>
              <a:rPr lang="en-US" dirty="0" smtClean="0"/>
              <a:t> </a:t>
            </a:r>
            <a:r>
              <a:rPr lang="en-US" dirty="0" err="1" smtClean="0"/>
              <a:t>multor</a:t>
            </a:r>
            <a:r>
              <a:rPr lang="en-US" dirty="0" smtClean="0"/>
              <a:t> cote de TVA)</a:t>
            </a:r>
            <a:endParaRPr lang="en-US" dirty="0"/>
          </a:p>
        </p:txBody>
      </p:sp>
      <p:sp>
        <p:nvSpPr>
          <p:cNvPr id="4" name="Footer Placeholder 3"/>
          <p:cNvSpPr>
            <a:spLocks noGrp="1"/>
          </p:cNvSpPr>
          <p:nvPr>
            <p:ph type="ftr" sz="quarter" idx="11"/>
          </p:nvPr>
        </p:nvSpPr>
        <p:spPr/>
        <p:txBody>
          <a:bodyPr/>
          <a:lstStyle/>
          <a:p>
            <a:r>
              <a:rPr lang="sk-SK" smtClean="0"/>
              <a:t>Autor Mariana Vizoli</a:t>
            </a:r>
            <a:endParaRPr lang="en-US"/>
          </a:p>
        </p:txBody>
      </p:sp>
    </p:spTree>
    <p:extLst>
      <p:ext uri="{BB962C8B-B14F-4D97-AF65-F5344CB8AC3E}">
        <p14:creationId xmlns:p14="http://schemas.microsoft.com/office/powerpoint/2010/main" val="916027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Tratamentul</a:t>
            </a:r>
            <a:r>
              <a:rPr lang="en-US" dirty="0" smtClean="0"/>
              <a:t> fiscal al </a:t>
            </a:r>
            <a:r>
              <a:rPr lang="en-US" dirty="0" err="1" smtClean="0"/>
              <a:t>cupoanelor</a:t>
            </a:r>
            <a:r>
              <a:rPr lang="en-US" dirty="0" smtClean="0"/>
              <a:t> cu </a:t>
            </a:r>
            <a:r>
              <a:rPr lang="en-US" dirty="0" err="1" smtClean="0"/>
              <a:t>scop</a:t>
            </a:r>
            <a:r>
              <a:rPr lang="en-US" dirty="0" smtClean="0"/>
              <a:t> </a:t>
            </a:r>
            <a:r>
              <a:rPr lang="en-US" dirty="0" err="1" smtClean="0"/>
              <a:t>multiplu</a:t>
            </a:r>
            <a:endParaRPr lang="en-US" dirty="0"/>
          </a:p>
        </p:txBody>
      </p:sp>
      <p:sp>
        <p:nvSpPr>
          <p:cNvPr id="3" name="Content Placeholder 2"/>
          <p:cNvSpPr>
            <a:spLocks noGrp="1"/>
          </p:cNvSpPr>
          <p:nvPr>
            <p:ph idx="1"/>
          </p:nvPr>
        </p:nvSpPr>
        <p:spPr/>
        <p:txBody>
          <a:bodyPr>
            <a:normAutofit fontScale="70000" lnSpcReduction="20000"/>
          </a:bodyPr>
          <a:lstStyle/>
          <a:p>
            <a:pPr algn="just"/>
            <a:r>
              <a:rPr lang="x-none" dirty="0" smtClean="0">
                <a:solidFill>
                  <a:srgbClr val="000000"/>
                </a:solidFill>
              </a:rPr>
              <a:t>Din prevederile referitoare la aceste vouchere se deduce că la vânzarea lor nu au loc operațiuni în sfera TVA</a:t>
            </a:r>
          </a:p>
          <a:p>
            <a:pPr algn="just"/>
            <a:r>
              <a:rPr lang="x-none" dirty="0" smtClean="0">
                <a:solidFill>
                  <a:srgbClr val="000000"/>
                </a:solidFill>
              </a:rPr>
              <a:t>La data livrării bunurilor /serviciilor furnizorul/prestatorul va colecta TVA, atunci intervine si faptul generator și exigibilitatea TVA</a:t>
            </a:r>
          </a:p>
          <a:p>
            <a:pPr algn="just"/>
            <a:r>
              <a:rPr lang="x-none" dirty="0" smtClean="0">
                <a:solidFill>
                  <a:srgbClr val="000000"/>
                </a:solidFill>
              </a:rPr>
              <a:t>Dacă cuponul multiplu nu va fi utilizat niciodată pentru a cumpăra bunuri sau servicii, nu intervine obligația de a colecta TVA</a:t>
            </a:r>
          </a:p>
          <a:p>
            <a:pPr algn="just"/>
            <a:r>
              <a:rPr lang="x-none" dirty="0" smtClean="0">
                <a:solidFill>
                  <a:srgbClr val="000000"/>
                </a:solidFill>
              </a:rPr>
              <a:t>Baza impozabilă a livrării/prestării este valoarea plătită pentru cuponul cu utilizare multiplă, sau în lipsa inofrmațiilor privind această valoare, valoarea monetară indicată pe cupon sau în documentația tehnică aferentă </a:t>
            </a:r>
          </a:p>
          <a:p>
            <a:pPr algn="just"/>
            <a:r>
              <a:rPr lang="en-US" dirty="0" smtClean="0">
                <a:solidFill>
                  <a:srgbClr val="000000"/>
                </a:solidFill>
              </a:rPr>
              <a:t>S</a:t>
            </a:r>
            <a:r>
              <a:rPr lang="x-none" dirty="0" smtClean="0">
                <a:solidFill>
                  <a:srgbClr val="000000"/>
                </a:solidFill>
              </a:rPr>
              <a:t>erviciile de distribuire, de promovare a cupoanelor cu utilizare multiplă sunt operațiuni taxabile</a:t>
            </a:r>
            <a:endParaRPr lang="en-US" dirty="0">
              <a:solidFill>
                <a:srgbClr val="000000"/>
              </a:solidFill>
            </a:endParaRPr>
          </a:p>
        </p:txBody>
      </p:sp>
      <p:sp>
        <p:nvSpPr>
          <p:cNvPr id="4" name="Footer Placeholder 3"/>
          <p:cNvSpPr>
            <a:spLocks noGrp="1"/>
          </p:cNvSpPr>
          <p:nvPr>
            <p:ph type="ftr" sz="quarter" idx="11"/>
          </p:nvPr>
        </p:nvSpPr>
        <p:spPr/>
        <p:txBody>
          <a:bodyPr/>
          <a:lstStyle/>
          <a:p>
            <a:r>
              <a:rPr lang="sk-SK" smtClean="0"/>
              <a:t>Autor Mariana Vizoli</a:t>
            </a:r>
            <a:endParaRPr lang="en-US"/>
          </a:p>
        </p:txBody>
      </p:sp>
    </p:spTree>
    <p:extLst>
      <p:ext uri="{BB962C8B-B14F-4D97-AF65-F5344CB8AC3E}">
        <p14:creationId xmlns:p14="http://schemas.microsoft.com/office/powerpoint/2010/main" val="23903350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b="1" dirty="0" err="1"/>
              <a:t>Paralelă</a:t>
            </a:r>
            <a:r>
              <a:rPr lang="en-US" b="1" dirty="0"/>
              <a:t> </a:t>
            </a:r>
            <a:r>
              <a:rPr lang="en-US" b="1" dirty="0" err="1"/>
              <a:t>între</a:t>
            </a:r>
            <a:r>
              <a:rPr lang="en-US" b="1" dirty="0"/>
              <a:t> </a:t>
            </a:r>
            <a:r>
              <a:rPr lang="en-US" b="1" dirty="0" err="1"/>
              <a:t>legislația</a:t>
            </a:r>
            <a:r>
              <a:rPr lang="en-US" b="1" dirty="0"/>
              <a:t> </a:t>
            </a:r>
            <a:r>
              <a:rPr lang="en-US" b="1" dirty="0" err="1"/>
              <a:t>actuală</a:t>
            </a:r>
            <a:r>
              <a:rPr lang="en-US" b="1" dirty="0"/>
              <a:t> </a:t>
            </a:r>
            <a:r>
              <a:rPr lang="en-US" b="1" dirty="0" err="1"/>
              <a:t>și</a:t>
            </a:r>
            <a:r>
              <a:rPr lang="en-US" b="1" dirty="0"/>
              <a:t> </a:t>
            </a:r>
            <a:r>
              <a:rPr lang="en-US" b="1" dirty="0" err="1"/>
              <a:t>cea</a:t>
            </a:r>
            <a:r>
              <a:rPr lang="en-US" b="1" dirty="0"/>
              <a:t> care </a:t>
            </a:r>
            <a:r>
              <a:rPr lang="en-US" b="1" dirty="0" err="1"/>
              <a:t>va</a:t>
            </a:r>
            <a:r>
              <a:rPr lang="en-US" b="1" dirty="0"/>
              <a:t> intra </a:t>
            </a:r>
            <a:r>
              <a:rPr lang="en-US" b="1" dirty="0" err="1"/>
              <a:t>în</a:t>
            </a:r>
            <a:r>
              <a:rPr lang="en-US" b="1" dirty="0"/>
              <a:t> </a:t>
            </a:r>
            <a:r>
              <a:rPr lang="en-US" b="1" dirty="0" err="1"/>
              <a:t>vigoare</a:t>
            </a:r>
            <a:r>
              <a:rPr lang="en-US" b="1" dirty="0"/>
              <a:t> la 1.01.2019-cupoane </a:t>
            </a:r>
            <a:r>
              <a:rPr lang="en-US" b="1" dirty="0" err="1" smtClean="0"/>
              <a:t>valorice</a:t>
            </a:r>
            <a:endParaRPr lang="en-US" b="1" dirty="0" smtClean="0"/>
          </a:p>
          <a:p>
            <a:pPr algn="ctr"/>
            <a:endParaRPr lang="en-US" b="1" dirty="0"/>
          </a:p>
          <a:p>
            <a:pPr algn="ctr"/>
            <a:r>
              <a:rPr lang="en-US" b="1" dirty="0" err="1" smtClean="0"/>
              <a:t>Cupoanele</a:t>
            </a:r>
            <a:r>
              <a:rPr lang="en-US" b="1" dirty="0" smtClean="0"/>
              <a:t> </a:t>
            </a:r>
            <a:r>
              <a:rPr lang="en-US" b="1" dirty="0" err="1" smtClean="0"/>
              <a:t>emise</a:t>
            </a:r>
            <a:r>
              <a:rPr lang="en-US" b="1" dirty="0" smtClean="0"/>
              <a:t> </a:t>
            </a:r>
            <a:r>
              <a:rPr lang="en-US" b="1" dirty="0" err="1" smtClean="0"/>
              <a:t>până</a:t>
            </a:r>
            <a:r>
              <a:rPr lang="en-US" b="1" dirty="0" smtClean="0"/>
              <a:t> la 31.12.2018 </a:t>
            </a:r>
            <a:r>
              <a:rPr lang="en-US" b="1" dirty="0" err="1" smtClean="0"/>
              <a:t>vor</a:t>
            </a:r>
            <a:r>
              <a:rPr lang="en-US" b="1" dirty="0" smtClean="0"/>
              <a:t> continua </a:t>
            </a:r>
            <a:r>
              <a:rPr lang="en-US" b="1" dirty="0" err="1" smtClean="0"/>
              <a:t>tratamentul</a:t>
            </a:r>
            <a:r>
              <a:rPr lang="en-US" b="1" dirty="0" smtClean="0"/>
              <a:t> fiscal </a:t>
            </a:r>
            <a:r>
              <a:rPr lang="en-US" b="1" dirty="0" err="1" smtClean="0"/>
              <a:t>aplicat</a:t>
            </a:r>
            <a:r>
              <a:rPr lang="en-US" b="1" dirty="0" smtClean="0"/>
              <a:t> </a:t>
            </a:r>
            <a:r>
              <a:rPr lang="en-US" b="1" dirty="0" err="1" smtClean="0"/>
              <a:t>potrivit</a:t>
            </a:r>
            <a:r>
              <a:rPr lang="en-US" b="1" dirty="0" smtClean="0"/>
              <a:t> </a:t>
            </a:r>
            <a:r>
              <a:rPr lang="en-US" b="1" dirty="0" err="1" smtClean="0"/>
              <a:t>legislației</a:t>
            </a:r>
            <a:r>
              <a:rPr lang="en-US" b="1" dirty="0" smtClean="0"/>
              <a:t> </a:t>
            </a:r>
            <a:r>
              <a:rPr lang="en-US" b="1" dirty="0" err="1" smtClean="0"/>
              <a:t>în</a:t>
            </a:r>
            <a:r>
              <a:rPr lang="en-US" b="1" dirty="0" smtClean="0"/>
              <a:t> </a:t>
            </a:r>
            <a:r>
              <a:rPr lang="en-US" b="1" dirty="0" err="1" smtClean="0"/>
              <a:t>vigoare</a:t>
            </a:r>
            <a:r>
              <a:rPr lang="en-US" b="1" dirty="0" smtClean="0"/>
              <a:t> la data </a:t>
            </a:r>
            <a:r>
              <a:rPr lang="en-US" b="1" dirty="0" err="1" smtClean="0"/>
              <a:t>emiterii</a:t>
            </a:r>
            <a:r>
              <a:rPr lang="en-US" b="1" dirty="0" smtClean="0"/>
              <a:t> </a:t>
            </a:r>
            <a:endParaRPr lang="en-US" b="1" dirty="0"/>
          </a:p>
        </p:txBody>
      </p:sp>
      <p:sp>
        <p:nvSpPr>
          <p:cNvPr id="4" name="Footer Placeholder 3"/>
          <p:cNvSpPr>
            <a:spLocks noGrp="1"/>
          </p:cNvSpPr>
          <p:nvPr>
            <p:ph type="ftr" sz="quarter" idx="11"/>
          </p:nvPr>
        </p:nvSpPr>
        <p:spPr/>
        <p:txBody>
          <a:bodyPr/>
          <a:lstStyle/>
          <a:p>
            <a:r>
              <a:rPr lang="sk-SK" smtClean="0"/>
              <a:t>Autor Mariana Vizoli</a:t>
            </a:r>
            <a:endParaRPr lang="en-US"/>
          </a:p>
        </p:txBody>
      </p:sp>
    </p:spTree>
    <p:extLst>
      <p:ext uri="{BB962C8B-B14F-4D97-AF65-F5344CB8AC3E}">
        <p14:creationId xmlns:p14="http://schemas.microsoft.com/office/powerpoint/2010/main" val="2499937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Reducerea</a:t>
            </a:r>
            <a:r>
              <a:rPr lang="en-US" dirty="0" smtClean="0"/>
              <a:t> </a:t>
            </a:r>
            <a:r>
              <a:rPr lang="en-US" dirty="0" err="1" smtClean="0"/>
              <a:t>cotei</a:t>
            </a:r>
            <a:r>
              <a:rPr lang="en-US" dirty="0" smtClean="0"/>
              <a:t> de TVA de la 9% la 5%</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De la 1 </a:t>
            </a:r>
            <a:r>
              <a:rPr lang="en-US" dirty="0" err="1" smtClean="0"/>
              <a:t>nov.</a:t>
            </a:r>
            <a:r>
              <a:rPr lang="en-US" dirty="0" smtClean="0"/>
              <a:t> 2018 se reduce </a:t>
            </a:r>
            <a:r>
              <a:rPr lang="en-US" dirty="0" err="1" smtClean="0"/>
              <a:t>cota</a:t>
            </a:r>
            <a:r>
              <a:rPr lang="en-US" dirty="0" smtClean="0"/>
              <a:t> de TVA de la 9% la 5% </a:t>
            </a:r>
            <a:r>
              <a:rPr lang="en-US" dirty="0" err="1" smtClean="0"/>
              <a:t>pentru</a:t>
            </a:r>
            <a:r>
              <a:rPr lang="en-US" dirty="0" smtClean="0"/>
              <a:t>:</a:t>
            </a:r>
          </a:p>
          <a:p>
            <a:pPr lvl="0" algn="just"/>
            <a:r>
              <a:rPr lang="ro-RO" dirty="0"/>
              <a:t>cazarea în cadrul sectorului hotelier sau al sectoarelor cu funcție similară, inclusiv închirierea terenurilor amenajate pentru camping;</a:t>
            </a:r>
            <a:endParaRPr lang="en-US" dirty="0"/>
          </a:p>
          <a:p>
            <a:pPr lvl="0" algn="just"/>
            <a:r>
              <a:rPr lang="ro-RO" dirty="0"/>
              <a:t>serviciile de restaurant şi de catering, cu excepția băuturilor alcoolice, dar incluzând berea </a:t>
            </a:r>
            <a:r>
              <a:rPr lang="ro-RO" i="1" dirty="0"/>
              <a:t>la draft </a:t>
            </a:r>
            <a:r>
              <a:rPr lang="ro-RO" dirty="0"/>
              <a:t>(având cod NC 22030010); </a:t>
            </a:r>
            <a:endParaRPr lang="en-US" dirty="0"/>
          </a:p>
          <a:p>
            <a:pPr algn="just"/>
            <a:r>
              <a:rPr lang="ro-RO" dirty="0"/>
              <a:t>serviciile constând în permiterea accesului la castele, muzee, case memoriale, monumente istorice, monumente de arhitectură şi arheologice, grădini zoologice şi </a:t>
            </a:r>
            <a:r>
              <a:rPr lang="ro-RO" dirty="0" smtClean="0"/>
              <a:t>botanice, </a:t>
            </a:r>
            <a:r>
              <a:rPr lang="ro-RO" dirty="0"/>
              <a:t>cinematografe, altele decât cele scutite conform art. 292 alin. (1) lit. m)</a:t>
            </a:r>
            <a:r>
              <a:rPr lang="ro-RO" dirty="0" smtClean="0"/>
              <a:t>;</a:t>
            </a:r>
            <a:endParaRPr lang="en-US" dirty="0"/>
          </a:p>
          <a:p>
            <a:pPr marL="0" indent="0" algn="just">
              <a:buNone/>
            </a:pPr>
            <a:r>
              <a:rPr lang="ro-RO" dirty="0"/>
              <a:t> </a:t>
            </a:r>
            <a:endParaRPr lang="en-US" dirty="0"/>
          </a:p>
          <a:p>
            <a:pPr algn="just"/>
            <a:endParaRPr lang="en-US" dirty="0"/>
          </a:p>
        </p:txBody>
      </p:sp>
      <p:sp>
        <p:nvSpPr>
          <p:cNvPr id="4" name="Footer Placeholder 3"/>
          <p:cNvSpPr>
            <a:spLocks noGrp="1"/>
          </p:cNvSpPr>
          <p:nvPr>
            <p:ph type="ftr" sz="quarter" idx="11"/>
          </p:nvPr>
        </p:nvSpPr>
        <p:spPr/>
        <p:txBody>
          <a:bodyPr/>
          <a:lstStyle/>
          <a:p>
            <a:r>
              <a:rPr lang="ro-RO" dirty="0"/>
              <a:t>Autor Mariana Vizoli</a:t>
            </a:r>
          </a:p>
        </p:txBody>
      </p:sp>
    </p:spTree>
    <p:extLst>
      <p:ext uri="{BB962C8B-B14F-4D97-AF65-F5344CB8AC3E}">
        <p14:creationId xmlns:p14="http://schemas.microsoft.com/office/powerpoint/2010/main" val="1428159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816" y="274640"/>
            <a:ext cx="8457985" cy="720809"/>
          </a:xfrm>
        </p:spPr>
        <p:txBody>
          <a:bodyPr>
            <a:noAutofit/>
          </a:bodyPr>
          <a:lstStyle/>
          <a:p>
            <a:endParaRPr lang="en-US" sz="2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36470762"/>
              </p:ext>
            </p:extLst>
          </p:nvPr>
        </p:nvGraphicFramePr>
        <p:xfrm>
          <a:off x="319912" y="534199"/>
          <a:ext cx="8229600" cy="6130978"/>
        </p:xfrm>
        <a:graphic>
          <a:graphicData uri="http://schemas.openxmlformats.org/drawingml/2006/table">
            <a:tbl>
              <a:tblPr firstRow="1" bandRow="1">
                <a:tableStyleId>{5C22544A-7EE6-4342-B048-85BDC9FD1C3A}</a:tableStyleId>
              </a:tblPr>
              <a:tblGrid>
                <a:gridCol w="4114800"/>
                <a:gridCol w="4114800"/>
              </a:tblGrid>
              <a:tr h="343259">
                <a:tc>
                  <a:txBody>
                    <a:bodyPr/>
                    <a:lstStyle/>
                    <a:p>
                      <a:pPr algn="just"/>
                      <a:r>
                        <a:rPr lang="en-US" sz="1600" dirty="0" err="1" smtClean="0">
                          <a:solidFill>
                            <a:schemeClr val="bg1"/>
                          </a:solidFill>
                        </a:rPr>
                        <a:t>Norme</a:t>
                      </a:r>
                      <a:r>
                        <a:rPr lang="en-US" sz="1600" baseline="0" dirty="0" smtClean="0">
                          <a:solidFill>
                            <a:schemeClr val="bg1"/>
                          </a:solidFill>
                        </a:rPr>
                        <a:t> pct. 25 (4)-(6) </a:t>
                      </a:r>
                      <a:r>
                        <a:rPr lang="en-US" sz="1600" baseline="0" dirty="0" err="1" smtClean="0">
                          <a:solidFill>
                            <a:schemeClr val="bg1"/>
                          </a:solidFill>
                        </a:rPr>
                        <a:t>până</a:t>
                      </a:r>
                      <a:r>
                        <a:rPr lang="en-US" sz="1600" baseline="0" dirty="0" smtClean="0">
                          <a:solidFill>
                            <a:schemeClr val="bg1"/>
                          </a:solidFill>
                        </a:rPr>
                        <a:t> la 31 .12.2018</a:t>
                      </a:r>
                      <a:endParaRPr lang="en-US" sz="1600" dirty="0">
                        <a:solidFill>
                          <a:schemeClr val="bg1"/>
                        </a:solidFill>
                      </a:endParaRPr>
                    </a:p>
                  </a:txBody>
                  <a:tcPr/>
                </a:tc>
                <a:tc>
                  <a:txBody>
                    <a:bodyPr/>
                    <a:lstStyle/>
                    <a:p>
                      <a:pPr algn="just"/>
                      <a:r>
                        <a:rPr lang="en-US" sz="1600" dirty="0" smtClean="0">
                          <a:solidFill>
                            <a:schemeClr val="bg1"/>
                          </a:solidFill>
                        </a:rPr>
                        <a:t>Cod fiscal de la 1 .01.2019-art 274</a:t>
                      </a:r>
                      <a:r>
                        <a:rPr lang="en-US" sz="1600" baseline="30000" dirty="0" smtClean="0">
                          <a:solidFill>
                            <a:schemeClr val="bg1"/>
                          </a:solidFill>
                        </a:rPr>
                        <a:t>1</a:t>
                      </a:r>
                      <a:endParaRPr lang="en-US" sz="1600" dirty="0">
                        <a:solidFill>
                          <a:schemeClr val="bg1"/>
                        </a:solidFill>
                      </a:endParaRPr>
                    </a:p>
                  </a:txBody>
                  <a:tcPr/>
                </a:tc>
              </a:tr>
              <a:tr h="1703399">
                <a:tc>
                  <a:txBody>
                    <a:bodyPr/>
                    <a:lstStyle/>
                    <a:p>
                      <a:pPr algn="just"/>
                      <a:r>
                        <a:rPr lang="en-US" sz="1600" dirty="0" err="1" smtClean="0">
                          <a:solidFill>
                            <a:schemeClr val="tx1"/>
                          </a:solidFill>
                        </a:rPr>
                        <a:t>Cuponul</a:t>
                      </a:r>
                      <a:r>
                        <a:rPr lang="en-US" sz="1600" dirty="0" smtClean="0">
                          <a:solidFill>
                            <a:schemeClr val="tx1"/>
                          </a:solidFill>
                        </a:rPr>
                        <a:t> </a:t>
                      </a:r>
                      <a:r>
                        <a:rPr lang="en-US" sz="1600" dirty="0" err="1" smtClean="0">
                          <a:solidFill>
                            <a:schemeClr val="tx1"/>
                          </a:solidFill>
                        </a:rPr>
                        <a:t>unic</a:t>
                      </a:r>
                      <a:r>
                        <a:rPr lang="en-US" sz="1600" dirty="0" smtClean="0">
                          <a:solidFill>
                            <a:schemeClr val="tx1"/>
                          </a:solidFill>
                        </a:rPr>
                        <a:t>- </a:t>
                      </a:r>
                      <a:r>
                        <a:rPr lang="en-US" sz="1600" dirty="0" err="1" smtClean="0">
                          <a:solidFill>
                            <a:schemeClr val="tx1"/>
                          </a:solidFill>
                        </a:rPr>
                        <a:t>trebuie</a:t>
                      </a:r>
                      <a:r>
                        <a:rPr lang="en-US" sz="1600" dirty="0" smtClean="0">
                          <a:solidFill>
                            <a:schemeClr val="tx1"/>
                          </a:solidFill>
                        </a:rPr>
                        <a:t> </a:t>
                      </a:r>
                      <a:r>
                        <a:rPr lang="en-US" sz="1600" dirty="0" err="1" smtClean="0">
                          <a:solidFill>
                            <a:schemeClr val="tx1"/>
                          </a:solidFill>
                        </a:rPr>
                        <a:t>cunoscute</a:t>
                      </a:r>
                      <a:r>
                        <a:rPr lang="en-US" sz="1600" baseline="0" dirty="0" smtClean="0">
                          <a:solidFill>
                            <a:schemeClr val="tx1"/>
                          </a:solidFill>
                        </a:rPr>
                        <a:t> cu </a:t>
                      </a:r>
                      <a:r>
                        <a:rPr lang="en-US" sz="1600" baseline="0" dirty="0" err="1" smtClean="0">
                          <a:solidFill>
                            <a:schemeClr val="tx1"/>
                          </a:solidFill>
                        </a:rPr>
                        <a:t>exactitate</a:t>
                      </a:r>
                      <a:r>
                        <a:rPr lang="en-US" sz="1600" baseline="0" dirty="0" smtClean="0">
                          <a:solidFill>
                            <a:schemeClr val="tx1"/>
                          </a:solidFill>
                        </a:rPr>
                        <a:t> </a:t>
                      </a:r>
                      <a:r>
                        <a:rPr lang="en-US" sz="1600" baseline="0" dirty="0" err="1" smtClean="0">
                          <a:solidFill>
                            <a:schemeClr val="tx1"/>
                          </a:solidFill>
                        </a:rPr>
                        <a:t>bunurile</a:t>
                      </a:r>
                      <a:r>
                        <a:rPr lang="en-US" sz="1600" baseline="0" dirty="0" smtClean="0">
                          <a:solidFill>
                            <a:schemeClr val="tx1"/>
                          </a:solidFill>
                        </a:rPr>
                        <a:t>/</a:t>
                      </a:r>
                      <a:r>
                        <a:rPr lang="en-US" sz="1600" baseline="0" dirty="0" err="1" smtClean="0">
                          <a:solidFill>
                            <a:schemeClr val="tx1"/>
                          </a:solidFill>
                        </a:rPr>
                        <a:t>serviciile</a:t>
                      </a:r>
                      <a:r>
                        <a:rPr lang="en-US" sz="1600" baseline="0" dirty="0" smtClean="0">
                          <a:solidFill>
                            <a:schemeClr val="tx1"/>
                          </a:solidFill>
                        </a:rPr>
                        <a:t> care pot fi </a:t>
                      </a:r>
                      <a:r>
                        <a:rPr lang="en-US" sz="1600" baseline="0" dirty="0" err="1" smtClean="0">
                          <a:solidFill>
                            <a:schemeClr val="tx1"/>
                          </a:solidFill>
                        </a:rPr>
                        <a:t>achiziționate</a:t>
                      </a:r>
                      <a:r>
                        <a:rPr lang="en-US" sz="1600" baseline="0" dirty="0" smtClean="0">
                          <a:solidFill>
                            <a:schemeClr val="tx1"/>
                          </a:solidFill>
                        </a:rPr>
                        <a:t> cu </a:t>
                      </a:r>
                      <a:r>
                        <a:rPr lang="en-US" sz="1600" baseline="0" dirty="0" err="1" smtClean="0">
                          <a:solidFill>
                            <a:schemeClr val="tx1"/>
                          </a:solidFill>
                        </a:rPr>
                        <a:t>cuponul</a:t>
                      </a:r>
                      <a:endParaRPr lang="en-US" sz="1600" dirty="0">
                        <a:solidFill>
                          <a:schemeClr val="tx1"/>
                        </a:solidFill>
                      </a:endParaRPr>
                    </a:p>
                  </a:txBody>
                  <a:tcPr/>
                </a:tc>
                <a:tc>
                  <a:txBody>
                    <a:bodyPr/>
                    <a:lstStyle/>
                    <a:p>
                      <a:pPr algn="just"/>
                      <a:r>
                        <a:rPr lang="en-US" sz="1600" dirty="0" err="1" smtClean="0">
                          <a:solidFill>
                            <a:schemeClr val="tx1"/>
                          </a:solidFill>
                        </a:rPr>
                        <a:t>Cuponul</a:t>
                      </a:r>
                      <a:r>
                        <a:rPr lang="en-US" sz="1600" dirty="0" smtClean="0">
                          <a:solidFill>
                            <a:schemeClr val="tx1"/>
                          </a:solidFill>
                        </a:rPr>
                        <a:t> </a:t>
                      </a:r>
                      <a:r>
                        <a:rPr lang="en-US" sz="1600" dirty="0" err="1" smtClean="0">
                          <a:solidFill>
                            <a:schemeClr val="tx1"/>
                          </a:solidFill>
                        </a:rPr>
                        <a:t>unic</a:t>
                      </a:r>
                      <a:r>
                        <a:rPr lang="en-US" sz="1600" dirty="0" smtClean="0">
                          <a:solidFill>
                            <a:schemeClr val="tx1"/>
                          </a:solidFill>
                        </a:rPr>
                        <a:t>- </a:t>
                      </a:r>
                      <a:r>
                        <a:rPr lang="en-US" sz="1600" dirty="0" err="1" smtClean="0">
                          <a:solidFill>
                            <a:schemeClr val="tx1"/>
                          </a:solidFill>
                        </a:rPr>
                        <a:t>trebuie</a:t>
                      </a:r>
                      <a:r>
                        <a:rPr lang="en-US" sz="1600" dirty="0" smtClean="0">
                          <a:solidFill>
                            <a:schemeClr val="tx1"/>
                          </a:solidFill>
                        </a:rPr>
                        <a:t> </a:t>
                      </a:r>
                      <a:r>
                        <a:rPr lang="en-US" sz="1600" dirty="0" err="1" smtClean="0">
                          <a:solidFill>
                            <a:schemeClr val="tx1"/>
                          </a:solidFill>
                        </a:rPr>
                        <a:t>cunoscut</a:t>
                      </a:r>
                      <a:r>
                        <a:rPr lang="en-US" sz="1600" baseline="0" dirty="0" smtClean="0">
                          <a:solidFill>
                            <a:schemeClr val="tx1"/>
                          </a:solidFill>
                        </a:rPr>
                        <a:t> </a:t>
                      </a:r>
                      <a:r>
                        <a:rPr lang="en-US" sz="1600" baseline="0" dirty="0" err="1" smtClean="0">
                          <a:solidFill>
                            <a:schemeClr val="tx1"/>
                          </a:solidFill>
                        </a:rPr>
                        <a:t>doar</a:t>
                      </a:r>
                      <a:r>
                        <a:rPr lang="en-US" sz="1600" baseline="0" dirty="0" smtClean="0">
                          <a:solidFill>
                            <a:schemeClr val="tx1"/>
                          </a:solidFill>
                        </a:rPr>
                        <a:t> </a:t>
                      </a:r>
                      <a:r>
                        <a:rPr lang="en-US" sz="1600" baseline="0" dirty="0" err="1" smtClean="0">
                          <a:solidFill>
                            <a:schemeClr val="tx1"/>
                          </a:solidFill>
                        </a:rPr>
                        <a:t>locul</a:t>
                      </a:r>
                      <a:r>
                        <a:rPr lang="en-US" sz="1600" baseline="0" dirty="0" smtClean="0">
                          <a:solidFill>
                            <a:schemeClr val="tx1"/>
                          </a:solidFill>
                        </a:rPr>
                        <a:t> </a:t>
                      </a:r>
                      <a:r>
                        <a:rPr lang="en-US" sz="1600" baseline="0" dirty="0" err="1" smtClean="0">
                          <a:solidFill>
                            <a:schemeClr val="tx1"/>
                          </a:solidFill>
                        </a:rPr>
                        <a:t>livrării</a:t>
                      </a:r>
                      <a:r>
                        <a:rPr lang="en-US" sz="1600" baseline="0" dirty="0" smtClean="0">
                          <a:solidFill>
                            <a:schemeClr val="tx1"/>
                          </a:solidFill>
                        </a:rPr>
                        <a:t>/</a:t>
                      </a:r>
                      <a:r>
                        <a:rPr lang="en-US" sz="1600" baseline="0" dirty="0" err="1" smtClean="0">
                          <a:solidFill>
                            <a:schemeClr val="tx1"/>
                          </a:solidFill>
                        </a:rPr>
                        <a:t>prestării</a:t>
                      </a:r>
                      <a:r>
                        <a:rPr lang="en-US" sz="1600" baseline="0" dirty="0" smtClean="0">
                          <a:solidFill>
                            <a:schemeClr val="tx1"/>
                          </a:solidFill>
                        </a:rPr>
                        <a:t> </a:t>
                      </a:r>
                      <a:r>
                        <a:rPr lang="en-US" sz="1600" baseline="0" dirty="0" err="1" smtClean="0">
                          <a:solidFill>
                            <a:schemeClr val="tx1"/>
                          </a:solidFill>
                        </a:rPr>
                        <a:t>și</a:t>
                      </a:r>
                      <a:r>
                        <a:rPr lang="en-US" sz="1600" baseline="0" dirty="0" smtClean="0">
                          <a:solidFill>
                            <a:schemeClr val="tx1"/>
                          </a:solidFill>
                        </a:rPr>
                        <a:t> taxa </a:t>
                      </a:r>
                      <a:r>
                        <a:rPr lang="en-US" sz="1600" baseline="0" dirty="0" err="1" smtClean="0">
                          <a:solidFill>
                            <a:schemeClr val="tx1"/>
                          </a:solidFill>
                        </a:rPr>
                        <a:t>datorată</a:t>
                      </a:r>
                      <a:r>
                        <a:rPr lang="en-US" sz="1600" baseline="0" dirty="0" smtClean="0">
                          <a:solidFill>
                            <a:schemeClr val="tx1"/>
                          </a:solidFill>
                        </a:rPr>
                        <a:t>. </a:t>
                      </a:r>
                      <a:r>
                        <a:rPr lang="en-US" sz="1600" baseline="0" dirty="0" err="1" smtClean="0">
                          <a:solidFill>
                            <a:schemeClr val="tx1"/>
                          </a:solidFill>
                        </a:rPr>
                        <a:t>Aceste</a:t>
                      </a:r>
                      <a:r>
                        <a:rPr lang="en-US" sz="1600" baseline="0" dirty="0" smtClean="0">
                          <a:solidFill>
                            <a:schemeClr val="tx1"/>
                          </a:solidFill>
                        </a:rPr>
                        <a:t> </a:t>
                      </a:r>
                      <a:r>
                        <a:rPr lang="en-US" sz="1600" baseline="0" dirty="0" err="1" smtClean="0">
                          <a:solidFill>
                            <a:schemeClr val="tx1"/>
                          </a:solidFill>
                        </a:rPr>
                        <a:t>elemente</a:t>
                      </a:r>
                      <a:r>
                        <a:rPr lang="en-US" sz="1600" baseline="0" dirty="0" smtClean="0">
                          <a:solidFill>
                            <a:schemeClr val="tx1"/>
                          </a:solidFill>
                        </a:rPr>
                        <a:t> pot fi </a:t>
                      </a:r>
                      <a:r>
                        <a:rPr lang="en-US" sz="1600" baseline="0" dirty="0" err="1" smtClean="0">
                          <a:solidFill>
                            <a:schemeClr val="tx1"/>
                          </a:solidFill>
                        </a:rPr>
                        <a:t>cunoscute</a:t>
                      </a:r>
                      <a:r>
                        <a:rPr lang="en-US" sz="1600" baseline="0" dirty="0" smtClean="0">
                          <a:solidFill>
                            <a:schemeClr val="tx1"/>
                          </a:solidFill>
                        </a:rPr>
                        <a:t> </a:t>
                      </a:r>
                      <a:r>
                        <a:rPr lang="en-US" sz="1600" baseline="0" dirty="0" err="1" smtClean="0">
                          <a:solidFill>
                            <a:schemeClr val="tx1"/>
                          </a:solidFill>
                        </a:rPr>
                        <a:t>dacă</a:t>
                      </a:r>
                      <a:r>
                        <a:rPr lang="en-US" sz="1600" baseline="0" dirty="0" smtClean="0">
                          <a:solidFill>
                            <a:schemeClr val="tx1"/>
                          </a:solidFill>
                        </a:rPr>
                        <a:t> se </a:t>
                      </a:r>
                      <a:r>
                        <a:rPr lang="en-US" sz="1600" baseline="0" dirty="0" err="1" smtClean="0">
                          <a:solidFill>
                            <a:schemeClr val="tx1"/>
                          </a:solidFill>
                        </a:rPr>
                        <a:t>cunoaște</a:t>
                      </a:r>
                      <a:r>
                        <a:rPr lang="en-US" sz="1600" baseline="0" dirty="0" smtClean="0">
                          <a:solidFill>
                            <a:schemeClr val="tx1"/>
                          </a:solidFill>
                        </a:rPr>
                        <a:t> </a:t>
                      </a:r>
                      <a:r>
                        <a:rPr lang="en-US" sz="1600" baseline="0" dirty="0" err="1" smtClean="0">
                          <a:solidFill>
                            <a:schemeClr val="tx1"/>
                          </a:solidFill>
                        </a:rPr>
                        <a:t>doar</a:t>
                      </a:r>
                      <a:r>
                        <a:rPr lang="en-US" sz="1600" baseline="0" dirty="0" smtClean="0">
                          <a:solidFill>
                            <a:schemeClr val="tx1"/>
                          </a:solidFill>
                        </a:rPr>
                        <a:t> </a:t>
                      </a:r>
                      <a:r>
                        <a:rPr lang="en-US" sz="1600" baseline="0" dirty="0" err="1" smtClean="0">
                          <a:solidFill>
                            <a:schemeClr val="tx1"/>
                          </a:solidFill>
                        </a:rPr>
                        <a:t>furnizorul</a:t>
                      </a:r>
                      <a:r>
                        <a:rPr lang="en-US" sz="1600" baseline="0" dirty="0" smtClean="0">
                          <a:solidFill>
                            <a:schemeClr val="tx1"/>
                          </a:solidFill>
                        </a:rPr>
                        <a:t> </a:t>
                      </a:r>
                      <a:r>
                        <a:rPr lang="en-US" sz="1600" baseline="0" dirty="0" err="1" smtClean="0">
                          <a:solidFill>
                            <a:schemeClr val="tx1"/>
                          </a:solidFill>
                        </a:rPr>
                        <a:t>bunurilor</a:t>
                      </a:r>
                      <a:r>
                        <a:rPr lang="en-US" sz="1600" baseline="0" dirty="0" smtClean="0">
                          <a:solidFill>
                            <a:schemeClr val="tx1"/>
                          </a:solidFill>
                        </a:rPr>
                        <a:t>, nu </a:t>
                      </a:r>
                      <a:r>
                        <a:rPr lang="en-US" sz="1600" baseline="0" dirty="0" err="1" smtClean="0">
                          <a:solidFill>
                            <a:schemeClr val="tx1"/>
                          </a:solidFill>
                        </a:rPr>
                        <a:t>neapărat</a:t>
                      </a:r>
                      <a:r>
                        <a:rPr lang="en-US" sz="1600" baseline="0" dirty="0" smtClean="0">
                          <a:solidFill>
                            <a:schemeClr val="tx1"/>
                          </a:solidFill>
                        </a:rPr>
                        <a:t> </a:t>
                      </a:r>
                      <a:r>
                        <a:rPr lang="en-US" sz="1600" baseline="0" dirty="0" err="1" smtClean="0">
                          <a:solidFill>
                            <a:schemeClr val="tx1"/>
                          </a:solidFill>
                        </a:rPr>
                        <a:t>bunurile</a:t>
                      </a:r>
                      <a:r>
                        <a:rPr lang="en-US" sz="1600" baseline="0" dirty="0" smtClean="0">
                          <a:solidFill>
                            <a:schemeClr val="tx1"/>
                          </a:solidFill>
                        </a:rPr>
                        <a:t> </a:t>
                      </a:r>
                      <a:r>
                        <a:rPr lang="en-US" sz="1600" baseline="0" dirty="0" err="1" smtClean="0">
                          <a:solidFill>
                            <a:schemeClr val="tx1"/>
                          </a:solidFill>
                        </a:rPr>
                        <a:t>sau</a:t>
                      </a:r>
                      <a:r>
                        <a:rPr lang="en-US" sz="1600" baseline="0" dirty="0" smtClean="0">
                          <a:solidFill>
                            <a:schemeClr val="tx1"/>
                          </a:solidFill>
                        </a:rPr>
                        <a:t> </a:t>
                      </a:r>
                      <a:r>
                        <a:rPr lang="en-US" sz="1600" baseline="0" dirty="0" err="1" smtClean="0">
                          <a:solidFill>
                            <a:schemeClr val="tx1"/>
                          </a:solidFill>
                        </a:rPr>
                        <a:t>serviciile</a:t>
                      </a:r>
                      <a:r>
                        <a:rPr lang="en-US" sz="1600" baseline="0" dirty="0" smtClean="0">
                          <a:solidFill>
                            <a:schemeClr val="tx1"/>
                          </a:solidFill>
                        </a:rPr>
                        <a:t>, </a:t>
                      </a:r>
                      <a:r>
                        <a:rPr lang="en-US" sz="1600" baseline="0" dirty="0" err="1" smtClean="0">
                          <a:solidFill>
                            <a:schemeClr val="tx1"/>
                          </a:solidFill>
                        </a:rPr>
                        <a:t>dacă</a:t>
                      </a:r>
                      <a:r>
                        <a:rPr lang="en-US" sz="1600" baseline="0" dirty="0" smtClean="0">
                          <a:solidFill>
                            <a:schemeClr val="tx1"/>
                          </a:solidFill>
                        </a:rPr>
                        <a:t> </a:t>
                      </a:r>
                      <a:r>
                        <a:rPr lang="en-US" sz="1600" baseline="0" dirty="0" err="1" smtClean="0">
                          <a:solidFill>
                            <a:schemeClr val="tx1"/>
                          </a:solidFill>
                        </a:rPr>
                        <a:t>furnizorul</a:t>
                      </a:r>
                      <a:r>
                        <a:rPr lang="en-US" sz="1600" baseline="0" dirty="0" smtClean="0">
                          <a:solidFill>
                            <a:schemeClr val="tx1"/>
                          </a:solidFill>
                        </a:rPr>
                        <a:t> </a:t>
                      </a:r>
                      <a:r>
                        <a:rPr lang="en-US" sz="1600" baseline="0" dirty="0" err="1" smtClean="0">
                          <a:solidFill>
                            <a:schemeClr val="tx1"/>
                          </a:solidFill>
                        </a:rPr>
                        <a:t>respectiv</a:t>
                      </a:r>
                      <a:r>
                        <a:rPr lang="en-US" sz="1600" baseline="0" dirty="0" smtClean="0">
                          <a:solidFill>
                            <a:schemeClr val="tx1"/>
                          </a:solidFill>
                        </a:rPr>
                        <a:t> </a:t>
                      </a:r>
                      <a:r>
                        <a:rPr lang="en-US" sz="1600" baseline="0" dirty="0" err="1" smtClean="0">
                          <a:solidFill>
                            <a:schemeClr val="tx1"/>
                          </a:solidFill>
                        </a:rPr>
                        <a:t>vinde</a:t>
                      </a:r>
                      <a:r>
                        <a:rPr lang="en-US" sz="1600" baseline="0" dirty="0" smtClean="0">
                          <a:solidFill>
                            <a:schemeClr val="tx1"/>
                          </a:solidFill>
                        </a:rPr>
                        <a:t> </a:t>
                      </a:r>
                      <a:r>
                        <a:rPr lang="en-US" sz="1600" baseline="0" dirty="0" err="1" smtClean="0">
                          <a:solidFill>
                            <a:schemeClr val="tx1"/>
                          </a:solidFill>
                        </a:rPr>
                        <a:t>doar</a:t>
                      </a:r>
                      <a:r>
                        <a:rPr lang="en-US" sz="1600" baseline="0" dirty="0" smtClean="0">
                          <a:solidFill>
                            <a:schemeClr val="tx1"/>
                          </a:solidFill>
                        </a:rPr>
                        <a:t> </a:t>
                      </a:r>
                      <a:r>
                        <a:rPr lang="en-US" sz="1600" baseline="0" dirty="0" err="1" smtClean="0">
                          <a:solidFill>
                            <a:schemeClr val="tx1"/>
                          </a:solidFill>
                        </a:rPr>
                        <a:t>bunuri</a:t>
                      </a:r>
                      <a:r>
                        <a:rPr lang="en-US" sz="1600" baseline="0" dirty="0" smtClean="0">
                          <a:solidFill>
                            <a:schemeClr val="tx1"/>
                          </a:solidFill>
                        </a:rPr>
                        <a:t>/</a:t>
                      </a:r>
                      <a:r>
                        <a:rPr lang="en-US" sz="1600" baseline="0" dirty="0" err="1" smtClean="0">
                          <a:solidFill>
                            <a:schemeClr val="tx1"/>
                          </a:solidFill>
                        </a:rPr>
                        <a:t>servicii</a:t>
                      </a:r>
                      <a:r>
                        <a:rPr lang="en-US" sz="1600" baseline="0" dirty="0" smtClean="0">
                          <a:solidFill>
                            <a:schemeClr val="tx1"/>
                          </a:solidFill>
                        </a:rPr>
                        <a:t> cu o </a:t>
                      </a:r>
                      <a:r>
                        <a:rPr lang="en-US" sz="1600" baseline="0" dirty="0" err="1" smtClean="0">
                          <a:solidFill>
                            <a:schemeClr val="tx1"/>
                          </a:solidFill>
                        </a:rPr>
                        <a:t>singură</a:t>
                      </a:r>
                      <a:r>
                        <a:rPr lang="en-US" sz="1600" baseline="0" dirty="0" smtClean="0">
                          <a:solidFill>
                            <a:schemeClr val="tx1"/>
                          </a:solidFill>
                        </a:rPr>
                        <a:t> </a:t>
                      </a:r>
                      <a:r>
                        <a:rPr lang="en-US" sz="1600" baseline="0" dirty="0" err="1" smtClean="0">
                          <a:solidFill>
                            <a:schemeClr val="tx1"/>
                          </a:solidFill>
                        </a:rPr>
                        <a:t>cotă</a:t>
                      </a:r>
                      <a:r>
                        <a:rPr lang="en-US" sz="1600" baseline="0" dirty="0" smtClean="0">
                          <a:solidFill>
                            <a:schemeClr val="tx1"/>
                          </a:solidFill>
                        </a:rPr>
                        <a:t> de TVA.</a:t>
                      </a:r>
                      <a:endParaRPr lang="en-US" sz="1600" dirty="0">
                        <a:solidFill>
                          <a:schemeClr val="tx1"/>
                        </a:solidFill>
                      </a:endParaRPr>
                    </a:p>
                  </a:txBody>
                  <a:tcPr/>
                </a:tc>
              </a:tr>
              <a:tr h="1217345">
                <a:tc>
                  <a:txBody>
                    <a:bodyPr/>
                    <a:lstStyle/>
                    <a:p>
                      <a:pPr algn="just"/>
                      <a:r>
                        <a:rPr lang="en-US" sz="1600" dirty="0" smtClean="0">
                          <a:solidFill>
                            <a:schemeClr val="tx1"/>
                          </a:solidFill>
                        </a:rPr>
                        <a:t>La </a:t>
                      </a:r>
                      <a:r>
                        <a:rPr lang="en-US" sz="1600" dirty="0" err="1" smtClean="0">
                          <a:solidFill>
                            <a:schemeClr val="tx1"/>
                          </a:solidFill>
                        </a:rPr>
                        <a:t>vânzarea</a:t>
                      </a:r>
                      <a:r>
                        <a:rPr lang="en-US" sz="1600" dirty="0" smtClean="0">
                          <a:solidFill>
                            <a:schemeClr val="tx1"/>
                          </a:solidFill>
                        </a:rPr>
                        <a:t> </a:t>
                      </a:r>
                      <a:r>
                        <a:rPr lang="en-US" sz="1600" dirty="0" err="1" smtClean="0">
                          <a:solidFill>
                            <a:schemeClr val="tx1"/>
                          </a:solidFill>
                        </a:rPr>
                        <a:t>cuponului</a:t>
                      </a:r>
                      <a:r>
                        <a:rPr lang="en-US" sz="1600" dirty="0" smtClean="0">
                          <a:solidFill>
                            <a:schemeClr val="tx1"/>
                          </a:solidFill>
                        </a:rPr>
                        <a:t> </a:t>
                      </a:r>
                      <a:r>
                        <a:rPr lang="en-US" sz="1600" dirty="0" err="1" smtClean="0">
                          <a:solidFill>
                            <a:schemeClr val="tx1"/>
                          </a:solidFill>
                        </a:rPr>
                        <a:t>unic</a:t>
                      </a:r>
                      <a:r>
                        <a:rPr lang="en-US" sz="1600" dirty="0" smtClean="0">
                          <a:solidFill>
                            <a:schemeClr val="tx1"/>
                          </a:solidFill>
                        </a:rPr>
                        <a:t> se </a:t>
                      </a:r>
                      <a:r>
                        <a:rPr lang="en-US" sz="1600" dirty="0" err="1" smtClean="0">
                          <a:solidFill>
                            <a:schemeClr val="tx1"/>
                          </a:solidFill>
                        </a:rPr>
                        <a:t>consideră</a:t>
                      </a:r>
                      <a:r>
                        <a:rPr lang="en-US" sz="1600" baseline="0" dirty="0" smtClean="0">
                          <a:solidFill>
                            <a:schemeClr val="tx1"/>
                          </a:solidFill>
                        </a:rPr>
                        <a:t> </a:t>
                      </a:r>
                      <a:r>
                        <a:rPr lang="en-US" sz="1600" baseline="0" dirty="0" err="1" smtClean="0">
                          <a:solidFill>
                            <a:schemeClr val="tx1"/>
                          </a:solidFill>
                        </a:rPr>
                        <a:t>că</a:t>
                      </a:r>
                      <a:r>
                        <a:rPr lang="en-US" sz="1600" baseline="0" dirty="0" smtClean="0">
                          <a:solidFill>
                            <a:schemeClr val="tx1"/>
                          </a:solidFill>
                        </a:rPr>
                        <a:t> au </a:t>
                      </a:r>
                      <a:r>
                        <a:rPr lang="en-US" sz="1600" baseline="0" dirty="0" err="1" smtClean="0">
                          <a:solidFill>
                            <a:schemeClr val="tx1"/>
                          </a:solidFill>
                        </a:rPr>
                        <a:t>fost</a:t>
                      </a:r>
                      <a:r>
                        <a:rPr lang="en-US" sz="1600" baseline="0" dirty="0" smtClean="0">
                          <a:solidFill>
                            <a:schemeClr val="tx1"/>
                          </a:solidFill>
                        </a:rPr>
                        <a:t> </a:t>
                      </a:r>
                      <a:r>
                        <a:rPr lang="en-US" sz="1600" baseline="0" dirty="0" err="1" smtClean="0">
                          <a:solidFill>
                            <a:schemeClr val="tx1"/>
                          </a:solidFill>
                        </a:rPr>
                        <a:t>încasate</a:t>
                      </a:r>
                      <a:r>
                        <a:rPr lang="en-US" sz="1600" baseline="0" dirty="0" smtClean="0">
                          <a:solidFill>
                            <a:schemeClr val="tx1"/>
                          </a:solidFill>
                        </a:rPr>
                        <a:t> </a:t>
                      </a:r>
                      <a:r>
                        <a:rPr lang="en-US" sz="1600" baseline="0" dirty="0" err="1" smtClean="0">
                          <a:solidFill>
                            <a:schemeClr val="tx1"/>
                          </a:solidFill>
                        </a:rPr>
                        <a:t>avansuri</a:t>
                      </a:r>
                      <a:r>
                        <a:rPr lang="en-US" sz="1600" baseline="0" dirty="0" smtClean="0">
                          <a:solidFill>
                            <a:schemeClr val="tx1"/>
                          </a:solidFill>
                        </a:rPr>
                        <a:t> la </a:t>
                      </a:r>
                      <a:r>
                        <a:rPr lang="en-US" sz="1600" baseline="0" dirty="0" err="1" smtClean="0">
                          <a:solidFill>
                            <a:schemeClr val="tx1"/>
                          </a:solidFill>
                        </a:rPr>
                        <a:t>livrare</a:t>
                      </a:r>
                      <a:r>
                        <a:rPr lang="en-US" sz="1600" baseline="0" dirty="0" smtClean="0">
                          <a:solidFill>
                            <a:schemeClr val="tx1"/>
                          </a:solidFill>
                        </a:rPr>
                        <a:t>/</a:t>
                      </a:r>
                      <a:r>
                        <a:rPr lang="en-US" sz="1600" baseline="0" dirty="0" err="1" smtClean="0">
                          <a:solidFill>
                            <a:schemeClr val="tx1"/>
                          </a:solidFill>
                        </a:rPr>
                        <a:t>prestare</a:t>
                      </a:r>
                      <a:endParaRPr lang="en-US" sz="1600" dirty="0">
                        <a:solidFill>
                          <a:schemeClr val="tx1"/>
                        </a:solidFill>
                      </a:endParaRPr>
                    </a:p>
                  </a:txBody>
                  <a:tcPr/>
                </a:tc>
                <a:tc>
                  <a:txBody>
                    <a:bodyPr/>
                    <a:lstStyle/>
                    <a:p>
                      <a:pPr algn="just"/>
                      <a:r>
                        <a:rPr lang="en-US" sz="1600" dirty="0" err="1" smtClean="0">
                          <a:solidFill>
                            <a:schemeClr val="tx1"/>
                          </a:solidFill>
                        </a:rPr>
                        <a:t>Indiferent</a:t>
                      </a:r>
                      <a:r>
                        <a:rPr lang="en-US" sz="1600" dirty="0" smtClean="0">
                          <a:solidFill>
                            <a:schemeClr val="tx1"/>
                          </a:solidFill>
                        </a:rPr>
                        <a:t> </a:t>
                      </a:r>
                      <a:r>
                        <a:rPr lang="en-US" sz="1600" dirty="0" err="1" smtClean="0">
                          <a:solidFill>
                            <a:schemeClr val="tx1"/>
                          </a:solidFill>
                        </a:rPr>
                        <a:t>dacă</a:t>
                      </a:r>
                      <a:r>
                        <a:rPr lang="en-US" sz="1600" dirty="0" smtClean="0">
                          <a:solidFill>
                            <a:schemeClr val="tx1"/>
                          </a:solidFill>
                        </a:rPr>
                        <a:t> </a:t>
                      </a:r>
                      <a:r>
                        <a:rPr lang="en-US" sz="1600" dirty="0" err="1" smtClean="0">
                          <a:solidFill>
                            <a:schemeClr val="tx1"/>
                          </a:solidFill>
                        </a:rPr>
                        <a:t>cuponul</a:t>
                      </a:r>
                      <a:r>
                        <a:rPr lang="en-US" sz="1600" dirty="0" smtClean="0">
                          <a:solidFill>
                            <a:schemeClr val="tx1"/>
                          </a:solidFill>
                        </a:rPr>
                        <a:t> </a:t>
                      </a:r>
                      <a:r>
                        <a:rPr lang="en-US" sz="1600" dirty="0" err="1" smtClean="0">
                          <a:solidFill>
                            <a:schemeClr val="tx1"/>
                          </a:solidFill>
                        </a:rPr>
                        <a:t>acoperă</a:t>
                      </a:r>
                      <a:r>
                        <a:rPr lang="en-US" sz="1600" dirty="0" smtClean="0">
                          <a:solidFill>
                            <a:schemeClr val="tx1"/>
                          </a:solidFill>
                        </a:rPr>
                        <a:t> </a:t>
                      </a:r>
                      <a:r>
                        <a:rPr lang="en-US" sz="1600" dirty="0" err="1" smtClean="0">
                          <a:solidFill>
                            <a:schemeClr val="tx1"/>
                          </a:solidFill>
                        </a:rPr>
                        <a:t>parțial</a:t>
                      </a:r>
                      <a:r>
                        <a:rPr lang="en-US" sz="1600" dirty="0" smtClean="0">
                          <a:solidFill>
                            <a:schemeClr val="tx1"/>
                          </a:solidFill>
                        </a:rPr>
                        <a:t> </a:t>
                      </a:r>
                      <a:r>
                        <a:rPr lang="en-US" sz="1600" dirty="0" err="1" smtClean="0">
                          <a:solidFill>
                            <a:schemeClr val="tx1"/>
                          </a:solidFill>
                        </a:rPr>
                        <a:t>sau</a:t>
                      </a:r>
                      <a:r>
                        <a:rPr lang="en-US" sz="1600" dirty="0" smtClean="0">
                          <a:solidFill>
                            <a:schemeClr val="tx1"/>
                          </a:solidFill>
                        </a:rPr>
                        <a:t> total </a:t>
                      </a:r>
                      <a:r>
                        <a:rPr lang="en-US" sz="1600" dirty="0" err="1" smtClean="0">
                          <a:solidFill>
                            <a:schemeClr val="tx1"/>
                          </a:solidFill>
                        </a:rPr>
                        <a:t>contravaloarea</a:t>
                      </a:r>
                      <a:r>
                        <a:rPr lang="en-US" sz="1600" dirty="0" smtClean="0">
                          <a:solidFill>
                            <a:schemeClr val="tx1"/>
                          </a:solidFill>
                        </a:rPr>
                        <a:t> </a:t>
                      </a:r>
                      <a:r>
                        <a:rPr lang="en-US" sz="1600" dirty="0" err="1" smtClean="0">
                          <a:solidFill>
                            <a:schemeClr val="tx1"/>
                          </a:solidFill>
                        </a:rPr>
                        <a:t>livrării</a:t>
                      </a:r>
                      <a:r>
                        <a:rPr lang="en-US" sz="1600" dirty="0" smtClean="0">
                          <a:solidFill>
                            <a:schemeClr val="tx1"/>
                          </a:solidFill>
                        </a:rPr>
                        <a:t>/</a:t>
                      </a:r>
                      <a:r>
                        <a:rPr lang="en-US" sz="1600" dirty="0" err="1" smtClean="0">
                          <a:solidFill>
                            <a:schemeClr val="tx1"/>
                          </a:solidFill>
                        </a:rPr>
                        <a:t>prestării</a:t>
                      </a:r>
                      <a:r>
                        <a:rPr lang="en-US" sz="1600" dirty="0" smtClean="0">
                          <a:solidFill>
                            <a:schemeClr val="tx1"/>
                          </a:solidFill>
                        </a:rPr>
                        <a:t>, la </a:t>
                      </a:r>
                      <a:r>
                        <a:rPr lang="en-US" sz="1600" dirty="0" err="1" smtClean="0">
                          <a:solidFill>
                            <a:schemeClr val="tx1"/>
                          </a:solidFill>
                        </a:rPr>
                        <a:t>vânzarea</a:t>
                      </a:r>
                      <a:r>
                        <a:rPr lang="en-US" sz="1600" dirty="0" smtClean="0">
                          <a:solidFill>
                            <a:schemeClr val="tx1"/>
                          </a:solidFill>
                        </a:rPr>
                        <a:t> </a:t>
                      </a:r>
                      <a:r>
                        <a:rPr lang="en-US" sz="1600" dirty="0" err="1" smtClean="0">
                          <a:solidFill>
                            <a:schemeClr val="tx1"/>
                          </a:solidFill>
                        </a:rPr>
                        <a:t>sa</a:t>
                      </a:r>
                      <a:r>
                        <a:rPr lang="en-US" sz="1600" dirty="0" smtClean="0">
                          <a:solidFill>
                            <a:schemeClr val="tx1"/>
                          </a:solidFill>
                        </a:rPr>
                        <a:t> are </a:t>
                      </a:r>
                      <a:r>
                        <a:rPr lang="en-US" sz="1600" dirty="0" err="1" smtClean="0">
                          <a:solidFill>
                            <a:schemeClr val="tx1"/>
                          </a:solidFill>
                        </a:rPr>
                        <a:t>loc</a:t>
                      </a:r>
                      <a:r>
                        <a:rPr lang="en-US" sz="1600" dirty="0" smtClean="0">
                          <a:solidFill>
                            <a:schemeClr val="tx1"/>
                          </a:solidFill>
                        </a:rPr>
                        <a:t> </a:t>
                      </a:r>
                      <a:r>
                        <a:rPr lang="en-US" sz="1600" dirty="0" err="1" smtClean="0">
                          <a:solidFill>
                            <a:schemeClr val="tx1"/>
                          </a:solidFill>
                        </a:rPr>
                        <a:t>faptul</a:t>
                      </a:r>
                      <a:r>
                        <a:rPr lang="en-US" sz="1600" dirty="0" smtClean="0">
                          <a:solidFill>
                            <a:schemeClr val="tx1"/>
                          </a:solidFill>
                        </a:rPr>
                        <a:t> generator al </a:t>
                      </a:r>
                      <a:r>
                        <a:rPr lang="en-US" sz="1600" dirty="0" err="1" smtClean="0">
                          <a:solidFill>
                            <a:schemeClr val="tx1"/>
                          </a:solidFill>
                        </a:rPr>
                        <a:t>livrării</a:t>
                      </a:r>
                      <a:r>
                        <a:rPr lang="en-US" sz="1600" dirty="0" smtClean="0">
                          <a:solidFill>
                            <a:schemeClr val="tx1"/>
                          </a:solidFill>
                        </a:rPr>
                        <a:t>/</a:t>
                      </a:r>
                      <a:r>
                        <a:rPr lang="en-US" sz="1600" dirty="0" err="1" smtClean="0">
                          <a:solidFill>
                            <a:schemeClr val="tx1"/>
                          </a:solidFill>
                        </a:rPr>
                        <a:t>prestării</a:t>
                      </a:r>
                      <a:r>
                        <a:rPr lang="en-US" sz="1600" dirty="0" smtClean="0">
                          <a:solidFill>
                            <a:schemeClr val="tx1"/>
                          </a:solidFill>
                        </a:rPr>
                        <a:t> </a:t>
                      </a:r>
                      <a:r>
                        <a:rPr lang="en-US" sz="1600" dirty="0" err="1" smtClean="0">
                          <a:solidFill>
                            <a:schemeClr val="tx1"/>
                          </a:solidFill>
                        </a:rPr>
                        <a:t>pentru</a:t>
                      </a:r>
                      <a:r>
                        <a:rPr lang="en-US" sz="1600" dirty="0" smtClean="0">
                          <a:solidFill>
                            <a:schemeClr val="tx1"/>
                          </a:solidFill>
                        </a:rPr>
                        <a:t> </a:t>
                      </a:r>
                      <a:r>
                        <a:rPr lang="en-US" sz="1600" dirty="0" err="1" smtClean="0">
                          <a:solidFill>
                            <a:schemeClr val="tx1"/>
                          </a:solidFill>
                        </a:rPr>
                        <a:t>partea</a:t>
                      </a:r>
                      <a:r>
                        <a:rPr lang="en-US" sz="1600" dirty="0" smtClean="0">
                          <a:solidFill>
                            <a:schemeClr val="tx1"/>
                          </a:solidFill>
                        </a:rPr>
                        <a:t> </a:t>
                      </a:r>
                      <a:r>
                        <a:rPr lang="en-US" sz="1600" dirty="0" err="1" smtClean="0">
                          <a:solidFill>
                            <a:schemeClr val="tx1"/>
                          </a:solidFill>
                        </a:rPr>
                        <a:t>acoperită</a:t>
                      </a:r>
                      <a:r>
                        <a:rPr lang="en-US" sz="1600" dirty="0" smtClean="0">
                          <a:solidFill>
                            <a:schemeClr val="tx1"/>
                          </a:solidFill>
                        </a:rPr>
                        <a:t> de </a:t>
                      </a:r>
                      <a:r>
                        <a:rPr lang="en-US" sz="1600" dirty="0" err="1" smtClean="0">
                          <a:solidFill>
                            <a:schemeClr val="tx1"/>
                          </a:solidFill>
                        </a:rPr>
                        <a:t>cupon</a:t>
                      </a:r>
                      <a:r>
                        <a:rPr lang="en-US" sz="1600" dirty="0" smtClean="0">
                          <a:solidFill>
                            <a:schemeClr val="tx1"/>
                          </a:solidFill>
                        </a:rPr>
                        <a:t>. </a:t>
                      </a:r>
                      <a:r>
                        <a:rPr lang="en-US" sz="1600" dirty="0" err="1" smtClean="0">
                          <a:solidFill>
                            <a:schemeClr val="tx1"/>
                          </a:solidFill>
                        </a:rPr>
                        <a:t>Partea</a:t>
                      </a:r>
                      <a:r>
                        <a:rPr lang="en-US" sz="1600" dirty="0" smtClean="0">
                          <a:solidFill>
                            <a:schemeClr val="tx1"/>
                          </a:solidFill>
                        </a:rPr>
                        <a:t> </a:t>
                      </a:r>
                      <a:r>
                        <a:rPr lang="en-US" sz="1600" dirty="0" err="1" smtClean="0">
                          <a:solidFill>
                            <a:schemeClr val="tx1"/>
                          </a:solidFill>
                        </a:rPr>
                        <a:t>neacoperită</a:t>
                      </a:r>
                      <a:r>
                        <a:rPr lang="en-US" sz="1600" dirty="0" smtClean="0">
                          <a:solidFill>
                            <a:schemeClr val="tx1"/>
                          </a:solidFill>
                        </a:rPr>
                        <a:t> de </a:t>
                      </a:r>
                      <a:r>
                        <a:rPr lang="en-US" sz="1600" dirty="0" err="1" smtClean="0">
                          <a:solidFill>
                            <a:schemeClr val="tx1"/>
                          </a:solidFill>
                        </a:rPr>
                        <a:t>cupon</a:t>
                      </a:r>
                      <a:r>
                        <a:rPr lang="en-US" sz="1600" dirty="0" smtClean="0">
                          <a:solidFill>
                            <a:schemeClr val="tx1"/>
                          </a:solidFill>
                        </a:rPr>
                        <a:t> are </a:t>
                      </a:r>
                      <a:r>
                        <a:rPr lang="en-US" sz="1600" dirty="0" err="1" smtClean="0">
                          <a:solidFill>
                            <a:schemeClr val="tx1"/>
                          </a:solidFill>
                        </a:rPr>
                        <a:t>fapt</a:t>
                      </a:r>
                      <a:r>
                        <a:rPr lang="en-US" sz="1600" dirty="0" smtClean="0">
                          <a:solidFill>
                            <a:schemeClr val="tx1"/>
                          </a:solidFill>
                        </a:rPr>
                        <a:t> generator la data </a:t>
                      </a:r>
                      <a:r>
                        <a:rPr lang="en-US" sz="1600" dirty="0" err="1" smtClean="0">
                          <a:solidFill>
                            <a:schemeClr val="tx1"/>
                          </a:solidFill>
                        </a:rPr>
                        <a:t>livrării</a:t>
                      </a:r>
                      <a:r>
                        <a:rPr lang="en-US" sz="1600" dirty="0" smtClean="0">
                          <a:solidFill>
                            <a:schemeClr val="tx1"/>
                          </a:solidFill>
                        </a:rPr>
                        <a:t>/</a:t>
                      </a:r>
                      <a:r>
                        <a:rPr lang="en-US" sz="1600" dirty="0" err="1" smtClean="0">
                          <a:solidFill>
                            <a:schemeClr val="tx1"/>
                          </a:solidFill>
                        </a:rPr>
                        <a:t>prestării</a:t>
                      </a:r>
                      <a:endParaRPr lang="en-US" sz="1600" dirty="0">
                        <a:solidFill>
                          <a:schemeClr val="tx1"/>
                        </a:solidFill>
                      </a:endParaRPr>
                    </a:p>
                  </a:txBody>
                  <a:tcPr/>
                </a:tc>
              </a:tr>
              <a:tr h="1703399">
                <a:tc>
                  <a:txBody>
                    <a:bodyPr/>
                    <a:lstStyle/>
                    <a:p>
                      <a:pPr algn="just"/>
                      <a:r>
                        <a:rPr lang="en-US" sz="1600" dirty="0" err="1" smtClean="0">
                          <a:solidFill>
                            <a:schemeClr val="tx1"/>
                          </a:solidFill>
                        </a:rPr>
                        <a:t>Prin</a:t>
                      </a:r>
                      <a:r>
                        <a:rPr lang="en-US" sz="1600" dirty="0" smtClean="0">
                          <a:solidFill>
                            <a:schemeClr val="tx1"/>
                          </a:solidFill>
                        </a:rPr>
                        <a:t> </a:t>
                      </a:r>
                      <a:r>
                        <a:rPr lang="en-US" sz="1600" dirty="0" err="1" smtClean="0">
                          <a:solidFill>
                            <a:schemeClr val="tx1"/>
                          </a:solidFill>
                        </a:rPr>
                        <a:t>excepție</a:t>
                      </a:r>
                      <a:r>
                        <a:rPr lang="en-US" sz="1600" dirty="0" smtClean="0">
                          <a:solidFill>
                            <a:schemeClr val="tx1"/>
                          </a:solidFill>
                        </a:rPr>
                        <a:t>, </a:t>
                      </a:r>
                      <a:r>
                        <a:rPr lang="en-US" sz="1600" dirty="0" err="1" smtClean="0">
                          <a:solidFill>
                            <a:schemeClr val="tx1"/>
                          </a:solidFill>
                        </a:rPr>
                        <a:t>dacă</a:t>
                      </a:r>
                      <a:r>
                        <a:rPr lang="en-US" sz="1600" dirty="0" smtClean="0">
                          <a:solidFill>
                            <a:schemeClr val="tx1"/>
                          </a:solidFill>
                        </a:rPr>
                        <a:t> </a:t>
                      </a:r>
                      <a:r>
                        <a:rPr lang="en-US" sz="1600" dirty="0" err="1" smtClean="0">
                          <a:solidFill>
                            <a:schemeClr val="tx1"/>
                          </a:solidFill>
                        </a:rPr>
                        <a:t>cuponul</a:t>
                      </a:r>
                      <a:r>
                        <a:rPr lang="en-US" sz="1600" dirty="0" smtClean="0">
                          <a:solidFill>
                            <a:schemeClr val="tx1"/>
                          </a:solidFill>
                        </a:rPr>
                        <a:t> </a:t>
                      </a:r>
                      <a:r>
                        <a:rPr lang="en-US" sz="1600" dirty="0" err="1" smtClean="0">
                          <a:solidFill>
                            <a:schemeClr val="tx1"/>
                          </a:solidFill>
                        </a:rPr>
                        <a:t>unic</a:t>
                      </a:r>
                      <a:r>
                        <a:rPr lang="en-US" sz="1600" dirty="0" smtClean="0">
                          <a:solidFill>
                            <a:schemeClr val="tx1"/>
                          </a:solidFill>
                        </a:rPr>
                        <a:t> </a:t>
                      </a:r>
                      <a:r>
                        <a:rPr lang="en-US" sz="1600" dirty="0" err="1" smtClean="0">
                          <a:solidFill>
                            <a:schemeClr val="tx1"/>
                          </a:solidFill>
                        </a:rPr>
                        <a:t>acoperă</a:t>
                      </a:r>
                      <a:r>
                        <a:rPr lang="en-US" sz="1600" dirty="0" smtClean="0">
                          <a:solidFill>
                            <a:schemeClr val="tx1"/>
                          </a:solidFill>
                        </a:rPr>
                        <a:t> </a:t>
                      </a:r>
                      <a:r>
                        <a:rPr lang="en-US" sz="1600" dirty="0" err="1" smtClean="0">
                          <a:solidFill>
                            <a:schemeClr val="tx1"/>
                          </a:solidFill>
                        </a:rPr>
                        <a:t>contravaloarea</a:t>
                      </a:r>
                      <a:r>
                        <a:rPr lang="en-US" sz="1600" dirty="0" smtClean="0">
                          <a:solidFill>
                            <a:schemeClr val="tx1"/>
                          </a:solidFill>
                        </a:rPr>
                        <a:t> </a:t>
                      </a:r>
                      <a:r>
                        <a:rPr lang="en-US" sz="1600" dirty="0" err="1" smtClean="0">
                          <a:solidFill>
                            <a:schemeClr val="tx1"/>
                          </a:solidFill>
                        </a:rPr>
                        <a:t>integrală</a:t>
                      </a:r>
                      <a:r>
                        <a:rPr lang="en-US" sz="1600" dirty="0" smtClean="0">
                          <a:solidFill>
                            <a:schemeClr val="tx1"/>
                          </a:solidFill>
                        </a:rPr>
                        <a:t> a </a:t>
                      </a:r>
                      <a:r>
                        <a:rPr lang="en-US" sz="1600" dirty="0" err="1" smtClean="0">
                          <a:solidFill>
                            <a:schemeClr val="tx1"/>
                          </a:solidFill>
                        </a:rPr>
                        <a:t>livrării</a:t>
                      </a:r>
                      <a:r>
                        <a:rPr lang="en-US" sz="1600" dirty="0" smtClean="0">
                          <a:solidFill>
                            <a:schemeClr val="tx1"/>
                          </a:solidFill>
                        </a:rPr>
                        <a:t>/</a:t>
                      </a:r>
                      <a:r>
                        <a:rPr lang="en-US" sz="1600" dirty="0" err="1" smtClean="0">
                          <a:solidFill>
                            <a:schemeClr val="tx1"/>
                          </a:solidFill>
                        </a:rPr>
                        <a:t>prestării</a:t>
                      </a:r>
                      <a:r>
                        <a:rPr lang="en-US" sz="1600" dirty="0" smtClean="0">
                          <a:solidFill>
                            <a:schemeClr val="tx1"/>
                          </a:solidFill>
                        </a:rPr>
                        <a:t>, cum </a:t>
                      </a:r>
                      <a:r>
                        <a:rPr lang="en-US" sz="1600" dirty="0" err="1" smtClean="0">
                          <a:solidFill>
                            <a:schemeClr val="tx1"/>
                          </a:solidFill>
                        </a:rPr>
                        <a:t>este</a:t>
                      </a:r>
                      <a:r>
                        <a:rPr lang="en-US" sz="1600" dirty="0" smtClean="0">
                          <a:solidFill>
                            <a:schemeClr val="tx1"/>
                          </a:solidFill>
                        </a:rPr>
                        <a:t> </a:t>
                      </a:r>
                      <a:r>
                        <a:rPr lang="en-US" sz="1600" dirty="0" err="1" smtClean="0">
                          <a:solidFill>
                            <a:schemeClr val="tx1"/>
                          </a:solidFill>
                        </a:rPr>
                        <a:t>cazul</a:t>
                      </a:r>
                      <a:r>
                        <a:rPr lang="en-US" sz="1600" dirty="0" smtClean="0">
                          <a:solidFill>
                            <a:schemeClr val="tx1"/>
                          </a:solidFill>
                        </a:rPr>
                        <a:t> </a:t>
                      </a:r>
                      <a:r>
                        <a:rPr lang="en-US" sz="1600" dirty="0" err="1" smtClean="0">
                          <a:solidFill>
                            <a:schemeClr val="tx1"/>
                          </a:solidFill>
                        </a:rPr>
                        <a:t>biletelor</a:t>
                      </a:r>
                      <a:r>
                        <a:rPr lang="en-US" sz="1600" dirty="0" smtClean="0">
                          <a:solidFill>
                            <a:schemeClr val="tx1"/>
                          </a:solidFill>
                        </a:rPr>
                        <a:t> de </a:t>
                      </a:r>
                      <a:r>
                        <a:rPr lang="en-US" sz="1600" dirty="0" err="1" smtClean="0">
                          <a:solidFill>
                            <a:schemeClr val="tx1"/>
                          </a:solidFill>
                        </a:rPr>
                        <a:t>călătorie</a:t>
                      </a:r>
                      <a:r>
                        <a:rPr lang="en-US" sz="1600" dirty="0" smtClean="0">
                          <a:solidFill>
                            <a:schemeClr val="tx1"/>
                          </a:solidFill>
                        </a:rPr>
                        <a:t>, al </a:t>
                      </a:r>
                      <a:r>
                        <a:rPr lang="en-US" sz="1600" dirty="0" err="1" smtClean="0">
                          <a:solidFill>
                            <a:schemeClr val="tx1"/>
                          </a:solidFill>
                        </a:rPr>
                        <a:t>biletelor</a:t>
                      </a:r>
                      <a:r>
                        <a:rPr lang="en-US" sz="1600" dirty="0" smtClean="0">
                          <a:solidFill>
                            <a:schemeClr val="tx1"/>
                          </a:solidFill>
                        </a:rPr>
                        <a:t> de </a:t>
                      </a:r>
                      <a:r>
                        <a:rPr lang="en-US" sz="1600" dirty="0" err="1" smtClean="0">
                          <a:solidFill>
                            <a:schemeClr val="tx1"/>
                          </a:solidFill>
                        </a:rPr>
                        <a:t>spectacol</a:t>
                      </a:r>
                      <a:r>
                        <a:rPr lang="en-US" sz="1600" dirty="0" smtClean="0">
                          <a:solidFill>
                            <a:schemeClr val="tx1"/>
                          </a:solidFill>
                        </a:rPr>
                        <a:t>, al </a:t>
                      </a:r>
                      <a:r>
                        <a:rPr lang="en-US" sz="1600" dirty="0" err="1" smtClean="0">
                          <a:solidFill>
                            <a:schemeClr val="tx1"/>
                          </a:solidFill>
                        </a:rPr>
                        <a:t>bonurilor</a:t>
                      </a:r>
                      <a:r>
                        <a:rPr lang="en-US" sz="1600" dirty="0" smtClean="0">
                          <a:solidFill>
                            <a:schemeClr val="tx1"/>
                          </a:solidFill>
                        </a:rPr>
                        <a:t> de </a:t>
                      </a:r>
                      <a:r>
                        <a:rPr lang="en-US" sz="1600" dirty="0" err="1" smtClean="0">
                          <a:solidFill>
                            <a:schemeClr val="tx1"/>
                          </a:solidFill>
                        </a:rPr>
                        <a:t>valoare</a:t>
                      </a:r>
                      <a:r>
                        <a:rPr lang="en-US" sz="1600" dirty="0" smtClean="0">
                          <a:solidFill>
                            <a:schemeClr val="tx1"/>
                          </a:solidFill>
                        </a:rPr>
                        <a:t> </a:t>
                      </a:r>
                      <a:r>
                        <a:rPr lang="en-US" sz="1600" dirty="0" err="1" smtClean="0">
                          <a:solidFill>
                            <a:schemeClr val="tx1"/>
                          </a:solidFill>
                        </a:rPr>
                        <a:t>pentru</a:t>
                      </a:r>
                      <a:r>
                        <a:rPr lang="en-US" sz="1600" dirty="0" smtClean="0">
                          <a:solidFill>
                            <a:schemeClr val="tx1"/>
                          </a:solidFill>
                        </a:rPr>
                        <a:t> </a:t>
                      </a:r>
                      <a:r>
                        <a:rPr lang="en-US" sz="1600" dirty="0" err="1" smtClean="0">
                          <a:solidFill>
                            <a:schemeClr val="tx1"/>
                          </a:solidFill>
                        </a:rPr>
                        <a:t>combustibil</a:t>
                      </a:r>
                      <a:r>
                        <a:rPr lang="en-US" sz="1600" dirty="0" smtClean="0">
                          <a:solidFill>
                            <a:schemeClr val="tx1"/>
                          </a:solidFill>
                        </a:rPr>
                        <a:t>,</a:t>
                      </a:r>
                      <a:r>
                        <a:rPr lang="en-US" sz="1600" baseline="0" dirty="0" smtClean="0">
                          <a:solidFill>
                            <a:schemeClr val="tx1"/>
                          </a:solidFill>
                        </a:rPr>
                        <a:t> al </a:t>
                      </a:r>
                      <a:r>
                        <a:rPr lang="en-US" sz="1600" baseline="0" dirty="0" err="1" smtClean="0">
                          <a:solidFill>
                            <a:schemeClr val="tx1"/>
                          </a:solidFill>
                        </a:rPr>
                        <a:t>cartelelor</a:t>
                      </a:r>
                      <a:r>
                        <a:rPr lang="en-US" sz="1600" baseline="0" dirty="0" smtClean="0">
                          <a:solidFill>
                            <a:schemeClr val="tx1"/>
                          </a:solidFill>
                        </a:rPr>
                        <a:t> </a:t>
                      </a:r>
                      <a:r>
                        <a:rPr lang="en-US" sz="1600" baseline="0" dirty="0" err="1" smtClean="0">
                          <a:solidFill>
                            <a:schemeClr val="tx1"/>
                          </a:solidFill>
                        </a:rPr>
                        <a:t>telefonice</a:t>
                      </a:r>
                      <a:r>
                        <a:rPr lang="en-US" sz="1600" baseline="0" dirty="0" smtClean="0">
                          <a:solidFill>
                            <a:schemeClr val="tx1"/>
                          </a:solidFill>
                        </a:rPr>
                        <a:t>, se </a:t>
                      </a:r>
                      <a:r>
                        <a:rPr lang="en-US" sz="1600" baseline="0" dirty="0" err="1" smtClean="0">
                          <a:solidFill>
                            <a:schemeClr val="tx1"/>
                          </a:solidFill>
                        </a:rPr>
                        <a:t>consideră</a:t>
                      </a:r>
                      <a:r>
                        <a:rPr lang="en-US" sz="1600" baseline="0" dirty="0" smtClean="0">
                          <a:solidFill>
                            <a:schemeClr val="tx1"/>
                          </a:solidFill>
                        </a:rPr>
                        <a:t> </a:t>
                      </a:r>
                      <a:r>
                        <a:rPr lang="en-US" sz="1600" baseline="0" dirty="0" err="1" smtClean="0">
                          <a:solidFill>
                            <a:schemeClr val="tx1"/>
                          </a:solidFill>
                        </a:rPr>
                        <a:t>că</a:t>
                      </a:r>
                      <a:r>
                        <a:rPr lang="en-US" sz="1600" baseline="0" dirty="0" smtClean="0">
                          <a:solidFill>
                            <a:schemeClr val="tx1"/>
                          </a:solidFill>
                        </a:rPr>
                        <a:t> la </a:t>
                      </a:r>
                      <a:r>
                        <a:rPr lang="en-US" sz="1600" baseline="0" dirty="0" err="1" smtClean="0">
                          <a:solidFill>
                            <a:schemeClr val="tx1"/>
                          </a:solidFill>
                        </a:rPr>
                        <a:t>vânzarea</a:t>
                      </a:r>
                      <a:r>
                        <a:rPr lang="en-US" sz="1600" baseline="0" dirty="0" smtClean="0">
                          <a:solidFill>
                            <a:schemeClr val="tx1"/>
                          </a:solidFill>
                        </a:rPr>
                        <a:t> </a:t>
                      </a:r>
                      <a:r>
                        <a:rPr lang="en-US" sz="1600" baseline="0" dirty="0" err="1" smtClean="0">
                          <a:solidFill>
                            <a:schemeClr val="tx1"/>
                          </a:solidFill>
                        </a:rPr>
                        <a:t>cuponului</a:t>
                      </a:r>
                      <a:r>
                        <a:rPr lang="en-US" sz="1600" baseline="0" dirty="0" smtClean="0">
                          <a:solidFill>
                            <a:schemeClr val="tx1"/>
                          </a:solidFill>
                        </a:rPr>
                        <a:t> are </a:t>
                      </a:r>
                      <a:r>
                        <a:rPr lang="en-US" sz="1600" baseline="0" dirty="0" err="1" smtClean="0">
                          <a:solidFill>
                            <a:schemeClr val="tx1"/>
                          </a:solidFill>
                        </a:rPr>
                        <a:t>loc</a:t>
                      </a:r>
                      <a:r>
                        <a:rPr lang="en-US" sz="1600" baseline="0" dirty="0" smtClean="0">
                          <a:solidFill>
                            <a:schemeClr val="tx1"/>
                          </a:solidFill>
                        </a:rPr>
                        <a:t> </a:t>
                      </a:r>
                      <a:r>
                        <a:rPr lang="en-US" sz="1600" baseline="0" dirty="0" err="1" smtClean="0">
                          <a:solidFill>
                            <a:schemeClr val="tx1"/>
                          </a:solidFill>
                        </a:rPr>
                        <a:t>faptul</a:t>
                      </a:r>
                      <a:r>
                        <a:rPr lang="en-US" sz="1600" baseline="0" dirty="0" smtClean="0">
                          <a:solidFill>
                            <a:schemeClr val="tx1"/>
                          </a:solidFill>
                        </a:rPr>
                        <a:t> generator al </a:t>
                      </a:r>
                      <a:r>
                        <a:rPr lang="en-US" sz="1600" baseline="0" dirty="0" err="1" smtClean="0">
                          <a:solidFill>
                            <a:schemeClr val="tx1"/>
                          </a:solidFill>
                        </a:rPr>
                        <a:t>livrării</a:t>
                      </a:r>
                      <a:r>
                        <a:rPr lang="en-US" sz="1600" baseline="0" dirty="0" smtClean="0">
                          <a:solidFill>
                            <a:schemeClr val="tx1"/>
                          </a:solidFill>
                        </a:rPr>
                        <a:t>/</a:t>
                      </a:r>
                      <a:r>
                        <a:rPr lang="en-US" sz="1600" baseline="0" dirty="0" err="1" smtClean="0">
                          <a:solidFill>
                            <a:schemeClr val="tx1"/>
                          </a:solidFill>
                        </a:rPr>
                        <a:t>prestării</a:t>
                      </a:r>
                      <a:endParaRPr lang="en-US" sz="1600" dirty="0">
                        <a:solidFill>
                          <a:schemeClr val="tx1"/>
                        </a:solidFill>
                      </a:endParaRPr>
                    </a:p>
                  </a:txBody>
                  <a:tcPr/>
                </a:tc>
                <a:tc>
                  <a:txBody>
                    <a:bodyPr/>
                    <a:lstStyle/>
                    <a:p>
                      <a:pPr algn="just"/>
                      <a:r>
                        <a:rPr lang="en-US" sz="1600" dirty="0" err="1" smtClean="0">
                          <a:solidFill>
                            <a:schemeClr val="tx1"/>
                          </a:solidFill>
                        </a:rPr>
                        <a:t>Același</a:t>
                      </a:r>
                      <a:r>
                        <a:rPr lang="en-US" sz="1600" dirty="0" smtClean="0">
                          <a:solidFill>
                            <a:schemeClr val="tx1"/>
                          </a:solidFill>
                        </a:rPr>
                        <a:t> </a:t>
                      </a:r>
                      <a:r>
                        <a:rPr lang="en-US" sz="1600" dirty="0" err="1" smtClean="0">
                          <a:solidFill>
                            <a:schemeClr val="tx1"/>
                          </a:solidFill>
                        </a:rPr>
                        <a:t>tratament</a:t>
                      </a:r>
                      <a:r>
                        <a:rPr lang="en-US" sz="1600" dirty="0" smtClean="0">
                          <a:solidFill>
                            <a:schemeClr val="tx1"/>
                          </a:solidFill>
                        </a:rPr>
                        <a:t> </a:t>
                      </a:r>
                      <a:r>
                        <a:rPr lang="en-US" sz="1600" dirty="0" err="1" smtClean="0">
                          <a:solidFill>
                            <a:schemeClr val="tx1"/>
                          </a:solidFill>
                        </a:rPr>
                        <a:t>după</a:t>
                      </a:r>
                      <a:r>
                        <a:rPr lang="en-US" sz="1600" baseline="0" dirty="0" smtClean="0">
                          <a:solidFill>
                            <a:schemeClr val="tx1"/>
                          </a:solidFill>
                        </a:rPr>
                        <a:t> 1 </a:t>
                      </a:r>
                      <a:r>
                        <a:rPr lang="en-US" sz="1600" baseline="0" dirty="0" err="1" smtClean="0">
                          <a:solidFill>
                            <a:schemeClr val="tx1"/>
                          </a:solidFill>
                        </a:rPr>
                        <a:t>ianuarie</a:t>
                      </a:r>
                      <a:r>
                        <a:rPr lang="en-US" sz="1600" baseline="0" dirty="0" smtClean="0">
                          <a:solidFill>
                            <a:schemeClr val="tx1"/>
                          </a:solidFill>
                        </a:rPr>
                        <a:t> 2019 (</a:t>
                      </a:r>
                      <a:r>
                        <a:rPr lang="en-US" sz="1600" baseline="0" dirty="0" err="1" smtClean="0">
                          <a:solidFill>
                            <a:schemeClr val="tx1"/>
                          </a:solidFill>
                        </a:rPr>
                        <a:t>excepție</a:t>
                      </a:r>
                      <a:r>
                        <a:rPr lang="en-US" sz="1600" baseline="0" dirty="0" smtClean="0">
                          <a:solidFill>
                            <a:schemeClr val="tx1"/>
                          </a:solidFill>
                        </a:rPr>
                        <a:t> </a:t>
                      </a:r>
                      <a:r>
                        <a:rPr lang="en-US" sz="1600" baseline="0" dirty="0" err="1" smtClean="0">
                          <a:solidFill>
                            <a:schemeClr val="tx1"/>
                          </a:solidFill>
                        </a:rPr>
                        <a:t>cartelele</a:t>
                      </a:r>
                      <a:r>
                        <a:rPr lang="en-US" sz="1600" baseline="0" dirty="0" smtClean="0">
                          <a:solidFill>
                            <a:schemeClr val="tx1"/>
                          </a:solidFill>
                        </a:rPr>
                        <a:t> </a:t>
                      </a:r>
                      <a:r>
                        <a:rPr lang="en-US" sz="1600" baseline="0" dirty="0" err="1" smtClean="0">
                          <a:solidFill>
                            <a:schemeClr val="tx1"/>
                          </a:solidFill>
                        </a:rPr>
                        <a:t>telefonice</a:t>
                      </a:r>
                      <a:r>
                        <a:rPr lang="en-US" sz="1600" baseline="0" dirty="0" smtClean="0">
                          <a:solidFill>
                            <a:schemeClr val="tx1"/>
                          </a:solidFill>
                        </a:rPr>
                        <a:t> care </a:t>
                      </a:r>
                      <a:r>
                        <a:rPr lang="en-US" sz="1600" baseline="0" dirty="0" err="1" smtClean="0">
                          <a:solidFill>
                            <a:schemeClr val="tx1"/>
                          </a:solidFill>
                        </a:rPr>
                        <a:t>sunt</a:t>
                      </a:r>
                      <a:r>
                        <a:rPr lang="en-US" sz="1600" baseline="0" dirty="0" smtClean="0">
                          <a:solidFill>
                            <a:schemeClr val="tx1"/>
                          </a:solidFill>
                        </a:rPr>
                        <a:t> considerate </a:t>
                      </a:r>
                      <a:r>
                        <a:rPr lang="en-US" sz="1600" baseline="0" dirty="0" err="1" smtClean="0">
                          <a:solidFill>
                            <a:schemeClr val="tx1"/>
                          </a:solidFill>
                        </a:rPr>
                        <a:t>cupoane</a:t>
                      </a:r>
                      <a:r>
                        <a:rPr lang="en-US" sz="1600" baseline="0" dirty="0" smtClean="0">
                          <a:solidFill>
                            <a:schemeClr val="tx1"/>
                          </a:solidFill>
                        </a:rPr>
                        <a:t> cu </a:t>
                      </a:r>
                      <a:r>
                        <a:rPr lang="en-US" sz="1600" baseline="0" dirty="0" err="1" smtClean="0">
                          <a:solidFill>
                            <a:schemeClr val="tx1"/>
                          </a:solidFill>
                        </a:rPr>
                        <a:t>utilizare</a:t>
                      </a:r>
                      <a:r>
                        <a:rPr lang="en-US" sz="1600" baseline="0" dirty="0" smtClean="0">
                          <a:solidFill>
                            <a:schemeClr val="tx1"/>
                          </a:solidFill>
                        </a:rPr>
                        <a:t> </a:t>
                      </a:r>
                      <a:r>
                        <a:rPr lang="en-US" sz="1600" baseline="0" dirty="0" err="1" smtClean="0">
                          <a:solidFill>
                            <a:schemeClr val="tx1"/>
                          </a:solidFill>
                        </a:rPr>
                        <a:t>multiplă</a:t>
                      </a:r>
                      <a:r>
                        <a:rPr lang="en-US" sz="1600" baseline="0" dirty="0" smtClean="0">
                          <a:solidFill>
                            <a:schemeClr val="tx1"/>
                          </a:solidFill>
                        </a:rPr>
                        <a:t>)</a:t>
                      </a:r>
                      <a:endParaRPr lang="en-US" sz="1600" dirty="0">
                        <a:solidFill>
                          <a:schemeClr val="tx1"/>
                        </a:solidFill>
                      </a:endParaRPr>
                    </a:p>
                  </a:txBody>
                  <a:tcPr/>
                </a:tc>
              </a:tr>
              <a:tr h="0">
                <a:tc>
                  <a:txBody>
                    <a:bodyPr/>
                    <a:lstStyle/>
                    <a:p>
                      <a:endParaRPr lang="en-US" dirty="0">
                        <a:solidFill>
                          <a:schemeClr val="tx1"/>
                        </a:solidFill>
                      </a:endParaRPr>
                    </a:p>
                  </a:txBody>
                  <a:tcPr/>
                </a:tc>
                <a:tc>
                  <a:txBody>
                    <a:bodyPr/>
                    <a:lstStyle/>
                    <a:p>
                      <a:endParaRPr lang="en-US" dirty="0">
                        <a:solidFill>
                          <a:schemeClr val="tx1"/>
                        </a:solidFill>
                      </a:endParaRPr>
                    </a:p>
                  </a:txBody>
                  <a:tcPr/>
                </a:tc>
              </a:tr>
              <a:tr h="0">
                <a:tc gridSpan="2">
                  <a:txBody>
                    <a:bodyPr/>
                    <a:lstStyle/>
                    <a:p>
                      <a:endParaRPr lang="en-US" dirty="0">
                        <a:solidFill>
                          <a:schemeClr val="tx1"/>
                        </a:solidFill>
                      </a:endParaRPr>
                    </a:p>
                  </a:txBody>
                  <a:tcPr/>
                </a:tc>
                <a:tc hMerge="1">
                  <a:txBody>
                    <a:bodyPr/>
                    <a:lstStyle/>
                    <a:p>
                      <a:endParaRPr lang="en-US" dirty="0"/>
                    </a:p>
                  </a:txBody>
                  <a:tcPr/>
                </a:tc>
              </a:tr>
            </a:tbl>
          </a:graphicData>
        </a:graphic>
      </p:graphicFrame>
      <p:sp>
        <p:nvSpPr>
          <p:cNvPr id="4" name="Footer Placeholder 3"/>
          <p:cNvSpPr>
            <a:spLocks noGrp="1"/>
          </p:cNvSpPr>
          <p:nvPr>
            <p:ph type="ftr" sz="quarter" idx="11"/>
          </p:nvPr>
        </p:nvSpPr>
        <p:spPr/>
        <p:txBody>
          <a:bodyPr/>
          <a:lstStyle/>
          <a:p>
            <a:r>
              <a:rPr lang="sk-SK" smtClean="0"/>
              <a:t>Autor Mariana Vizoli</a:t>
            </a:r>
            <a:endParaRPr lang="en-US"/>
          </a:p>
        </p:txBody>
      </p:sp>
    </p:spTree>
    <p:extLst>
      <p:ext uri="{BB962C8B-B14F-4D97-AF65-F5344CB8AC3E}">
        <p14:creationId xmlns:p14="http://schemas.microsoft.com/office/powerpoint/2010/main" val="7131127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902277340"/>
              </p:ext>
            </p:extLst>
          </p:nvPr>
        </p:nvGraphicFramePr>
        <p:xfrm>
          <a:off x="457200" y="594982"/>
          <a:ext cx="8229600" cy="6126479"/>
        </p:xfrm>
        <a:graphic>
          <a:graphicData uri="http://schemas.openxmlformats.org/drawingml/2006/table">
            <a:tbl>
              <a:tblPr firstRow="1" bandRow="1">
                <a:tableStyleId>{5C22544A-7EE6-4342-B048-85BDC9FD1C3A}</a:tableStyleId>
              </a:tblPr>
              <a:tblGrid>
                <a:gridCol w="4114800"/>
                <a:gridCol w="4114800"/>
              </a:tblGrid>
              <a:tr h="537770">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US" sz="1800" dirty="0" err="1" smtClean="0">
                          <a:solidFill>
                            <a:schemeClr val="bg1"/>
                          </a:solidFill>
                        </a:rPr>
                        <a:t>Norme</a:t>
                      </a:r>
                      <a:r>
                        <a:rPr lang="en-US" sz="1800" baseline="0" dirty="0" smtClean="0">
                          <a:solidFill>
                            <a:schemeClr val="bg1"/>
                          </a:solidFill>
                        </a:rPr>
                        <a:t> pct. 25 (7) </a:t>
                      </a:r>
                      <a:r>
                        <a:rPr lang="en-US" sz="1800" baseline="0" dirty="0" err="1" smtClean="0">
                          <a:solidFill>
                            <a:schemeClr val="bg1"/>
                          </a:solidFill>
                        </a:rPr>
                        <a:t>până</a:t>
                      </a:r>
                      <a:r>
                        <a:rPr lang="en-US" sz="1800" baseline="0" dirty="0" smtClean="0">
                          <a:solidFill>
                            <a:schemeClr val="bg1"/>
                          </a:solidFill>
                        </a:rPr>
                        <a:t> la 31 .12.2018</a:t>
                      </a:r>
                      <a:endParaRPr lang="en-US" sz="1800" dirty="0" smtClean="0">
                        <a:solidFill>
                          <a:schemeClr val="bg1"/>
                        </a:solidFill>
                      </a:endParaRPr>
                    </a:p>
                    <a:p>
                      <a:pPr marL="0" marR="0" indent="0" algn="just" defTabSz="457200" rtl="0" eaLnBrk="1" fontAlgn="auto" latinLnBrk="0" hangingPunct="1">
                        <a:lnSpc>
                          <a:spcPct val="100000"/>
                        </a:lnSpc>
                        <a:spcBef>
                          <a:spcPts val="0"/>
                        </a:spcBef>
                        <a:spcAft>
                          <a:spcPts val="0"/>
                        </a:spcAft>
                        <a:buClrTx/>
                        <a:buSzTx/>
                        <a:buFontTx/>
                        <a:buNone/>
                        <a:tabLst/>
                        <a:defRPr/>
                      </a:pPr>
                      <a:endParaRPr lang="en-US" sz="1800" b="1" kern="1200" dirty="0" smtClean="0">
                        <a:solidFill>
                          <a:schemeClr val="lt1"/>
                        </a:solidFill>
                        <a:effectLst/>
                        <a:latin typeface="+mn-lt"/>
                        <a:ea typeface="+mn-ea"/>
                        <a:cs typeface="+mn-cs"/>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chemeClr val="bg1"/>
                          </a:solidFill>
                        </a:rPr>
                        <a:t>Cod fiscal de la 1 .01.2019- art 274</a:t>
                      </a:r>
                      <a:r>
                        <a:rPr lang="en-US" sz="1800" baseline="30000" dirty="0" smtClean="0">
                          <a:solidFill>
                            <a:schemeClr val="bg1"/>
                          </a:solidFill>
                        </a:rPr>
                        <a:t>1</a:t>
                      </a:r>
                      <a:endParaRPr lang="en-US" sz="1800" dirty="0" smtClean="0">
                        <a:solidFill>
                          <a:schemeClr val="bg1"/>
                        </a:solidFill>
                      </a:endParaRPr>
                    </a:p>
                    <a:p>
                      <a:endParaRPr lang="en-US" dirty="0"/>
                    </a:p>
                  </a:txBody>
                  <a:tcPr/>
                </a:tc>
              </a:tr>
              <a:tr h="370840">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US" sz="1800" b="1" kern="1200" dirty="0" smtClean="0">
                          <a:solidFill>
                            <a:srgbClr val="000000"/>
                          </a:solidFill>
                          <a:effectLst/>
                          <a:latin typeface="+mn-lt"/>
                          <a:ea typeface="+mn-ea"/>
                          <a:cs typeface="+mn-cs"/>
                        </a:rPr>
                        <a:t>Voucher cu </a:t>
                      </a:r>
                      <a:r>
                        <a:rPr lang="en-US" sz="1800" b="1" kern="1200" dirty="0" err="1" smtClean="0">
                          <a:solidFill>
                            <a:srgbClr val="000000"/>
                          </a:solidFill>
                          <a:effectLst/>
                          <a:latin typeface="+mn-lt"/>
                          <a:ea typeface="+mn-ea"/>
                          <a:cs typeface="+mn-cs"/>
                        </a:rPr>
                        <a:t>scop</a:t>
                      </a:r>
                      <a:r>
                        <a:rPr lang="en-US" sz="1800" b="1" kern="1200" dirty="0" smtClean="0">
                          <a:solidFill>
                            <a:srgbClr val="000000"/>
                          </a:solidFill>
                          <a:effectLst/>
                          <a:latin typeface="+mn-lt"/>
                          <a:ea typeface="+mn-ea"/>
                          <a:cs typeface="+mn-cs"/>
                        </a:rPr>
                        <a:t> </a:t>
                      </a:r>
                      <a:r>
                        <a:rPr lang="en-US" sz="1800" b="1" kern="1200" dirty="0" err="1" smtClean="0">
                          <a:solidFill>
                            <a:srgbClr val="000000"/>
                          </a:solidFill>
                          <a:effectLst/>
                          <a:latin typeface="+mn-lt"/>
                          <a:ea typeface="+mn-ea"/>
                          <a:cs typeface="+mn-cs"/>
                        </a:rPr>
                        <a:t>multiplu</a:t>
                      </a:r>
                      <a:r>
                        <a:rPr lang="en-US" sz="1800" b="1" kern="1200" dirty="0" smtClean="0">
                          <a:solidFill>
                            <a:srgbClr val="000000"/>
                          </a:solidFill>
                          <a:effectLst/>
                          <a:latin typeface="+mn-lt"/>
                          <a:ea typeface="+mn-ea"/>
                          <a:cs typeface="+mn-cs"/>
                        </a:rPr>
                        <a:t> </a:t>
                      </a:r>
                      <a:r>
                        <a:rPr lang="en-US" sz="1800" b="1" kern="1200" dirty="0" err="1" smtClean="0">
                          <a:solidFill>
                            <a:srgbClr val="000000"/>
                          </a:solidFill>
                          <a:effectLst/>
                          <a:latin typeface="+mn-lt"/>
                          <a:ea typeface="+mn-ea"/>
                          <a:cs typeface="+mn-cs"/>
                        </a:rPr>
                        <a:t>înseamnă</a:t>
                      </a:r>
                      <a:r>
                        <a:rPr lang="en-US" sz="1800" b="1" kern="1200" dirty="0" smtClean="0">
                          <a:solidFill>
                            <a:srgbClr val="000000"/>
                          </a:solidFill>
                          <a:effectLst/>
                          <a:latin typeface="+mn-lt"/>
                          <a:ea typeface="+mn-ea"/>
                          <a:cs typeface="+mn-cs"/>
                        </a:rPr>
                        <a:t> un voucher, </a:t>
                      </a:r>
                      <a:r>
                        <a:rPr lang="en-US" sz="1800" b="1" kern="1200" dirty="0" err="1" smtClean="0">
                          <a:solidFill>
                            <a:srgbClr val="000000"/>
                          </a:solidFill>
                          <a:effectLst/>
                          <a:latin typeface="+mn-lt"/>
                          <a:ea typeface="+mn-ea"/>
                          <a:cs typeface="+mn-cs"/>
                        </a:rPr>
                        <a:t>altul</a:t>
                      </a:r>
                      <a:r>
                        <a:rPr lang="en-US" sz="1800" b="1" kern="1200" dirty="0" smtClean="0">
                          <a:solidFill>
                            <a:srgbClr val="000000"/>
                          </a:solidFill>
                          <a:effectLst/>
                          <a:latin typeface="+mn-lt"/>
                          <a:ea typeface="+mn-ea"/>
                          <a:cs typeface="+mn-cs"/>
                        </a:rPr>
                        <a:t> </a:t>
                      </a:r>
                      <a:r>
                        <a:rPr lang="en-US" sz="1800" b="1" kern="1200" dirty="0" err="1" smtClean="0">
                          <a:solidFill>
                            <a:srgbClr val="000000"/>
                          </a:solidFill>
                          <a:effectLst/>
                          <a:latin typeface="+mn-lt"/>
                          <a:ea typeface="+mn-ea"/>
                          <a:cs typeface="+mn-cs"/>
                        </a:rPr>
                        <a:t>decât</a:t>
                      </a:r>
                      <a:r>
                        <a:rPr lang="en-US" sz="1800" b="1" kern="1200" dirty="0" smtClean="0">
                          <a:solidFill>
                            <a:srgbClr val="000000"/>
                          </a:solidFill>
                          <a:effectLst/>
                          <a:latin typeface="+mn-lt"/>
                          <a:ea typeface="+mn-ea"/>
                          <a:cs typeface="+mn-cs"/>
                        </a:rPr>
                        <a:t> </a:t>
                      </a:r>
                      <a:r>
                        <a:rPr lang="en-US" sz="1800" b="1" kern="1200" dirty="0" err="1" smtClean="0">
                          <a:solidFill>
                            <a:srgbClr val="000000"/>
                          </a:solidFill>
                          <a:effectLst/>
                          <a:latin typeface="+mn-lt"/>
                          <a:ea typeface="+mn-ea"/>
                          <a:cs typeface="+mn-cs"/>
                        </a:rPr>
                        <a:t>cel</a:t>
                      </a:r>
                      <a:r>
                        <a:rPr lang="en-US" sz="1800" b="1" kern="1200" dirty="0" smtClean="0">
                          <a:solidFill>
                            <a:srgbClr val="000000"/>
                          </a:solidFill>
                          <a:effectLst/>
                          <a:latin typeface="+mn-lt"/>
                          <a:ea typeface="+mn-ea"/>
                          <a:cs typeface="+mn-cs"/>
                        </a:rPr>
                        <a:t> cu </a:t>
                      </a:r>
                      <a:r>
                        <a:rPr lang="en-US" sz="1800" b="1" kern="1200" dirty="0" err="1" smtClean="0">
                          <a:solidFill>
                            <a:srgbClr val="000000"/>
                          </a:solidFill>
                          <a:effectLst/>
                          <a:latin typeface="+mn-lt"/>
                          <a:ea typeface="+mn-ea"/>
                          <a:cs typeface="+mn-cs"/>
                        </a:rPr>
                        <a:t>scop</a:t>
                      </a:r>
                      <a:r>
                        <a:rPr lang="en-US" sz="1800" b="1" kern="1200" dirty="0" smtClean="0">
                          <a:solidFill>
                            <a:srgbClr val="000000"/>
                          </a:solidFill>
                          <a:effectLst/>
                          <a:latin typeface="+mn-lt"/>
                          <a:ea typeface="+mn-ea"/>
                          <a:cs typeface="+mn-cs"/>
                        </a:rPr>
                        <a:t> </a:t>
                      </a:r>
                      <a:r>
                        <a:rPr lang="en-US" sz="1800" b="1" kern="1200" dirty="0" err="1" smtClean="0">
                          <a:solidFill>
                            <a:srgbClr val="000000"/>
                          </a:solidFill>
                          <a:effectLst/>
                          <a:latin typeface="+mn-lt"/>
                          <a:ea typeface="+mn-ea"/>
                          <a:cs typeface="+mn-cs"/>
                        </a:rPr>
                        <a:t>unic</a:t>
                      </a:r>
                      <a:r>
                        <a:rPr lang="en-US" sz="1800" b="1" kern="1200" dirty="0" smtClean="0">
                          <a:solidFill>
                            <a:srgbClr val="000000"/>
                          </a:solidFill>
                          <a:effectLst/>
                          <a:latin typeface="+mn-lt"/>
                          <a:ea typeface="+mn-ea"/>
                          <a:cs typeface="+mn-cs"/>
                        </a:rPr>
                        <a:t>, </a:t>
                      </a:r>
                      <a:r>
                        <a:rPr lang="en-US" sz="1800" b="1" kern="1200" dirty="0" err="1" smtClean="0">
                          <a:solidFill>
                            <a:srgbClr val="000000"/>
                          </a:solidFill>
                          <a:effectLst/>
                          <a:latin typeface="+mn-lt"/>
                          <a:ea typeface="+mn-ea"/>
                          <a:cs typeface="+mn-cs"/>
                        </a:rPr>
                        <a:t>respectiv</a:t>
                      </a:r>
                      <a:r>
                        <a:rPr lang="en-US" sz="1800" b="1" kern="1200" dirty="0" smtClean="0">
                          <a:solidFill>
                            <a:srgbClr val="000000"/>
                          </a:solidFill>
                          <a:effectLst/>
                          <a:latin typeface="+mn-lt"/>
                          <a:ea typeface="+mn-ea"/>
                          <a:cs typeface="+mn-cs"/>
                        </a:rPr>
                        <a:t> un voucher </a:t>
                      </a:r>
                      <a:r>
                        <a:rPr lang="en-US" sz="1800" b="1" kern="1200" dirty="0" err="1" smtClean="0">
                          <a:solidFill>
                            <a:srgbClr val="000000"/>
                          </a:solidFill>
                          <a:effectLst/>
                          <a:latin typeface="+mn-lt"/>
                          <a:ea typeface="+mn-ea"/>
                          <a:cs typeface="+mn-cs"/>
                        </a:rPr>
                        <a:t>pentru</a:t>
                      </a:r>
                      <a:r>
                        <a:rPr lang="en-US" sz="1800" b="1" kern="1200" dirty="0" smtClean="0">
                          <a:solidFill>
                            <a:srgbClr val="000000"/>
                          </a:solidFill>
                          <a:effectLst/>
                          <a:latin typeface="+mn-lt"/>
                          <a:ea typeface="+mn-ea"/>
                          <a:cs typeface="+mn-cs"/>
                        </a:rPr>
                        <a:t> care la </a:t>
                      </a:r>
                      <a:r>
                        <a:rPr lang="en-US" sz="1800" b="1" kern="1200" dirty="0" err="1" smtClean="0">
                          <a:solidFill>
                            <a:srgbClr val="000000"/>
                          </a:solidFill>
                          <a:effectLst/>
                          <a:latin typeface="+mn-lt"/>
                          <a:ea typeface="+mn-ea"/>
                          <a:cs typeface="+mn-cs"/>
                        </a:rPr>
                        <a:t>momentul</a:t>
                      </a:r>
                      <a:r>
                        <a:rPr lang="en-US" sz="1800" b="1" kern="1200" dirty="0" smtClean="0">
                          <a:solidFill>
                            <a:srgbClr val="000000"/>
                          </a:solidFill>
                          <a:effectLst/>
                          <a:latin typeface="+mn-lt"/>
                          <a:ea typeface="+mn-ea"/>
                          <a:cs typeface="+mn-cs"/>
                        </a:rPr>
                        <a:t> </a:t>
                      </a:r>
                      <a:r>
                        <a:rPr lang="en-US" sz="1800" b="1" kern="1200" dirty="0" err="1" smtClean="0">
                          <a:solidFill>
                            <a:srgbClr val="000000"/>
                          </a:solidFill>
                          <a:effectLst/>
                          <a:latin typeface="+mn-lt"/>
                          <a:ea typeface="+mn-ea"/>
                          <a:cs typeface="+mn-cs"/>
                        </a:rPr>
                        <a:t>vânzării</a:t>
                      </a:r>
                      <a:r>
                        <a:rPr lang="en-US" sz="1800" b="1" kern="1200" dirty="0" smtClean="0">
                          <a:solidFill>
                            <a:srgbClr val="000000"/>
                          </a:solidFill>
                          <a:effectLst/>
                          <a:latin typeface="+mn-lt"/>
                          <a:ea typeface="+mn-ea"/>
                          <a:cs typeface="+mn-cs"/>
                        </a:rPr>
                        <a:t> nu </a:t>
                      </a:r>
                      <a:r>
                        <a:rPr lang="en-US" sz="1800" b="1" kern="1200" dirty="0" err="1" smtClean="0">
                          <a:solidFill>
                            <a:srgbClr val="000000"/>
                          </a:solidFill>
                          <a:effectLst/>
                          <a:latin typeface="+mn-lt"/>
                          <a:ea typeface="+mn-ea"/>
                          <a:cs typeface="+mn-cs"/>
                        </a:rPr>
                        <a:t>sunt</a:t>
                      </a:r>
                      <a:r>
                        <a:rPr lang="en-US" sz="1800" b="1" kern="1200" dirty="0" smtClean="0">
                          <a:solidFill>
                            <a:srgbClr val="000000"/>
                          </a:solidFill>
                          <a:effectLst/>
                          <a:latin typeface="+mn-lt"/>
                          <a:ea typeface="+mn-ea"/>
                          <a:cs typeface="+mn-cs"/>
                        </a:rPr>
                        <a:t> </a:t>
                      </a:r>
                      <a:r>
                        <a:rPr lang="en-US" sz="1800" b="1" kern="1200" dirty="0" err="1" smtClean="0">
                          <a:solidFill>
                            <a:srgbClr val="000000"/>
                          </a:solidFill>
                          <a:effectLst/>
                          <a:latin typeface="+mn-lt"/>
                          <a:ea typeface="+mn-ea"/>
                          <a:cs typeface="+mn-cs"/>
                        </a:rPr>
                        <a:t>cunoscute</a:t>
                      </a:r>
                      <a:r>
                        <a:rPr lang="en-US" sz="1800" b="1" kern="1200" dirty="0" smtClean="0">
                          <a:solidFill>
                            <a:srgbClr val="000000"/>
                          </a:solidFill>
                          <a:effectLst/>
                          <a:latin typeface="+mn-lt"/>
                          <a:ea typeface="+mn-ea"/>
                          <a:cs typeface="+mn-cs"/>
                        </a:rPr>
                        <a:t> </a:t>
                      </a:r>
                      <a:r>
                        <a:rPr lang="en-US" sz="1800" b="1" kern="1200" dirty="0" err="1" smtClean="0">
                          <a:solidFill>
                            <a:srgbClr val="000000"/>
                          </a:solidFill>
                          <a:effectLst/>
                          <a:latin typeface="+mn-lt"/>
                          <a:ea typeface="+mn-ea"/>
                          <a:cs typeface="+mn-cs"/>
                        </a:rPr>
                        <a:t>toate</a:t>
                      </a:r>
                      <a:r>
                        <a:rPr lang="en-US" sz="1800" b="1" kern="1200" dirty="0" smtClean="0">
                          <a:solidFill>
                            <a:srgbClr val="000000"/>
                          </a:solidFill>
                          <a:effectLst/>
                          <a:latin typeface="+mn-lt"/>
                          <a:ea typeface="+mn-ea"/>
                          <a:cs typeface="+mn-cs"/>
                        </a:rPr>
                        <a:t> </a:t>
                      </a:r>
                      <a:r>
                        <a:rPr lang="en-US" sz="1800" b="1" kern="1200" dirty="0" err="1" smtClean="0">
                          <a:solidFill>
                            <a:srgbClr val="000000"/>
                          </a:solidFill>
                          <a:effectLst/>
                          <a:latin typeface="+mn-lt"/>
                          <a:ea typeface="+mn-ea"/>
                          <a:cs typeface="+mn-cs"/>
                        </a:rPr>
                        <a:t>informațiile</a:t>
                      </a:r>
                      <a:r>
                        <a:rPr lang="en-US" sz="1800" b="1" kern="1200" dirty="0" smtClean="0">
                          <a:solidFill>
                            <a:srgbClr val="000000"/>
                          </a:solidFill>
                          <a:effectLst/>
                          <a:latin typeface="+mn-lt"/>
                          <a:ea typeface="+mn-ea"/>
                          <a:cs typeface="+mn-cs"/>
                        </a:rPr>
                        <a:t> </a:t>
                      </a:r>
                      <a:r>
                        <a:rPr lang="en-US" sz="1800" b="1" kern="1200" dirty="0" err="1" smtClean="0">
                          <a:solidFill>
                            <a:srgbClr val="000000"/>
                          </a:solidFill>
                          <a:effectLst/>
                          <a:latin typeface="+mn-lt"/>
                          <a:ea typeface="+mn-ea"/>
                          <a:cs typeface="+mn-cs"/>
                        </a:rPr>
                        <a:t>relevante</a:t>
                      </a:r>
                      <a:r>
                        <a:rPr lang="en-US" sz="1800" b="1" kern="1200" dirty="0" smtClean="0">
                          <a:solidFill>
                            <a:srgbClr val="000000"/>
                          </a:solidFill>
                          <a:effectLst/>
                          <a:latin typeface="+mn-lt"/>
                          <a:ea typeface="+mn-ea"/>
                          <a:cs typeface="+mn-cs"/>
                        </a:rPr>
                        <a:t> </a:t>
                      </a:r>
                      <a:r>
                        <a:rPr lang="en-US" sz="1800" b="1" kern="1200" dirty="0" err="1" smtClean="0">
                          <a:solidFill>
                            <a:srgbClr val="000000"/>
                          </a:solidFill>
                          <a:effectLst/>
                          <a:latin typeface="+mn-lt"/>
                          <a:ea typeface="+mn-ea"/>
                          <a:cs typeface="+mn-cs"/>
                        </a:rPr>
                        <a:t>privind</a:t>
                      </a:r>
                      <a:r>
                        <a:rPr lang="en-US" sz="1800" b="1" kern="1200" dirty="0" smtClean="0">
                          <a:solidFill>
                            <a:srgbClr val="000000"/>
                          </a:solidFill>
                          <a:effectLst/>
                          <a:latin typeface="+mn-lt"/>
                          <a:ea typeface="+mn-ea"/>
                          <a:cs typeface="+mn-cs"/>
                        </a:rPr>
                        <a:t> </a:t>
                      </a:r>
                      <a:r>
                        <a:rPr lang="en-US" sz="1800" b="1" kern="1200" dirty="0" err="1" smtClean="0">
                          <a:solidFill>
                            <a:srgbClr val="000000"/>
                          </a:solidFill>
                          <a:effectLst/>
                          <a:latin typeface="+mn-lt"/>
                          <a:ea typeface="+mn-ea"/>
                          <a:cs typeface="+mn-cs"/>
                        </a:rPr>
                        <a:t>regimul</a:t>
                      </a:r>
                      <a:r>
                        <a:rPr lang="en-US" sz="1800" b="1" kern="1200" dirty="0" smtClean="0">
                          <a:solidFill>
                            <a:srgbClr val="000000"/>
                          </a:solidFill>
                          <a:effectLst/>
                          <a:latin typeface="+mn-lt"/>
                          <a:ea typeface="+mn-ea"/>
                          <a:cs typeface="+mn-cs"/>
                        </a:rPr>
                        <a:t> TVA </a:t>
                      </a:r>
                      <a:r>
                        <a:rPr lang="en-US" sz="1800" b="1" kern="1200" dirty="0" err="1" smtClean="0">
                          <a:solidFill>
                            <a:srgbClr val="000000"/>
                          </a:solidFill>
                          <a:effectLst/>
                          <a:latin typeface="+mn-lt"/>
                          <a:ea typeface="+mn-ea"/>
                          <a:cs typeface="+mn-cs"/>
                        </a:rPr>
                        <a:t>aplicabil</a:t>
                      </a:r>
                      <a:r>
                        <a:rPr lang="en-US" sz="1800" b="1" kern="1200" dirty="0" smtClean="0">
                          <a:solidFill>
                            <a:srgbClr val="000000"/>
                          </a:solidFill>
                          <a:effectLst/>
                          <a:latin typeface="+mn-lt"/>
                          <a:ea typeface="+mn-ea"/>
                          <a:cs typeface="+mn-cs"/>
                        </a:rPr>
                        <a:t> </a:t>
                      </a:r>
                      <a:r>
                        <a:rPr lang="en-US" sz="1800" b="1" kern="1200" dirty="0" err="1" smtClean="0">
                          <a:solidFill>
                            <a:srgbClr val="000000"/>
                          </a:solidFill>
                          <a:effectLst/>
                          <a:latin typeface="+mn-lt"/>
                          <a:ea typeface="+mn-ea"/>
                          <a:cs typeface="+mn-cs"/>
                        </a:rPr>
                        <a:t>operațiunii</a:t>
                      </a:r>
                      <a:r>
                        <a:rPr lang="en-US" sz="1800" b="1" kern="1200" dirty="0" smtClean="0">
                          <a:solidFill>
                            <a:srgbClr val="000000"/>
                          </a:solidFill>
                          <a:effectLst/>
                          <a:latin typeface="+mn-lt"/>
                          <a:ea typeface="+mn-ea"/>
                          <a:cs typeface="+mn-cs"/>
                        </a:rPr>
                        <a:t> la care </a:t>
                      </a:r>
                      <a:r>
                        <a:rPr lang="en-US" sz="1800" b="1" kern="1200" dirty="0" err="1" smtClean="0">
                          <a:solidFill>
                            <a:srgbClr val="000000"/>
                          </a:solidFill>
                          <a:effectLst/>
                          <a:latin typeface="+mn-lt"/>
                          <a:ea typeface="+mn-ea"/>
                          <a:cs typeface="+mn-cs"/>
                        </a:rPr>
                        <a:t>acesta</a:t>
                      </a:r>
                      <a:r>
                        <a:rPr lang="en-US" sz="1800" b="1" kern="1200" dirty="0" smtClean="0">
                          <a:solidFill>
                            <a:srgbClr val="000000"/>
                          </a:solidFill>
                          <a:effectLst/>
                          <a:latin typeface="+mn-lt"/>
                          <a:ea typeface="+mn-ea"/>
                          <a:cs typeface="+mn-cs"/>
                        </a:rPr>
                        <a:t> se </a:t>
                      </a:r>
                      <a:r>
                        <a:rPr lang="en-US" sz="1800" b="1" kern="1200" dirty="0" err="1" smtClean="0">
                          <a:solidFill>
                            <a:srgbClr val="000000"/>
                          </a:solidFill>
                          <a:effectLst/>
                          <a:latin typeface="+mn-lt"/>
                          <a:ea typeface="+mn-ea"/>
                          <a:cs typeface="+mn-cs"/>
                        </a:rPr>
                        <a:t>referă</a:t>
                      </a:r>
                      <a:r>
                        <a:rPr lang="en-US" sz="1800" b="1" kern="1200" dirty="0" smtClean="0">
                          <a:solidFill>
                            <a:srgbClr val="000000"/>
                          </a:solidFill>
                          <a:effectLst/>
                          <a:latin typeface="+mn-lt"/>
                          <a:ea typeface="+mn-ea"/>
                          <a:cs typeface="+mn-cs"/>
                        </a:rPr>
                        <a:t> </a:t>
                      </a:r>
                      <a:r>
                        <a:rPr lang="en-US" sz="1800" b="1" kern="1200" dirty="0" err="1" smtClean="0">
                          <a:solidFill>
                            <a:srgbClr val="000000"/>
                          </a:solidFill>
                          <a:effectLst/>
                          <a:latin typeface="+mn-lt"/>
                          <a:ea typeface="+mn-ea"/>
                          <a:cs typeface="+mn-cs"/>
                        </a:rPr>
                        <a:t>și</a:t>
                      </a:r>
                      <a:r>
                        <a:rPr lang="en-US" sz="1800" b="1" kern="1200" dirty="0" smtClean="0">
                          <a:solidFill>
                            <a:srgbClr val="000000"/>
                          </a:solidFill>
                          <a:effectLst/>
                          <a:latin typeface="+mn-lt"/>
                          <a:ea typeface="+mn-ea"/>
                          <a:cs typeface="+mn-cs"/>
                        </a:rPr>
                        <a:t>/</a:t>
                      </a:r>
                      <a:r>
                        <a:rPr lang="en-US" sz="1800" b="1" kern="1200" dirty="0" err="1" smtClean="0">
                          <a:solidFill>
                            <a:srgbClr val="000000"/>
                          </a:solidFill>
                          <a:effectLst/>
                          <a:latin typeface="+mn-lt"/>
                          <a:ea typeface="+mn-ea"/>
                          <a:cs typeface="+mn-cs"/>
                        </a:rPr>
                        <a:t>sau</a:t>
                      </a:r>
                      <a:r>
                        <a:rPr lang="en-US" sz="1800" b="1" kern="1200" dirty="0" smtClean="0">
                          <a:solidFill>
                            <a:srgbClr val="000000"/>
                          </a:solidFill>
                          <a:effectLst/>
                          <a:latin typeface="+mn-lt"/>
                          <a:ea typeface="+mn-ea"/>
                          <a:cs typeface="+mn-cs"/>
                        </a:rPr>
                        <a:t> </a:t>
                      </a:r>
                      <a:r>
                        <a:rPr lang="en-US" sz="1800" b="1" kern="1200" dirty="0" err="1" smtClean="0">
                          <a:solidFill>
                            <a:srgbClr val="000000"/>
                          </a:solidFill>
                          <a:effectLst/>
                          <a:latin typeface="+mn-lt"/>
                          <a:ea typeface="+mn-ea"/>
                          <a:cs typeface="+mn-cs"/>
                        </a:rPr>
                        <a:t>bunurile</a:t>
                      </a:r>
                      <a:r>
                        <a:rPr lang="en-US" sz="1800" b="1" kern="1200" dirty="0" smtClean="0">
                          <a:solidFill>
                            <a:srgbClr val="000000"/>
                          </a:solidFill>
                          <a:effectLst/>
                          <a:latin typeface="+mn-lt"/>
                          <a:ea typeface="+mn-ea"/>
                          <a:cs typeface="+mn-cs"/>
                        </a:rPr>
                        <a:t> </a:t>
                      </a:r>
                      <a:r>
                        <a:rPr lang="en-US" sz="1800" b="1" kern="1200" dirty="0" err="1" smtClean="0">
                          <a:solidFill>
                            <a:srgbClr val="000000"/>
                          </a:solidFill>
                          <a:effectLst/>
                          <a:latin typeface="+mn-lt"/>
                          <a:ea typeface="+mn-ea"/>
                          <a:cs typeface="+mn-cs"/>
                        </a:rPr>
                        <a:t>și</a:t>
                      </a:r>
                      <a:r>
                        <a:rPr lang="en-US" sz="1800" b="1" kern="1200" dirty="0" smtClean="0">
                          <a:solidFill>
                            <a:srgbClr val="000000"/>
                          </a:solidFill>
                          <a:effectLst/>
                          <a:latin typeface="+mn-lt"/>
                          <a:ea typeface="+mn-ea"/>
                          <a:cs typeface="+mn-cs"/>
                        </a:rPr>
                        <a:t> </a:t>
                      </a:r>
                      <a:r>
                        <a:rPr lang="en-US" sz="1800" b="1" kern="1200" dirty="0" err="1" smtClean="0">
                          <a:solidFill>
                            <a:srgbClr val="000000"/>
                          </a:solidFill>
                          <a:effectLst/>
                          <a:latin typeface="+mn-lt"/>
                          <a:ea typeface="+mn-ea"/>
                          <a:cs typeface="+mn-cs"/>
                        </a:rPr>
                        <a:t>serviciile</a:t>
                      </a:r>
                      <a:r>
                        <a:rPr lang="en-US" sz="1800" b="1" kern="1200" dirty="0" smtClean="0">
                          <a:solidFill>
                            <a:srgbClr val="000000"/>
                          </a:solidFill>
                          <a:effectLst/>
                          <a:latin typeface="+mn-lt"/>
                          <a:ea typeface="+mn-ea"/>
                          <a:cs typeface="+mn-cs"/>
                        </a:rPr>
                        <a:t> nu </a:t>
                      </a:r>
                      <a:r>
                        <a:rPr lang="en-US" sz="1800" b="1" kern="1200" dirty="0" err="1" smtClean="0">
                          <a:solidFill>
                            <a:srgbClr val="000000"/>
                          </a:solidFill>
                          <a:effectLst/>
                          <a:latin typeface="+mn-lt"/>
                          <a:ea typeface="+mn-ea"/>
                          <a:cs typeface="+mn-cs"/>
                        </a:rPr>
                        <a:t>sunt</a:t>
                      </a:r>
                      <a:r>
                        <a:rPr lang="en-US" sz="1800" b="1" kern="1200" dirty="0" smtClean="0">
                          <a:solidFill>
                            <a:srgbClr val="000000"/>
                          </a:solidFill>
                          <a:effectLst/>
                          <a:latin typeface="+mn-lt"/>
                          <a:ea typeface="+mn-ea"/>
                          <a:cs typeface="+mn-cs"/>
                        </a:rPr>
                        <a:t> </a:t>
                      </a:r>
                      <a:r>
                        <a:rPr lang="en-US" sz="1800" b="1" kern="1200" dirty="0" err="1" smtClean="0">
                          <a:solidFill>
                            <a:srgbClr val="000000"/>
                          </a:solidFill>
                          <a:effectLst/>
                          <a:latin typeface="+mn-lt"/>
                          <a:ea typeface="+mn-ea"/>
                          <a:cs typeface="+mn-cs"/>
                        </a:rPr>
                        <a:t>identificate</a:t>
                      </a:r>
                      <a:r>
                        <a:rPr lang="en-US" sz="1800" b="1" kern="1200" dirty="0" smtClean="0">
                          <a:solidFill>
                            <a:srgbClr val="000000"/>
                          </a:solidFill>
                          <a:effectLst/>
                          <a:latin typeface="+mn-lt"/>
                          <a:ea typeface="+mn-ea"/>
                          <a:cs typeface="+mn-cs"/>
                        </a:rPr>
                        <a:t>.</a:t>
                      </a:r>
                    </a:p>
                  </a:txBody>
                  <a:tcPr/>
                </a:tc>
                <a:tc>
                  <a:txBody>
                    <a:bodyPr/>
                    <a:lstStyle/>
                    <a:p>
                      <a:pPr algn="just"/>
                      <a:r>
                        <a:rPr lang="ro-RO" b="1" dirty="0" smtClean="0"/>
                        <a:t>Cupon valoric cu utilizări multiple </a:t>
                      </a:r>
                      <a:r>
                        <a:rPr lang="ro-RO" dirty="0" smtClean="0"/>
                        <a:t>înseamnă un cupon valoric, altul decât un cupon valoric cu utilizare unică</a:t>
                      </a:r>
                      <a:endParaRPr lang="en-US" dirty="0"/>
                    </a:p>
                  </a:txBody>
                  <a:tcPr/>
                </a:tc>
              </a:tr>
              <a:tr h="370840">
                <a:tc>
                  <a:txBody>
                    <a:bodyPr/>
                    <a:lstStyle/>
                    <a:p>
                      <a:pPr algn="just"/>
                      <a:r>
                        <a:rPr lang="en-US" dirty="0" err="1" smtClean="0">
                          <a:solidFill>
                            <a:srgbClr val="000000"/>
                          </a:solidFill>
                        </a:rPr>
                        <a:t>Persoana</a:t>
                      </a:r>
                      <a:r>
                        <a:rPr lang="en-US" dirty="0" smtClean="0">
                          <a:solidFill>
                            <a:srgbClr val="000000"/>
                          </a:solidFill>
                        </a:rPr>
                        <a:t> care </a:t>
                      </a:r>
                      <a:r>
                        <a:rPr lang="en-US" dirty="0" err="1" smtClean="0">
                          <a:solidFill>
                            <a:srgbClr val="000000"/>
                          </a:solidFill>
                        </a:rPr>
                        <a:t>va</a:t>
                      </a:r>
                      <a:r>
                        <a:rPr lang="en-US" dirty="0" smtClean="0">
                          <a:solidFill>
                            <a:srgbClr val="000000"/>
                          </a:solidFill>
                        </a:rPr>
                        <a:t> face </a:t>
                      </a:r>
                      <a:r>
                        <a:rPr lang="en-US" dirty="0" err="1" smtClean="0">
                          <a:solidFill>
                            <a:srgbClr val="000000"/>
                          </a:solidFill>
                        </a:rPr>
                        <a:t>livrarea</a:t>
                      </a:r>
                      <a:r>
                        <a:rPr lang="en-US" dirty="0" smtClean="0">
                          <a:solidFill>
                            <a:srgbClr val="000000"/>
                          </a:solidFill>
                        </a:rPr>
                        <a:t>/</a:t>
                      </a:r>
                      <a:r>
                        <a:rPr lang="en-US" dirty="0" err="1" smtClean="0">
                          <a:solidFill>
                            <a:srgbClr val="000000"/>
                          </a:solidFill>
                        </a:rPr>
                        <a:t>prestarea</a:t>
                      </a:r>
                      <a:r>
                        <a:rPr lang="en-US" dirty="0" smtClean="0">
                          <a:solidFill>
                            <a:srgbClr val="000000"/>
                          </a:solidFill>
                        </a:rPr>
                        <a:t> </a:t>
                      </a:r>
                      <a:r>
                        <a:rPr lang="en-US" dirty="0" err="1" smtClean="0">
                          <a:solidFill>
                            <a:srgbClr val="000000"/>
                          </a:solidFill>
                        </a:rPr>
                        <a:t>în</a:t>
                      </a:r>
                      <a:r>
                        <a:rPr lang="en-US" dirty="0" smtClean="0">
                          <a:solidFill>
                            <a:srgbClr val="000000"/>
                          </a:solidFill>
                        </a:rPr>
                        <a:t> </a:t>
                      </a:r>
                      <a:r>
                        <a:rPr lang="en-US" dirty="0" err="1" smtClean="0">
                          <a:solidFill>
                            <a:srgbClr val="000000"/>
                          </a:solidFill>
                        </a:rPr>
                        <a:t>schimbul</a:t>
                      </a:r>
                      <a:r>
                        <a:rPr lang="en-US" dirty="0" smtClean="0">
                          <a:solidFill>
                            <a:srgbClr val="000000"/>
                          </a:solidFill>
                        </a:rPr>
                        <a:t> </a:t>
                      </a:r>
                      <a:r>
                        <a:rPr lang="en-US" dirty="0" err="1" smtClean="0">
                          <a:solidFill>
                            <a:srgbClr val="000000"/>
                          </a:solidFill>
                        </a:rPr>
                        <a:t>voucherului</a:t>
                      </a:r>
                      <a:r>
                        <a:rPr lang="en-US" dirty="0" smtClean="0">
                          <a:solidFill>
                            <a:srgbClr val="000000"/>
                          </a:solidFill>
                        </a:rPr>
                        <a:t> cu </a:t>
                      </a:r>
                      <a:r>
                        <a:rPr lang="en-US" dirty="0" err="1" smtClean="0">
                          <a:solidFill>
                            <a:srgbClr val="000000"/>
                          </a:solidFill>
                        </a:rPr>
                        <a:t>scop</a:t>
                      </a:r>
                      <a:r>
                        <a:rPr lang="en-US" dirty="0" smtClean="0">
                          <a:solidFill>
                            <a:srgbClr val="000000"/>
                          </a:solidFill>
                        </a:rPr>
                        <a:t> </a:t>
                      </a:r>
                      <a:r>
                        <a:rPr lang="en-US" dirty="0" err="1" smtClean="0">
                          <a:solidFill>
                            <a:srgbClr val="000000"/>
                          </a:solidFill>
                        </a:rPr>
                        <a:t>multiplu</a:t>
                      </a:r>
                      <a:r>
                        <a:rPr lang="en-US" dirty="0" smtClean="0">
                          <a:solidFill>
                            <a:srgbClr val="000000"/>
                          </a:solidFill>
                        </a:rPr>
                        <a:t> nu </a:t>
                      </a:r>
                      <a:r>
                        <a:rPr lang="en-US" dirty="0" err="1" smtClean="0">
                          <a:solidFill>
                            <a:srgbClr val="000000"/>
                          </a:solidFill>
                        </a:rPr>
                        <a:t>colectează</a:t>
                      </a:r>
                      <a:r>
                        <a:rPr lang="en-US" dirty="0" smtClean="0">
                          <a:solidFill>
                            <a:srgbClr val="000000"/>
                          </a:solidFill>
                        </a:rPr>
                        <a:t> TVA la </a:t>
                      </a:r>
                      <a:r>
                        <a:rPr lang="en-US" dirty="0" err="1" smtClean="0">
                          <a:solidFill>
                            <a:srgbClr val="000000"/>
                          </a:solidFill>
                        </a:rPr>
                        <a:t>încasarea</a:t>
                      </a:r>
                      <a:r>
                        <a:rPr lang="en-US" dirty="0" smtClean="0">
                          <a:solidFill>
                            <a:srgbClr val="000000"/>
                          </a:solidFill>
                        </a:rPr>
                        <a:t> </a:t>
                      </a:r>
                      <a:r>
                        <a:rPr lang="en-US" dirty="0" err="1" smtClean="0">
                          <a:solidFill>
                            <a:srgbClr val="000000"/>
                          </a:solidFill>
                        </a:rPr>
                        <a:t>voucherului</a:t>
                      </a:r>
                      <a:r>
                        <a:rPr lang="en-US" baseline="0" dirty="0" smtClean="0">
                          <a:solidFill>
                            <a:srgbClr val="000000"/>
                          </a:solidFill>
                        </a:rPr>
                        <a:t> ( nu </a:t>
                      </a:r>
                      <a:r>
                        <a:rPr lang="en-US" baseline="0" dirty="0" err="1" smtClean="0">
                          <a:solidFill>
                            <a:srgbClr val="000000"/>
                          </a:solidFill>
                        </a:rPr>
                        <a:t>intervine</a:t>
                      </a:r>
                      <a:r>
                        <a:rPr lang="en-US" baseline="0" dirty="0" smtClean="0">
                          <a:solidFill>
                            <a:srgbClr val="000000"/>
                          </a:solidFill>
                        </a:rPr>
                        <a:t> </a:t>
                      </a:r>
                      <a:r>
                        <a:rPr lang="en-US" baseline="0" dirty="0" err="1" smtClean="0">
                          <a:solidFill>
                            <a:srgbClr val="000000"/>
                          </a:solidFill>
                        </a:rPr>
                        <a:t>exigibilitatea</a:t>
                      </a:r>
                      <a:r>
                        <a:rPr lang="en-US" baseline="0" dirty="0" smtClean="0">
                          <a:solidFill>
                            <a:srgbClr val="000000"/>
                          </a:solidFill>
                        </a:rPr>
                        <a:t> TVA). TVA se </a:t>
                      </a:r>
                      <a:r>
                        <a:rPr lang="en-US" baseline="0" dirty="0" err="1" smtClean="0">
                          <a:solidFill>
                            <a:srgbClr val="000000"/>
                          </a:solidFill>
                        </a:rPr>
                        <a:t>colectează</a:t>
                      </a:r>
                      <a:r>
                        <a:rPr lang="en-US" baseline="0" dirty="0" smtClean="0">
                          <a:solidFill>
                            <a:srgbClr val="000000"/>
                          </a:solidFill>
                        </a:rPr>
                        <a:t> la data </a:t>
                      </a:r>
                      <a:r>
                        <a:rPr lang="en-US" baseline="0" dirty="0" err="1" smtClean="0">
                          <a:solidFill>
                            <a:srgbClr val="000000"/>
                          </a:solidFill>
                        </a:rPr>
                        <a:t>livrării</a:t>
                      </a:r>
                      <a:r>
                        <a:rPr lang="en-US" baseline="0" dirty="0" smtClean="0">
                          <a:solidFill>
                            <a:srgbClr val="000000"/>
                          </a:solidFill>
                        </a:rPr>
                        <a:t>/</a:t>
                      </a:r>
                      <a:r>
                        <a:rPr lang="en-US" baseline="0" dirty="0" err="1" smtClean="0">
                          <a:solidFill>
                            <a:srgbClr val="000000"/>
                          </a:solidFill>
                        </a:rPr>
                        <a:t>prestării</a:t>
                      </a:r>
                      <a:r>
                        <a:rPr lang="en-US" baseline="0" dirty="0" smtClean="0">
                          <a:solidFill>
                            <a:srgbClr val="000000"/>
                          </a:solidFill>
                        </a:rPr>
                        <a:t> </a:t>
                      </a:r>
                      <a:r>
                        <a:rPr lang="en-US" baseline="0" dirty="0" err="1" smtClean="0">
                          <a:solidFill>
                            <a:srgbClr val="000000"/>
                          </a:solidFill>
                        </a:rPr>
                        <a:t>efective</a:t>
                      </a:r>
                      <a:endParaRPr lang="en-US" dirty="0">
                        <a:solidFill>
                          <a:srgbClr val="000000"/>
                        </a:solidFill>
                      </a:endParaRPr>
                    </a:p>
                  </a:txBody>
                  <a:tcPr/>
                </a:tc>
                <a:tc rowSpan="2">
                  <a:txBody>
                    <a:bodyPr/>
                    <a:lstStyle/>
                    <a:p>
                      <a:r>
                        <a:rPr lang="en-US" dirty="0" err="1" smtClean="0">
                          <a:solidFill>
                            <a:srgbClr val="000000"/>
                          </a:solidFill>
                        </a:rPr>
                        <a:t>Indiferent</a:t>
                      </a:r>
                      <a:r>
                        <a:rPr lang="en-US" dirty="0" smtClean="0">
                          <a:solidFill>
                            <a:srgbClr val="000000"/>
                          </a:solidFill>
                        </a:rPr>
                        <a:t> cine </a:t>
                      </a:r>
                      <a:r>
                        <a:rPr lang="en-US" dirty="0" err="1" smtClean="0">
                          <a:solidFill>
                            <a:srgbClr val="000000"/>
                          </a:solidFill>
                        </a:rPr>
                        <a:t>este</a:t>
                      </a:r>
                      <a:r>
                        <a:rPr lang="en-US" dirty="0" smtClean="0">
                          <a:solidFill>
                            <a:srgbClr val="000000"/>
                          </a:solidFill>
                        </a:rPr>
                        <a:t> </a:t>
                      </a:r>
                      <a:r>
                        <a:rPr lang="en-US" dirty="0" err="1" smtClean="0">
                          <a:solidFill>
                            <a:srgbClr val="000000"/>
                          </a:solidFill>
                        </a:rPr>
                        <a:t>persoana</a:t>
                      </a:r>
                      <a:r>
                        <a:rPr lang="en-US" dirty="0" smtClean="0">
                          <a:solidFill>
                            <a:srgbClr val="000000"/>
                          </a:solidFill>
                        </a:rPr>
                        <a:t> care </a:t>
                      </a:r>
                      <a:r>
                        <a:rPr lang="en-US" dirty="0" err="1" smtClean="0">
                          <a:solidFill>
                            <a:srgbClr val="000000"/>
                          </a:solidFill>
                        </a:rPr>
                        <a:t>vinde</a:t>
                      </a:r>
                      <a:r>
                        <a:rPr lang="en-US" dirty="0" smtClean="0">
                          <a:solidFill>
                            <a:srgbClr val="000000"/>
                          </a:solidFill>
                        </a:rPr>
                        <a:t> un </a:t>
                      </a:r>
                      <a:r>
                        <a:rPr lang="en-US" dirty="0" err="1" smtClean="0">
                          <a:solidFill>
                            <a:srgbClr val="000000"/>
                          </a:solidFill>
                        </a:rPr>
                        <a:t>cupon</a:t>
                      </a:r>
                      <a:r>
                        <a:rPr lang="en-US" dirty="0" smtClean="0">
                          <a:solidFill>
                            <a:srgbClr val="000000"/>
                          </a:solidFill>
                        </a:rPr>
                        <a:t> cu </a:t>
                      </a:r>
                      <a:r>
                        <a:rPr lang="en-US" dirty="0" err="1" smtClean="0">
                          <a:solidFill>
                            <a:srgbClr val="000000"/>
                          </a:solidFill>
                        </a:rPr>
                        <a:t>scop</a:t>
                      </a:r>
                      <a:r>
                        <a:rPr lang="en-US" dirty="0" smtClean="0">
                          <a:solidFill>
                            <a:srgbClr val="000000"/>
                          </a:solidFill>
                        </a:rPr>
                        <a:t> </a:t>
                      </a:r>
                      <a:r>
                        <a:rPr lang="en-US" dirty="0" err="1" smtClean="0">
                          <a:solidFill>
                            <a:srgbClr val="000000"/>
                          </a:solidFill>
                        </a:rPr>
                        <a:t>multiplu</a:t>
                      </a:r>
                      <a:r>
                        <a:rPr lang="en-US" dirty="0" smtClean="0">
                          <a:solidFill>
                            <a:srgbClr val="000000"/>
                          </a:solidFill>
                        </a:rPr>
                        <a:t>, la data </a:t>
                      </a:r>
                      <a:r>
                        <a:rPr lang="en-US" dirty="0" err="1" smtClean="0">
                          <a:solidFill>
                            <a:srgbClr val="000000"/>
                          </a:solidFill>
                        </a:rPr>
                        <a:t>vânzării</a:t>
                      </a:r>
                      <a:r>
                        <a:rPr lang="en-US" dirty="0" smtClean="0">
                          <a:solidFill>
                            <a:srgbClr val="000000"/>
                          </a:solidFill>
                        </a:rPr>
                        <a:t> sale nu au </a:t>
                      </a:r>
                      <a:r>
                        <a:rPr lang="en-US" dirty="0" err="1" smtClean="0">
                          <a:solidFill>
                            <a:srgbClr val="000000"/>
                          </a:solidFill>
                        </a:rPr>
                        <a:t>loc</a:t>
                      </a:r>
                      <a:r>
                        <a:rPr lang="en-US" dirty="0" smtClean="0">
                          <a:solidFill>
                            <a:srgbClr val="000000"/>
                          </a:solidFill>
                        </a:rPr>
                        <a:t> </a:t>
                      </a:r>
                      <a:r>
                        <a:rPr lang="en-US" dirty="0" err="1" smtClean="0">
                          <a:solidFill>
                            <a:srgbClr val="000000"/>
                          </a:solidFill>
                        </a:rPr>
                        <a:t>operațiuni</a:t>
                      </a:r>
                      <a:r>
                        <a:rPr lang="en-US" dirty="0" smtClean="0">
                          <a:solidFill>
                            <a:srgbClr val="000000"/>
                          </a:solidFill>
                        </a:rPr>
                        <a:t> </a:t>
                      </a:r>
                      <a:r>
                        <a:rPr lang="en-US" dirty="0" err="1" smtClean="0">
                          <a:solidFill>
                            <a:srgbClr val="000000"/>
                          </a:solidFill>
                        </a:rPr>
                        <a:t>în</a:t>
                      </a:r>
                      <a:r>
                        <a:rPr lang="en-US" dirty="0" smtClean="0">
                          <a:solidFill>
                            <a:srgbClr val="000000"/>
                          </a:solidFill>
                        </a:rPr>
                        <a:t> </a:t>
                      </a:r>
                      <a:r>
                        <a:rPr lang="en-US" dirty="0" err="1" smtClean="0">
                          <a:solidFill>
                            <a:srgbClr val="000000"/>
                          </a:solidFill>
                        </a:rPr>
                        <a:t>sfera</a:t>
                      </a:r>
                      <a:r>
                        <a:rPr lang="en-US" dirty="0" smtClean="0">
                          <a:solidFill>
                            <a:srgbClr val="000000"/>
                          </a:solidFill>
                        </a:rPr>
                        <a:t> TVA.  </a:t>
                      </a:r>
                    </a:p>
                    <a:p>
                      <a:r>
                        <a:rPr lang="en-US" dirty="0" smtClean="0">
                          <a:solidFill>
                            <a:srgbClr val="000000"/>
                          </a:solidFill>
                        </a:rPr>
                        <a:t>TVA </a:t>
                      </a:r>
                      <a:r>
                        <a:rPr lang="en-US" dirty="0" err="1" smtClean="0">
                          <a:solidFill>
                            <a:srgbClr val="000000"/>
                          </a:solidFill>
                        </a:rPr>
                        <a:t>va</a:t>
                      </a:r>
                      <a:r>
                        <a:rPr lang="en-US" dirty="0" smtClean="0">
                          <a:solidFill>
                            <a:srgbClr val="000000"/>
                          </a:solidFill>
                        </a:rPr>
                        <a:t> fi </a:t>
                      </a:r>
                      <a:r>
                        <a:rPr lang="en-US" dirty="0" err="1" smtClean="0">
                          <a:solidFill>
                            <a:srgbClr val="000000"/>
                          </a:solidFill>
                        </a:rPr>
                        <a:t>colectată</a:t>
                      </a:r>
                      <a:r>
                        <a:rPr lang="en-US" dirty="0" smtClean="0">
                          <a:solidFill>
                            <a:srgbClr val="000000"/>
                          </a:solidFill>
                        </a:rPr>
                        <a:t> la data </a:t>
                      </a:r>
                      <a:r>
                        <a:rPr lang="en-US" dirty="0" err="1" smtClean="0">
                          <a:solidFill>
                            <a:srgbClr val="000000"/>
                          </a:solidFill>
                        </a:rPr>
                        <a:t>livării</a:t>
                      </a:r>
                      <a:r>
                        <a:rPr lang="en-US" dirty="0" smtClean="0">
                          <a:solidFill>
                            <a:srgbClr val="000000"/>
                          </a:solidFill>
                        </a:rPr>
                        <a:t>/</a:t>
                      </a:r>
                      <a:r>
                        <a:rPr lang="en-US" dirty="0" err="1" smtClean="0">
                          <a:solidFill>
                            <a:srgbClr val="000000"/>
                          </a:solidFill>
                        </a:rPr>
                        <a:t>prestării</a:t>
                      </a:r>
                      <a:r>
                        <a:rPr lang="en-US" dirty="0" smtClean="0">
                          <a:solidFill>
                            <a:srgbClr val="000000"/>
                          </a:solidFill>
                        </a:rPr>
                        <a:t> </a:t>
                      </a:r>
                      <a:r>
                        <a:rPr lang="en-US" dirty="0" err="1" smtClean="0">
                          <a:solidFill>
                            <a:srgbClr val="000000"/>
                          </a:solidFill>
                        </a:rPr>
                        <a:t>efective</a:t>
                      </a:r>
                      <a:r>
                        <a:rPr lang="en-US" dirty="0" smtClean="0">
                          <a:solidFill>
                            <a:srgbClr val="000000"/>
                          </a:solidFill>
                        </a:rPr>
                        <a:t>, </a:t>
                      </a:r>
                      <a:r>
                        <a:rPr lang="en-US" dirty="0" err="1" smtClean="0">
                          <a:solidFill>
                            <a:srgbClr val="000000"/>
                          </a:solidFill>
                        </a:rPr>
                        <a:t>chiar</a:t>
                      </a:r>
                      <a:r>
                        <a:rPr lang="en-US" dirty="0" smtClean="0">
                          <a:solidFill>
                            <a:srgbClr val="000000"/>
                          </a:solidFill>
                        </a:rPr>
                        <a:t> </a:t>
                      </a:r>
                      <a:r>
                        <a:rPr lang="en-US" dirty="0" err="1" smtClean="0">
                          <a:solidFill>
                            <a:srgbClr val="000000"/>
                          </a:solidFill>
                        </a:rPr>
                        <a:t>dacă</a:t>
                      </a:r>
                      <a:r>
                        <a:rPr lang="en-US" dirty="0" smtClean="0">
                          <a:solidFill>
                            <a:srgbClr val="000000"/>
                          </a:solidFill>
                        </a:rPr>
                        <a:t> </a:t>
                      </a:r>
                      <a:r>
                        <a:rPr lang="en-US" dirty="0" err="1" smtClean="0">
                          <a:solidFill>
                            <a:srgbClr val="000000"/>
                          </a:solidFill>
                        </a:rPr>
                        <a:t>contravaloarea</a:t>
                      </a:r>
                      <a:r>
                        <a:rPr lang="en-US" dirty="0" smtClean="0">
                          <a:solidFill>
                            <a:srgbClr val="000000"/>
                          </a:solidFill>
                        </a:rPr>
                        <a:t> a </a:t>
                      </a:r>
                      <a:r>
                        <a:rPr lang="en-US" dirty="0" err="1" smtClean="0">
                          <a:solidFill>
                            <a:srgbClr val="000000"/>
                          </a:solidFill>
                        </a:rPr>
                        <a:t>fost</a:t>
                      </a:r>
                      <a:r>
                        <a:rPr lang="en-US" dirty="0" smtClean="0">
                          <a:solidFill>
                            <a:srgbClr val="000000"/>
                          </a:solidFill>
                        </a:rPr>
                        <a:t> </a:t>
                      </a:r>
                      <a:r>
                        <a:rPr lang="en-US" dirty="0" err="1" smtClean="0">
                          <a:solidFill>
                            <a:srgbClr val="000000"/>
                          </a:solidFill>
                        </a:rPr>
                        <a:t>încasată</a:t>
                      </a:r>
                      <a:r>
                        <a:rPr lang="en-US" dirty="0" smtClean="0">
                          <a:solidFill>
                            <a:srgbClr val="000000"/>
                          </a:solidFill>
                        </a:rPr>
                        <a:t> </a:t>
                      </a:r>
                      <a:r>
                        <a:rPr lang="en-US" dirty="0" err="1" smtClean="0">
                          <a:solidFill>
                            <a:srgbClr val="000000"/>
                          </a:solidFill>
                        </a:rPr>
                        <a:t>anticipat</a:t>
                      </a:r>
                      <a:r>
                        <a:rPr lang="en-US" dirty="0" smtClean="0">
                          <a:solidFill>
                            <a:srgbClr val="000000"/>
                          </a:solidFill>
                        </a:rPr>
                        <a:t>.</a:t>
                      </a:r>
                      <a:endParaRPr lang="en-US" dirty="0">
                        <a:solidFill>
                          <a:srgbClr val="000000"/>
                        </a:solidFill>
                      </a:endParaRPr>
                    </a:p>
                  </a:txBody>
                  <a:tcPr/>
                </a:tc>
              </a:tr>
              <a:tr h="370840">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en-US" dirty="0" err="1" smtClean="0">
                          <a:solidFill>
                            <a:srgbClr val="000000"/>
                          </a:solidFill>
                        </a:rPr>
                        <a:t>Persoana</a:t>
                      </a:r>
                      <a:r>
                        <a:rPr lang="en-US" dirty="0" smtClean="0">
                          <a:solidFill>
                            <a:srgbClr val="000000"/>
                          </a:solidFill>
                        </a:rPr>
                        <a:t> care </a:t>
                      </a:r>
                      <a:r>
                        <a:rPr lang="en-US" dirty="0" err="1" smtClean="0">
                          <a:solidFill>
                            <a:srgbClr val="000000"/>
                          </a:solidFill>
                        </a:rPr>
                        <a:t>vinde</a:t>
                      </a:r>
                      <a:r>
                        <a:rPr lang="en-US" dirty="0" smtClean="0">
                          <a:solidFill>
                            <a:srgbClr val="000000"/>
                          </a:solidFill>
                        </a:rPr>
                        <a:t> un voucher </a:t>
                      </a:r>
                      <a:r>
                        <a:rPr lang="en-US" dirty="0" err="1" smtClean="0">
                          <a:solidFill>
                            <a:srgbClr val="000000"/>
                          </a:solidFill>
                        </a:rPr>
                        <a:t>multiplu</a:t>
                      </a:r>
                      <a:r>
                        <a:rPr lang="en-US" baseline="0" dirty="0" smtClean="0">
                          <a:solidFill>
                            <a:srgbClr val="000000"/>
                          </a:solidFill>
                        </a:rPr>
                        <a:t> </a:t>
                      </a:r>
                      <a:r>
                        <a:rPr lang="en-US" baseline="0" dirty="0" err="1" smtClean="0">
                          <a:solidFill>
                            <a:srgbClr val="000000"/>
                          </a:solidFill>
                        </a:rPr>
                        <a:t>dar</a:t>
                      </a:r>
                      <a:r>
                        <a:rPr lang="en-US" baseline="0" dirty="0" smtClean="0">
                          <a:solidFill>
                            <a:srgbClr val="000000"/>
                          </a:solidFill>
                        </a:rPr>
                        <a:t> care nu face </a:t>
                      </a:r>
                      <a:r>
                        <a:rPr lang="en-US" baseline="0" dirty="0" err="1" smtClean="0">
                          <a:solidFill>
                            <a:srgbClr val="000000"/>
                          </a:solidFill>
                        </a:rPr>
                        <a:t>livrarea</a:t>
                      </a:r>
                      <a:r>
                        <a:rPr lang="en-US" baseline="0" dirty="0" smtClean="0">
                          <a:solidFill>
                            <a:srgbClr val="000000"/>
                          </a:solidFill>
                        </a:rPr>
                        <a:t>, nu face </a:t>
                      </a:r>
                      <a:r>
                        <a:rPr lang="en-US" baseline="0" dirty="0" err="1" smtClean="0">
                          <a:solidFill>
                            <a:srgbClr val="000000"/>
                          </a:solidFill>
                        </a:rPr>
                        <a:t>operațiuni</a:t>
                      </a:r>
                      <a:r>
                        <a:rPr lang="en-US" baseline="0" dirty="0" smtClean="0">
                          <a:solidFill>
                            <a:srgbClr val="000000"/>
                          </a:solidFill>
                        </a:rPr>
                        <a:t> </a:t>
                      </a:r>
                      <a:r>
                        <a:rPr lang="en-US" baseline="0" dirty="0" err="1" smtClean="0">
                          <a:solidFill>
                            <a:srgbClr val="000000"/>
                          </a:solidFill>
                        </a:rPr>
                        <a:t>în</a:t>
                      </a:r>
                      <a:r>
                        <a:rPr lang="en-US" baseline="0" dirty="0" smtClean="0">
                          <a:solidFill>
                            <a:srgbClr val="000000"/>
                          </a:solidFill>
                        </a:rPr>
                        <a:t> </a:t>
                      </a:r>
                      <a:r>
                        <a:rPr lang="en-US" baseline="0" dirty="0" err="1" smtClean="0">
                          <a:solidFill>
                            <a:srgbClr val="000000"/>
                          </a:solidFill>
                        </a:rPr>
                        <a:t>sfera</a:t>
                      </a:r>
                      <a:r>
                        <a:rPr lang="en-US" baseline="0" dirty="0" smtClean="0">
                          <a:solidFill>
                            <a:srgbClr val="000000"/>
                          </a:solidFill>
                        </a:rPr>
                        <a:t> TVA. TVA se </a:t>
                      </a:r>
                      <a:r>
                        <a:rPr lang="en-US" baseline="0" dirty="0" err="1" smtClean="0">
                          <a:solidFill>
                            <a:srgbClr val="000000"/>
                          </a:solidFill>
                        </a:rPr>
                        <a:t>colectează</a:t>
                      </a:r>
                      <a:r>
                        <a:rPr lang="en-US" baseline="0" dirty="0" smtClean="0">
                          <a:solidFill>
                            <a:srgbClr val="000000"/>
                          </a:solidFill>
                        </a:rPr>
                        <a:t> la data </a:t>
                      </a:r>
                      <a:r>
                        <a:rPr lang="en-US" baseline="0" dirty="0" err="1" smtClean="0">
                          <a:solidFill>
                            <a:srgbClr val="000000"/>
                          </a:solidFill>
                        </a:rPr>
                        <a:t>livrării</a:t>
                      </a:r>
                      <a:r>
                        <a:rPr lang="en-US" baseline="0" dirty="0" smtClean="0">
                          <a:solidFill>
                            <a:srgbClr val="000000"/>
                          </a:solidFill>
                        </a:rPr>
                        <a:t>/</a:t>
                      </a:r>
                      <a:r>
                        <a:rPr lang="en-US" baseline="0" dirty="0" err="1" smtClean="0">
                          <a:solidFill>
                            <a:srgbClr val="000000"/>
                          </a:solidFill>
                        </a:rPr>
                        <a:t>prestării</a:t>
                      </a:r>
                      <a:r>
                        <a:rPr lang="en-US" baseline="0" dirty="0" smtClean="0">
                          <a:solidFill>
                            <a:srgbClr val="000000"/>
                          </a:solidFill>
                        </a:rPr>
                        <a:t> </a:t>
                      </a:r>
                      <a:r>
                        <a:rPr lang="en-US" baseline="0" dirty="0" err="1" smtClean="0">
                          <a:solidFill>
                            <a:srgbClr val="000000"/>
                          </a:solidFill>
                        </a:rPr>
                        <a:t>efective</a:t>
                      </a:r>
                      <a:endParaRPr lang="en-US" dirty="0" smtClean="0">
                        <a:solidFill>
                          <a:srgbClr val="000000"/>
                        </a:solidFill>
                      </a:endParaRPr>
                    </a:p>
                    <a:p>
                      <a:pPr algn="just"/>
                      <a:endParaRPr lang="en-US" dirty="0">
                        <a:solidFill>
                          <a:srgbClr val="000000"/>
                        </a:solidFill>
                      </a:endParaRPr>
                    </a:p>
                  </a:txBody>
                  <a:tcPr/>
                </a:tc>
                <a:tc vMerge="1">
                  <a:txBody>
                    <a:bodyPr/>
                    <a:lstStyle/>
                    <a:p>
                      <a:endParaRPr lang="en-US" dirty="0"/>
                    </a:p>
                  </a:txBody>
                  <a:tcPr/>
                </a:tc>
              </a:tr>
            </a:tbl>
          </a:graphicData>
        </a:graphic>
      </p:graphicFrame>
      <p:sp>
        <p:nvSpPr>
          <p:cNvPr id="4" name="Footer Placeholder 3"/>
          <p:cNvSpPr>
            <a:spLocks noGrp="1"/>
          </p:cNvSpPr>
          <p:nvPr>
            <p:ph type="ftr" sz="quarter" idx="11"/>
          </p:nvPr>
        </p:nvSpPr>
        <p:spPr/>
        <p:txBody>
          <a:bodyPr/>
          <a:lstStyle/>
          <a:p>
            <a:r>
              <a:rPr lang="sk-SK" smtClean="0"/>
              <a:t>Autor Mariana Vizoli</a:t>
            </a:r>
            <a:endParaRPr lang="en-US"/>
          </a:p>
        </p:txBody>
      </p:sp>
    </p:spTree>
    <p:extLst>
      <p:ext uri="{BB962C8B-B14F-4D97-AF65-F5344CB8AC3E}">
        <p14:creationId xmlns:p14="http://schemas.microsoft.com/office/powerpoint/2010/main" val="38637669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2968" y="2156619"/>
            <a:ext cx="7772400" cy="1500187"/>
          </a:xfrm>
        </p:spPr>
        <p:txBody>
          <a:bodyPr>
            <a:noAutofit/>
          </a:bodyPr>
          <a:lstStyle/>
          <a:p>
            <a:pPr algn="ctr"/>
            <a:r>
              <a:rPr lang="en-US" sz="3200" dirty="0" err="1" smtClean="0">
                <a:solidFill>
                  <a:srgbClr val="000000"/>
                </a:solidFill>
              </a:rPr>
              <a:t>Includerea</a:t>
            </a:r>
            <a:r>
              <a:rPr lang="en-US" sz="3200" dirty="0" smtClean="0">
                <a:solidFill>
                  <a:srgbClr val="000000"/>
                </a:solidFill>
              </a:rPr>
              <a:t> </a:t>
            </a:r>
            <a:r>
              <a:rPr lang="en-US" sz="3200" dirty="0" err="1" smtClean="0">
                <a:solidFill>
                  <a:srgbClr val="000000"/>
                </a:solidFill>
              </a:rPr>
              <a:t>unui</a:t>
            </a:r>
            <a:r>
              <a:rPr lang="en-US" sz="3200" dirty="0" smtClean="0">
                <a:solidFill>
                  <a:srgbClr val="000000"/>
                </a:solidFill>
              </a:rPr>
              <a:t> </a:t>
            </a:r>
            <a:r>
              <a:rPr lang="en-US" sz="3200" dirty="0" err="1" smtClean="0">
                <a:solidFill>
                  <a:srgbClr val="000000"/>
                </a:solidFill>
              </a:rPr>
              <a:t>plafon</a:t>
            </a:r>
            <a:r>
              <a:rPr lang="en-US" sz="3200" dirty="0" smtClean="0">
                <a:solidFill>
                  <a:srgbClr val="000000"/>
                </a:solidFill>
              </a:rPr>
              <a:t> </a:t>
            </a:r>
            <a:r>
              <a:rPr lang="en-US" sz="3200" dirty="0" err="1" smtClean="0">
                <a:solidFill>
                  <a:srgbClr val="000000"/>
                </a:solidFill>
              </a:rPr>
              <a:t>pentru</a:t>
            </a:r>
            <a:r>
              <a:rPr lang="en-US" sz="3200" dirty="0" smtClean="0">
                <a:solidFill>
                  <a:srgbClr val="000000"/>
                </a:solidFill>
              </a:rPr>
              <a:t> </a:t>
            </a:r>
            <a:r>
              <a:rPr lang="en-US" sz="3200" dirty="0" err="1" smtClean="0">
                <a:solidFill>
                  <a:srgbClr val="000000"/>
                </a:solidFill>
              </a:rPr>
              <a:t>serviciile</a:t>
            </a:r>
            <a:r>
              <a:rPr lang="en-US" sz="3200" dirty="0" smtClean="0">
                <a:solidFill>
                  <a:srgbClr val="000000"/>
                </a:solidFill>
              </a:rPr>
              <a:t> </a:t>
            </a:r>
            <a:r>
              <a:rPr lang="en-US" sz="3200" dirty="0" err="1" smtClean="0">
                <a:solidFill>
                  <a:srgbClr val="000000"/>
                </a:solidFill>
              </a:rPr>
              <a:t>electronice</a:t>
            </a:r>
            <a:r>
              <a:rPr lang="en-US" sz="3200" dirty="0" smtClean="0">
                <a:solidFill>
                  <a:srgbClr val="000000"/>
                </a:solidFill>
              </a:rPr>
              <a:t>, </a:t>
            </a:r>
            <a:r>
              <a:rPr lang="en-US" sz="3200" dirty="0" err="1" smtClean="0">
                <a:solidFill>
                  <a:srgbClr val="000000"/>
                </a:solidFill>
              </a:rPr>
              <a:t>telecomunicații</a:t>
            </a:r>
            <a:r>
              <a:rPr lang="en-US" sz="3200" dirty="0" smtClean="0">
                <a:solidFill>
                  <a:srgbClr val="000000"/>
                </a:solidFill>
              </a:rPr>
              <a:t>, radio-</a:t>
            </a:r>
            <a:r>
              <a:rPr lang="en-US" sz="3200" dirty="0" err="1" smtClean="0">
                <a:solidFill>
                  <a:srgbClr val="000000"/>
                </a:solidFill>
              </a:rPr>
              <a:t>tv</a:t>
            </a:r>
            <a:r>
              <a:rPr lang="en-US" sz="3200" dirty="0" smtClean="0">
                <a:solidFill>
                  <a:srgbClr val="000000"/>
                </a:solidFill>
              </a:rPr>
              <a:t>, </a:t>
            </a:r>
            <a:r>
              <a:rPr lang="en-US" sz="3200" dirty="0" err="1" smtClean="0">
                <a:solidFill>
                  <a:srgbClr val="000000"/>
                </a:solidFill>
              </a:rPr>
              <a:t>prestate</a:t>
            </a:r>
            <a:r>
              <a:rPr lang="en-US" sz="3200" dirty="0" smtClean="0">
                <a:solidFill>
                  <a:srgbClr val="000000"/>
                </a:solidFill>
              </a:rPr>
              <a:t> </a:t>
            </a:r>
            <a:r>
              <a:rPr lang="en-US" sz="3200" dirty="0" err="1" smtClean="0">
                <a:solidFill>
                  <a:srgbClr val="000000"/>
                </a:solidFill>
              </a:rPr>
              <a:t>către</a:t>
            </a:r>
            <a:r>
              <a:rPr lang="en-US" sz="3200" dirty="0" smtClean="0">
                <a:solidFill>
                  <a:srgbClr val="000000"/>
                </a:solidFill>
              </a:rPr>
              <a:t> </a:t>
            </a:r>
            <a:r>
              <a:rPr lang="en-US" sz="3200" dirty="0" err="1" smtClean="0">
                <a:solidFill>
                  <a:srgbClr val="000000"/>
                </a:solidFill>
              </a:rPr>
              <a:t>persoane</a:t>
            </a:r>
            <a:r>
              <a:rPr lang="en-US" sz="3200" dirty="0" smtClean="0">
                <a:solidFill>
                  <a:srgbClr val="000000"/>
                </a:solidFill>
              </a:rPr>
              <a:t> </a:t>
            </a:r>
            <a:r>
              <a:rPr lang="en-US" sz="3200" dirty="0" err="1" smtClean="0">
                <a:solidFill>
                  <a:srgbClr val="000000"/>
                </a:solidFill>
              </a:rPr>
              <a:t>neimpozabile</a:t>
            </a:r>
            <a:r>
              <a:rPr lang="en-US" sz="3200" dirty="0" smtClean="0">
                <a:solidFill>
                  <a:srgbClr val="000000"/>
                </a:solidFill>
              </a:rPr>
              <a:t> de la 1 </a:t>
            </a:r>
            <a:r>
              <a:rPr lang="en-US" sz="3200" dirty="0" err="1" smtClean="0">
                <a:solidFill>
                  <a:srgbClr val="000000"/>
                </a:solidFill>
              </a:rPr>
              <a:t>ianuarie</a:t>
            </a:r>
            <a:r>
              <a:rPr lang="en-US" sz="3200" dirty="0" smtClean="0">
                <a:solidFill>
                  <a:srgbClr val="000000"/>
                </a:solidFill>
              </a:rPr>
              <a:t> 2019</a:t>
            </a:r>
            <a:endParaRPr lang="en-US" sz="3200" dirty="0">
              <a:solidFill>
                <a:srgbClr val="000000"/>
              </a:solidFill>
            </a:endParaRPr>
          </a:p>
        </p:txBody>
      </p:sp>
      <p:sp>
        <p:nvSpPr>
          <p:cNvPr id="4" name="Footer Placeholder 3"/>
          <p:cNvSpPr>
            <a:spLocks noGrp="1"/>
          </p:cNvSpPr>
          <p:nvPr>
            <p:ph type="ftr" sz="quarter" idx="11"/>
          </p:nvPr>
        </p:nvSpPr>
        <p:spPr/>
        <p:txBody>
          <a:bodyPr/>
          <a:lstStyle/>
          <a:p>
            <a:r>
              <a:rPr lang="ro-RO" smtClean="0"/>
              <a:t>MINISTERUL FINANŢELOR PUBLICE</a:t>
            </a:r>
            <a:endParaRPr lang="ro-RO"/>
          </a:p>
        </p:txBody>
      </p:sp>
    </p:spTree>
    <p:extLst>
      <p:ext uri="{BB962C8B-B14F-4D97-AF65-F5344CB8AC3E}">
        <p14:creationId xmlns:p14="http://schemas.microsoft.com/office/powerpoint/2010/main" val="42540482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err="1" smtClean="0"/>
              <a:t>Locul</a:t>
            </a:r>
            <a:r>
              <a:rPr lang="en-US" sz="2800" b="1" dirty="0" smtClean="0"/>
              <a:t> </a:t>
            </a:r>
            <a:r>
              <a:rPr lang="en-US" sz="2800" b="1" dirty="0" err="1" smtClean="0"/>
              <a:t>prestării</a:t>
            </a:r>
            <a:r>
              <a:rPr lang="en-US" sz="2800" b="1" dirty="0" smtClean="0"/>
              <a:t> </a:t>
            </a:r>
            <a:r>
              <a:rPr lang="en-US" sz="2800" b="1" dirty="0" err="1" smtClean="0"/>
              <a:t>serviciilor</a:t>
            </a:r>
            <a:r>
              <a:rPr lang="en-US" sz="2800" b="1" dirty="0" smtClean="0"/>
              <a:t> </a:t>
            </a:r>
            <a:r>
              <a:rPr lang="en-US" sz="2800" b="1" dirty="0" err="1" smtClean="0"/>
              <a:t>furnizate</a:t>
            </a:r>
            <a:r>
              <a:rPr lang="en-US" sz="2800" b="1" dirty="0" smtClean="0"/>
              <a:t> </a:t>
            </a:r>
            <a:r>
              <a:rPr lang="en-US" sz="2800" b="1" dirty="0" err="1" smtClean="0"/>
              <a:t>pe</a:t>
            </a:r>
            <a:r>
              <a:rPr lang="en-US" sz="2800" b="1" dirty="0" smtClean="0"/>
              <a:t> </a:t>
            </a:r>
            <a:r>
              <a:rPr lang="en-US" sz="2800" b="1" dirty="0" err="1" smtClean="0"/>
              <a:t>cale</a:t>
            </a:r>
            <a:r>
              <a:rPr lang="en-US" sz="2800" b="1" dirty="0" smtClean="0"/>
              <a:t> </a:t>
            </a:r>
            <a:r>
              <a:rPr lang="en-US" sz="2800" b="1" dirty="0" err="1" smtClean="0"/>
              <a:t>electronică</a:t>
            </a:r>
            <a:r>
              <a:rPr lang="en-US" sz="2800" b="1" dirty="0" smtClean="0"/>
              <a:t>, de </a:t>
            </a:r>
            <a:r>
              <a:rPr lang="en-US" sz="2800" b="1" dirty="0" err="1" smtClean="0"/>
              <a:t>telecomunicații</a:t>
            </a:r>
            <a:r>
              <a:rPr lang="en-US" sz="2800" b="1" dirty="0" smtClean="0"/>
              <a:t>, de radio-</a:t>
            </a:r>
            <a:r>
              <a:rPr lang="en-US" sz="2800" b="1" dirty="0" err="1" smtClean="0"/>
              <a:t>tv</a:t>
            </a:r>
            <a:r>
              <a:rPr lang="en-US" sz="2800" b="1" dirty="0" smtClean="0"/>
              <a:t> </a:t>
            </a:r>
            <a:r>
              <a:rPr lang="en-US" sz="2800" b="1" dirty="0" err="1" smtClean="0"/>
              <a:t>prestate</a:t>
            </a:r>
            <a:r>
              <a:rPr lang="en-US" sz="2800" b="1" dirty="0" smtClean="0"/>
              <a:t> </a:t>
            </a:r>
            <a:r>
              <a:rPr lang="en-US" sz="2800" b="1" dirty="0" err="1" smtClean="0"/>
              <a:t>către</a:t>
            </a:r>
            <a:r>
              <a:rPr lang="en-US" sz="2800" b="1" dirty="0" smtClean="0"/>
              <a:t> </a:t>
            </a:r>
            <a:r>
              <a:rPr lang="en-US" sz="2800" b="1" dirty="0" err="1" smtClean="0"/>
              <a:t>persoane</a:t>
            </a:r>
            <a:r>
              <a:rPr lang="en-US" sz="2800" b="1" dirty="0" smtClean="0"/>
              <a:t> </a:t>
            </a:r>
            <a:r>
              <a:rPr lang="en-US" sz="2800" b="1" dirty="0" err="1" smtClean="0"/>
              <a:t>neimpozabile</a:t>
            </a:r>
            <a:endParaRPr lang="en-US" sz="2800" b="1" dirty="0"/>
          </a:p>
        </p:txBody>
      </p:sp>
      <p:sp>
        <p:nvSpPr>
          <p:cNvPr id="3" name="Content Placeholder 2"/>
          <p:cNvSpPr>
            <a:spLocks noGrp="1"/>
          </p:cNvSpPr>
          <p:nvPr>
            <p:ph idx="1"/>
          </p:nvPr>
        </p:nvSpPr>
        <p:spPr/>
        <p:txBody>
          <a:bodyPr>
            <a:normAutofit fontScale="85000" lnSpcReduction="10000"/>
          </a:bodyPr>
          <a:lstStyle/>
          <a:p>
            <a:pPr algn="just"/>
            <a:r>
              <a:rPr lang="en-US" dirty="0" err="1" smtClean="0"/>
              <a:t>Până</a:t>
            </a:r>
            <a:r>
              <a:rPr lang="en-US" dirty="0" smtClean="0"/>
              <a:t> la 31 </a:t>
            </a:r>
            <a:r>
              <a:rPr lang="en-US" dirty="0" err="1" smtClean="0"/>
              <a:t>dec.</a:t>
            </a:r>
            <a:r>
              <a:rPr lang="en-US" dirty="0" smtClean="0"/>
              <a:t> 2018, conf. art 278 </a:t>
            </a:r>
            <a:r>
              <a:rPr lang="en-US" dirty="0" err="1" smtClean="0"/>
              <a:t>alin</a:t>
            </a:r>
            <a:r>
              <a:rPr lang="en-US" dirty="0" smtClean="0"/>
              <a:t>.(5) </a:t>
            </a:r>
            <a:r>
              <a:rPr lang="en-US" dirty="0" err="1" smtClean="0"/>
              <a:t>lit.h</a:t>
            </a:r>
            <a:r>
              <a:rPr lang="en-US" dirty="0" smtClean="0"/>
              <a:t>) </a:t>
            </a:r>
            <a:r>
              <a:rPr lang="en-US" dirty="0" err="1" smtClean="0"/>
              <a:t>locul</a:t>
            </a:r>
            <a:r>
              <a:rPr lang="en-US" dirty="0" smtClean="0"/>
              <a:t> </a:t>
            </a:r>
            <a:r>
              <a:rPr lang="en-US" dirty="0" err="1" smtClean="0"/>
              <a:t>prestării</a:t>
            </a:r>
            <a:r>
              <a:rPr lang="en-US" dirty="0" smtClean="0"/>
              <a:t> </a:t>
            </a:r>
            <a:r>
              <a:rPr lang="en-US" dirty="0" err="1" smtClean="0"/>
              <a:t>serviciilor</a:t>
            </a:r>
            <a:r>
              <a:rPr lang="en-US" dirty="0" smtClean="0"/>
              <a:t> </a:t>
            </a:r>
            <a:r>
              <a:rPr lang="en-US" dirty="0" err="1"/>
              <a:t>furnizate</a:t>
            </a:r>
            <a:r>
              <a:rPr lang="en-US" dirty="0"/>
              <a:t> </a:t>
            </a:r>
            <a:r>
              <a:rPr lang="en-US" dirty="0" err="1"/>
              <a:t>pe</a:t>
            </a:r>
            <a:r>
              <a:rPr lang="en-US" dirty="0"/>
              <a:t> </a:t>
            </a:r>
            <a:r>
              <a:rPr lang="en-US" dirty="0" err="1"/>
              <a:t>cale</a:t>
            </a:r>
            <a:r>
              <a:rPr lang="en-US" dirty="0"/>
              <a:t> </a:t>
            </a:r>
            <a:r>
              <a:rPr lang="en-US" dirty="0" err="1" smtClean="0"/>
              <a:t>electronică</a:t>
            </a:r>
            <a:r>
              <a:rPr lang="en-US" dirty="0" smtClean="0"/>
              <a:t>, </a:t>
            </a:r>
            <a:r>
              <a:rPr lang="en-US" dirty="0"/>
              <a:t>de </a:t>
            </a:r>
            <a:r>
              <a:rPr lang="en-US" dirty="0" err="1"/>
              <a:t>telecomunicații</a:t>
            </a:r>
            <a:r>
              <a:rPr lang="en-US" dirty="0"/>
              <a:t>, de radio-</a:t>
            </a:r>
            <a:r>
              <a:rPr lang="en-US" dirty="0" err="1"/>
              <a:t>tv</a:t>
            </a:r>
            <a:r>
              <a:rPr lang="en-US" dirty="0"/>
              <a:t> </a:t>
            </a:r>
            <a:r>
              <a:rPr lang="en-US" dirty="0" err="1"/>
              <a:t>prestate</a:t>
            </a:r>
            <a:r>
              <a:rPr lang="en-US" dirty="0"/>
              <a:t> </a:t>
            </a:r>
            <a:r>
              <a:rPr lang="en-US" dirty="0" err="1"/>
              <a:t>către</a:t>
            </a:r>
            <a:r>
              <a:rPr lang="en-US" dirty="0"/>
              <a:t> </a:t>
            </a:r>
            <a:r>
              <a:rPr lang="en-US" dirty="0" err="1"/>
              <a:t>persoane</a:t>
            </a:r>
            <a:r>
              <a:rPr lang="en-US" dirty="0"/>
              <a:t> </a:t>
            </a:r>
            <a:r>
              <a:rPr lang="en-US" dirty="0" err="1"/>
              <a:t>neimpozabile</a:t>
            </a:r>
            <a:r>
              <a:rPr lang="en-US" dirty="0" smtClean="0"/>
              <a:t> </a:t>
            </a:r>
            <a:r>
              <a:rPr lang="en-US" dirty="0" err="1" smtClean="0"/>
              <a:t>este</a:t>
            </a:r>
            <a:r>
              <a:rPr lang="en-US" dirty="0" smtClean="0"/>
              <a:t> </a:t>
            </a:r>
            <a:r>
              <a:rPr lang="en-US" dirty="0" err="1" smtClean="0"/>
              <a:t>locul</a:t>
            </a:r>
            <a:r>
              <a:rPr lang="en-US" dirty="0" smtClean="0"/>
              <a:t> </a:t>
            </a:r>
            <a:r>
              <a:rPr lang="en-US" dirty="0" err="1" smtClean="0"/>
              <a:t>unde</a:t>
            </a:r>
            <a:r>
              <a:rPr lang="en-US" dirty="0" smtClean="0"/>
              <a:t> </a:t>
            </a:r>
            <a:r>
              <a:rPr lang="en-US" dirty="0" err="1" smtClean="0"/>
              <a:t>este</a:t>
            </a:r>
            <a:r>
              <a:rPr lang="en-US" dirty="0" smtClean="0"/>
              <a:t> </a:t>
            </a:r>
            <a:r>
              <a:rPr lang="en-US" dirty="0" err="1" smtClean="0"/>
              <a:t>stabilit</a:t>
            </a:r>
            <a:r>
              <a:rPr lang="en-US" dirty="0" smtClean="0"/>
              <a:t> </a:t>
            </a:r>
            <a:r>
              <a:rPr lang="en-US" dirty="0" err="1" smtClean="0"/>
              <a:t>beneficiarul</a:t>
            </a:r>
            <a:r>
              <a:rPr lang="en-US" dirty="0" smtClean="0"/>
              <a:t>, </a:t>
            </a:r>
            <a:r>
              <a:rPr lang="en-US" dirty="0" err="1" smtClean="0"/>
              <a:t>fără</a:t>
            </a:r>
            <a:r>
              <a:rPr lang="en-US" dirty="0" smtClean="0"/>
              <a:t> </a:t>
            </a:r>
            <a:r>
              <a:rPr lang="en-US" dirty="0" err="1" smtClean="0"/>
              <a:t>aplicarea</a:t>
            </a:r>
            <a:r>
              <a:rPr lang="en-US" dirty="0" smtClean="0"/>
              <a:t> </a:t>
            </a:r>
            <a:r>
              <a:rPr lang="en-US" dirty="0" err="1" smtClean="0"/>
              <a:t>niciunui</a:t>
            </a:r>
            <a:r>
              <a:rPr lang="en-US" dirty="0" smtClean="0"/>
              <a:t> </a:t>
            </a:r>
            <a:r>
              <a:rPr lang="en-US" dirty="0" err="1" smtClean="0"/>
              <a:t>plafon</a:t>
            </a:r>
            <a:r>
              <a:rPr lang="en-US" dirty="0" smtClean="0"/>
              <a:t>.</a:t>
            </a:r>
          </a:p>
          <a:p>
            <a:pPr algn="just"/>
            <a:r>
              <a:rPr lang="en-US" dirty="0" smtClean="0"/>
              <a:t>Un </a:t>
            </a:r>
            <a:r>
              <a:rPr lang="en-US" dirty="0" err="1" smtClean="0"/>
              <a:t>prestator</a:t>
            </a:r>
            <a:r>
              <a:rPr lang="en-US" dirty="0" smtClean="0"/>
              <a:t> din RO </a:t>
            </a:r>
            <a:r>
              <a:rPr lang="en-US" dirty="0" err="1" smtClean="0"/>
              <a:t>avea</a:t>
            </a:r>
            <a:r>
              <a:rPr lang="en-US" dirty="0" smtClean="0"/>
              <a:t> </a:t>
            </a:r>
            <a:r>
              <a:rPr lang="en-US" dirty="0" err="1" smtClean="0"/>
              <a:t>următoarele</a:t>
            </a:r>
            <a:r>
              <a:rPr lang="en-US" dirty="0" smtClean="0"/>
              <a:t> </a:t>
            </a:r>
            <a:r>
              <a:rPr lang="en-US" dirty="0" err="1" smtClean="0"/>
              <a:t>opțiuni</a:t>
            </a:r>
            <a:r>
              <a:rPr lang="en-US" dirty="0" smtClean="0"/>
              <a:t>:</a:t>
            </a:r>
          </a:p>
          <a:p>
            <a:pPr lvl="1" algn="just"/>
            <a:r>
              <a:rPr lang="en-US" dirty="0" err="1" smtClean="0"/>
              <a:t>Să</a:t>
            </a:r>
            <a:r>
              <a:rPr lang="en-US" dirty="0" smtClean="0"/>
              <a:t> se </a:t>
            </a:r>
            <a:r>
              <a:rPr lang="en-US" dirty="0" err="1" smtClean="0"/>
              <a:t>înregistreze</a:t>
            </a:r>
            <a:r>
              <a:rPr lang="en-US" dirty="0" smtClean="0"/>
              <a:t> </a:t>
            </a:r>
            <a:r>
              <a:rPr lang="en-US" dirty="0" err="1" smtClean="0"/>
              <a:t>în</a:t>
            </a:r>
            <a:r>
              <a:rPr lang="en-US" dirty="0" smtClean="0"/>
              <a:t> </a:t>
            </a:r>
            <a:r>
              <a:rPr lang="en-US" b="1" dirty="0" err="1" smtClean="0"/>
              <a:t>fiecare</a:t>
            </a:r>
            <a:r>
              <a:rPr lang="en-US" dirty="0" smtClean="0"/>
              <a:t> SM </a:t>
            </a:r>
            <a:r>
              <a:rPr lang="en-US" dirty="0" err="1" smtClean="0"/>
              <a:t>în</a:t>
            </a:r>
            <a:r>
              <a:rPr lang="en-US" dirty="0" smtClean="0"/>
              <a:t> care </a:t>
            </a:r>
            <a:r>
              <a:rPr lang="en-US" dirty="0" err="1" smtClean="0"/>
              <a:t>presta</a:t>
            </a:r>
            <a:r>
              <a:rPr lang="en-US" dirty="0" smtClean="0"/>
              <a:t> </a:t>
            </a:r>
            <a:r>
              <a:rPr lang="en-US" dirty="0" err="1" smtClean="0"/>
              <a:t>astfel</a:t>
            </a:r>
            <a:r>
              <a:rPr lang="en-US" dirty="0" smtClean="0"/>
              <a:t> de </a:t>
            </a:r>
            <a:r>
              <a:rPr lang="en-US" dirty="0" err="1" smtClean="0"/>
              <a:t>servicii</a:t>
            </a:r>
            <a:r>
              <a:rPr lang="en-US" dirty="0" smtClean="0"/>
              <a:t> </a:t>
            </a:r>
            <a:r>
              <a:rPr lang="en-US" dirty="0" err="1" smtClean="0"/>
              <a:t>pentru</a:t>
            </a:r>
            <a:r>
              <a:rPr lang="en-US" dirty="0" smtClean="0"/>
              <a:t> a </a:t>
            </a:r>
            <a:r>
              <a:rPr lang="en-US" dirty="0" err="1" smtClean="0"/>
              <a:t>plăti</a:t>
            </a:r>
            <a:r>
              <a:rPr lang="en-US" dirty="0" smtClean="0"/>
              <a:t> TVA </a:t>
            </a:r>
            <a:r>
              <a:rPr lang="en-US" dirty="0" err="1" smtClean="0"/>
              <a:t>în</a:t>
            </a:r>
            <a:r>
              <a:rPr lang="en-US" dirty="0" smtClean="0"/>
              <a:t> </a:t>
            </a:r>
            <a:r>
              <a:rPr lang="en-US" dirty="0" err="1" smtClean="0"/>
              <a:t>respectivul</a:t>
            </a:r>
            <a:r>
              <a:rPr lang="en-US" dirty="0" smtClean="0"/>
              <a:t> SM, </a:t>
            </a:r>
            <a:r>
              <a:rPr lang="en-US" dirty="0" err="1" smtClean="0"/>
              <a:t>sau</a:t>
            </a:r>
            <a:endParaRPr lang="en-US" dirty="0" smtClean="0"/>
          </a:p>
          <a:p>
            <a:pPr lvl="1" algn="just"/>
            <a:r>
              <a:rPr lang="en-US" dirty="0" err="1" smtClean="0"/>
              <a:t>Să</a:t>
            </a:r>
            <a:r>
              <a:rPr lang="en-US" dirty="0" smtClean="0"/>
              <a:t> </a:t>
            </a:r>
            <a:r>
              <a:rPr lang="en-US" dirty="0" err="1" smtClean="0"/>
              <a:t>aplice</a:t>
            </a:r>
            <a:r>
              <a:rPr lang="en-US" dirty="0" smtClean="0"/>
              <a:t> </a:t>
            </a:r>
            <a:r>
              <a:rPr lang="en-US" dirty="0" err="1" smtClean="0"/>
              <a:t>pentru</a:t>
            </a:r>
            <a:r>
              <a:rPr lang="en-US" dirty="0" smtClean="0"/>
              <a:t> </a:t>
            </a:r>
            <a:r>
              <a:rPr lang="en-US" dirty="0" err="1" smtClean="0"/>
              <a:t>aplicarea</a:t>
            </a:r>
            <a:r>
              <a:rPr lang="en-US" dirty="0" smtClean="0"/>
              <a:t> MOSS, </a:t>
            </a:r>
            <a:r>
              <a:rPr lang="en-US" dirty="0" err="1" smtClean="0"/>
              <a:t>respectiv</a:t>
            </a:r>
            <a:r>
              <a:rPr lang="en-US" dirty="0" smtClean="0"/>
              <a:t> </a:t>
            </a:r>
            <a:r>
              <a:rPr lang="en-US" dirty="0" err="1" smtClean="0"/>
              <a:t>regimul</a:t>
            </a:r>
            <a:r>
              <a:rPr lang="en-US" dirty="0" smtClean="0"/>
              <a:t> special </a:t>
            </a:r>
            <a:r>
              <a:rPr lang="en-US" dirty="0" err="1" smtClean="0"/>
              <a:t>pentru</a:t>
            </a:r>
            <a:r>
              <a:rPr lang="en-US" dirty="0" smtClean="0"/>
              <a:t> </a:t>
            </a:r>
            <a:r>
              <a:rPr lang="en-US" dirty="0" err="1" smtClean="0"/>
              <a:t>aceste</a:t>
            </a:r>
            <a:r>
              <a:rPr lang="en-US" dirty="0" smtClean="0"/>
              <a:t> </a:t>
            </a:r>
            <a:r>
              <a:rPr lang="en-US" dirty="0" err="1" smtClean="0"/>
              <a:t>servicii</a:t>
            </a:r>
            <a:r>
              <a:rPr lang="en-US" dirty="0" smtClean="0"/>
              <a:t>, care </a:t>
            </a:r>
            <a:r>
              <a:rPr lang="en-US" dirty="0" err="1" smtClean="0"/>
              <a:t>îi</a:t>
            </a:r>
            <a:r>
              <a:rPr lang="en-US" dirty="0" smtClean="0"/>
              <a:t> </a:t>
            </a:r>
            <a:r>
              <a:rPr lang="en-US" dirty="0" err="1" smtClean="0"/>
              <a:t>permitea</a:t>
            </a:r>
            <a:r>
              <a:rPr lang="en-US" dirty="0" smtClean="0"/>
              <a:t> </a:t>
            </a:r>
            <a:r>
              <a:rPr lang="en-US" dirty="0" err="1" smtClean="0"/>
              <a:t>să</a:t>
            </a:r>
            <a:r>
              <a:rPr lang="en-US" dirty="0" smtClean="0"/>
              <a:t> </a:t>
            </a:r>
            <a:r>
              <a:rPr lang="en-US" dirty="0" err="1" smtClean="0"/>
              <a:t>plătească</a:t>
            </a:r>
            <a:r>
              <a:rPr lang="en-US" dirty="0" smtClean="0"/>
              <a:t> </a:t>
            </a:r>
            <a:r>
              <a:rPr lang="en-US" dirty="0" err="1" smtClean="0"/>
              <a:t>în</a:t>
            </a:r>
            <a:r>
              <a:rPr lang="en-US" dirty="0" smtClean="0"/>
              <a:t> RO taxa </a:t>
            </a:r>
            <a:r>
              <a:rPr lang="en-US" dirty="0" err="1" smtClean="0"/>
              <a:t>datorată</a:t>
            </a:r>
            <a:r>
              <a:rPr lang="en-US" dirty="0" smtClean="0"/>
              <a:t> </a:t>
            </a:r>
            <a:r>
              <a:rPr lang="en-US" dirty="0" err="1" smtClean="0"/>
              <a:t>în</a:t>
            </a:r>
            <a:r>
              <a:rPr lang="en-US" dirty="0" smtClean="0"/>
              <a:t> </a:t>
            </a:r>
            <a:r>
              <a:rPr lang="en-US" dirty="0" err="1" smtClean="0"/>
              <a:t>alte</a:t>
            </a:r>
            <a:r>
              <a:rPr lang="en-US" dirty="0" smtClean="0"/>
              <a:t> SM ( </a:t>
            </a:r>
            <a:r>
              <a:rPr lang="en-US" dirty="0" err="1" smtClean="0"/>
              <a:t>pe</a:t>
            </a:r>
            <a:r>
              <a:rPr lang="en-US" dirty="0" smtClean="0"/>
              <a:t> </a:t>
            </a:r>
            <a:r>
              <a:rPr lang="en-US" dirty="0" err="1" smtClean="0"/>
              <a:t>baza</a:t>
            </a:r>
            <a:r>
              <a:rPr lang="en-US" dirty="0" smtClean="0"/>
              <a:t> </a:t>
            </a:r>
            <a:r>
              <a:rPr lang="en-US" dirty="0" err="1" smtClean="0"/>
              <a:t>unui</a:t>
            </a:r>
            <a:r>
              <a:rPr lang="en-US" dirty="0" smtClean="0"/>
              <a:t> </a:t>
            </a:r>
            <a:r>
              <a:rPr lang="en-US" dirty="0" err="1" smtClean="0"/>
              <a:t>decont</a:t>
            </a:r>
            <a:r>
              <a:rPr lang="en-US" dirty="0" smtClean="0"/>
              <a:t> cu format special </a:t>
            </a:r>
            <a:r>
              <a:rPr lang="en-US" dirty="0" err="1" smtClean="0"/>
              <a:t>pentru</a:t>
            </a:r>
            <a:r>
              <a:rPr lang="en-US" dirty="0" smtClean="0"/>
              <a:t> </a:t>
            </a:r>
            <a:r>
              <a:rPr lang="en-US" dirty="0" err="1" smtClean="0"/>
              <a:t>aceste</a:t>
            </a:r>
            <a:r>
              <a:rPr lang="en-US" dirty="0" smtClean="0"/>
              <a:t> </a:t>
            </a:r>
            <a:r>
              <a:rPr lang="en-US" dirty="0" err="1" smtClean="0"/>
              <a:t>operațiuni</a:t>
            </a:r>
            <a:r>
              <a:rPr lang="en-US" dirty="0" smtClean="0"/>
              <a:t>)</a:t>
            </a:r>
            <a:endParaRPr lang="en-US" dirty="0"/>
          </a:p>
        </p:txBody>
      </p:sp>
      <p:sp>
        <p:nvSpPr>
          <p:cNvPr id="4" name="Footer Placeholder 3"/>
          <p:cNvSpPr>
            <a:spLocks noGrp="1"/>
          </p:cNvSpPr>
          <p:nvPr>
            <p:ph type="ftr" sz="quarter" idx="11"/>
          </p:nvPr>
        </p:nvSpPr>
        <p:spPr/>
        <p:txBody>
          <a:bodyPr/>
          <a:lstStyle/>
          <a:p>
            <a:r>
              <a:rPr lang="sk-SK" smtClean="0"/>
              <a:t>Autor Mariana Vizoli</a:t>
            </a:r>
            <a:endParaRPr lang="en-US"/>
          </a:p>
        </p:txBody>
      </p:sp>
    </p:spTree>
    <p:extLst>
      <p:ext uri="{BB962C8B-B14F-4D97-AF65-F5344CB8AC3E}">
        <p14:creationId xmlns:p14="http://schemas.microsoft.com/office/powerpoint/2010/main" val="22773470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err="1" smtClean="0"/>
              <a:t>Locul</a:t>
            </a:r>
            <a:r>
              <a:rPr lang="en-US" sz="2800" b="1" dirty="0" smtClean="0"/>
              <a:t> </a:t>
            </a:r>
            <a:r>
              <a:rPr lang="en-US" sz="2800" b="1" dirty="0" err="1" smtClean="0"/>
              <a:t>prestării</a:t>
            </a:r>
            <a:r>
              <a:rPr lang="en-US" sz="2800" b="1" dirty="0" smtClean="0"/>
              <a:t> </a:t>
            </a:r>
            <a:r>
              <a:rPr lang="en-US" sz="2800" b="1" dirty="0" err="1" smtClean="0"/>
              <a:t>serviciilor</a:t>
            </a:r>
            <a:r>
              <a:rPr lang="en-US" sz="2800" b="1" dirty="0" smtClean="0"/>
              <a:t> </a:t>
            </a:r>
            <a:r>
              <a:rPr lang="en-US" sz="2800" b="1" dirty="0" err="1" smtClean="0"/>
              <a:t>furnizate</a:t>
            </a:r>
            <a:r>
              <a:rPr lang="en-US" sz="2800" b="1" dirty="0" smtClean="0"/>
              <a:t> </a:t>
            </a:r>
            <a:r>
              <a:rPr lang="en-US" sz="2800" b="1" dirty="0" err="1" smtClean="0"/>
              <a:t>pe</a:t>
            </a:r>
            <a:r>
              <a:rPr lang="en-US" sz="2800" b="1" dirty="0" smtClean="0"/>
              <a:t> </a:t>
            </a:r>
            <a:r>
              <a:rPr lang="en-US" sz="2800" b="1" dirty="0" err="1" smtClean="0"/>
              <a:t>cale</a:t>
            </a:r>
            <a:r>
              <a:rPr lang="en-US" sz="2800" b="1" dirty="0" smtClean="0"/>
              <a:t> </a:t>
            </a:r>
            <a:r>
              <a:rPr lang="en-US" sz="2800" b="1" dirty="0" err="1" smtClean="0"/>
              <a:t>electronică</a:t>
            </a:r>
            <a:r>
              <a:rPr lang="en-US" sz="2800" b="1" dirty="0" smtClean="0"/>
              <a:t>, de </a:t>
            </a:r>
            <a:r>
              <a:rPr lang="en-US" sz="2800" b="1" dirty="0" err="1" smtClean="0"/>
              <a:t>telecomunicații</a:t>
            </a:r>
            <a:r>
              <a:rPr lang="en-US" sz="2800" b="1" dirty="0" smtClean="0"/>
              <a:t>, de radio-</a:t>
            </a:r>
            <a:r>
              <a:rPr lang="en-US" sz="2800" b="1" dirty="0" err="1" smtClean="0"/>
              <a:t>tv</a:t>
            </a:r>
            <a:r>
              <a:rPr lang="en-US" sz="2800" b="1" dirty="0" smtClean="0"/>
              <a:t> </a:t>
            </a:r>
            <a:r>
              <a:rPr lang="en-US" sz="2800" b="1" dirty="0" err="1" smtClean="0"/>
              <a:t>prestate</a:t>
            </a:r>
            <a:r>
              <a:rPr lang="en-US" sz="2800" b="1" dirty="0" smtClean="0"/>
              <a:t> </a:t>
            </a:r>
            <a:r>
              <a:rPr lang="en-US" sz="2800" b="1" dirty="0" err="1" smtClean="0"/>
              <a:t>către</a:t>
            </a:r>
            <a:r>
              <a:rPr lang="en-US" sz="2800" b="1" dirty="0" smtClean="0"/>
              <a:t> </a:t>
            </a:r>
            <a:r>
              <a:rPr lang="en-US" sz="2800" b="1" dirty="0" err="1" smtClean="0"/>
              <a:t>persoane</a:t>
            </a:r>
            <a:r>
              <a:rPr lang="en-US" sz="2800" b="1" dirty="0" smtClean="0"/>
              <a:t> </a:t>
            </a:r>
            <a:r>
              <a:rPr lang="en-US" sz="2800" b="1" dirty="0" err="1" smtClean="0"/>
              <a:t>neimpozabile</a:t>
            </a:r>
            <a:endParaRPr lang="en-US" sz="2800" b="1" dirty="0"/>
          </a:p>
        </p:txBody>
      </p:sp>
      <p:sp>
        <p:nvSpPr>
          <p:cNvPr id="3" name="Content Placeholder 2"/>
          <p:cNvSpPr>
            <a:spLocks noGrp="1"/>
          </p:cNvSpPr>
          <p:nvPr>
            <p:ph idx="1"/>
          </p:nvPr>
        </p:nvSpPr>
        <p:spPr>
          <a:xfrm>
            <a:off x="457200" y="1600200"/>
            <a:ext cx="8229600" cy="4667974"/>
          </a:xfrm>
        </p:spPr>
        <p:txBody>
          <a:bodyPr>
            <a:normAutofit fontScale="70000" lnSpcReduction="20000"/>
          </a:bodyPr>
          <a:lstStyle/>
          <a:p>
            <a:pPr algn="just"/>
            <a:r>
              <a:rPr lang="en-US" dirty="0" err="1" smtClean="0"/>
              <a:t>După</a:t>
            </a:r>
            <a:r>
              <a:rPr lang="en-US" dirty="0" smtClean="0"/>
              <a:t> 1 </a:t>
            </a:r>
            <a:r>
              <a:rPr lang="en-US" dirty="0" err="1" smtClean="0"/>
              <a:t>ianuarie</a:t>
            </a:r>
            <a:r>
              <a:rPr lang="en-US" dirty="0" smtClean="0"/>
              <a:t> 2019, </a:t>
            </a:r>
            <a:r>
              <a:rPr lang="en-US" dirty="0" err="1" smtClean="0"/>
              <a:t>dacă</a:t>
            </a:r>
            <a:r>
              <a:rPr lang="en-US" dirty="0" smtClean="0"/>
              <a:t> </a:t>
            </a:r>
            <a:r>
              <a:rPr lang="en-US" dirty="0" err="1" smtClean="0"/>
              <a:t>prestatorul</a:t>
            </a:r>
            <a:r>
              <a:rPr lang="en-US" dirty="0" smtClean="0"/>
              <a:t> </a:t>
            </a:r>
            <a:r>
              <a:rPr lang="en-US" dirty="0" err="1" smtClean="0"/>
              <a:t>este</a:t>
            </a:r>
            <a:r>
              <a:rPr lang="en-US" dirty="0" smtClean="0"/>
              <a:t> </a:t>
            </a:r>
            <a:r>
              <a:rPr lang="en-US" dirty="0" err="1" smtClean="0"/>
              <a:t>stabilit</a:t>
            </a:r>
            <a:r>
              <a:rPr lang="en-US" dirty="0" smtClean="0"/>
              <a:t> </a:t>
            </a:r>
            <a:r>
              <a:rPr lang="en-US" dirty="0" err="1" smtClean="0"/>
              <a:t>numai</a:t>
            </a:r>
            <a:r>
              <a:rPr lang="en-US" dirty="0" smtClean="0"/>
              <a:t> </a:t>
            </a:r>
            <a:r>
              <a:rPr lang="en-US" dirty="0" err="1" smtClean="0"/>
              <a:t>în</a:t>
            </a:r>
            <a:r>
              <a:rPr lang="en-US" dirty="0" smtClean="0"/>
              <a:t> RO </a:t>
            </a:r>
            <a:r>
              <a:rPr lang="en-US" dirty="0" err="1" smtClean="0"/>
              <a:t>și</a:t>
            </a:r>
            <a:r>
              <a:rPr lang="en-US" dirty="0" smtClean="0"/>
              <a:t> nu </a:t>
            </a:r>
            <a:r>
              <a:rPr lang="en-US" dirty="0" err="1" smtClean="0"/>
              <a:t>va</a:t>
            </a:r>
            <a:r>
              <a:rPr lang="en-US" dirty="0" smtClean="0"/>
              <a:t> </a:t>
            </a:r>
            <a:r>
              <a:rPr lang="en-US" dirty="0" err="1" smtClean="0"/>
              <a:t>depăși</a:t>
            </a:r>
            <a:r>
              <a:rPr lang="en-US" dirty="0" smtClean="0"/>
              <a:t> </a:t>
            </a:r>
            <a:r>
              <a:rPr lang="en-US" dirty="0" err="1" smtClean="0"/>
              <a:t>plafonul</a:t>
            </a:r>
            <a:r>
              <a:rPr lang="en-US" dirty="0" smtClean="0"/>
              <a:t> de 46.585 lei din </a:t>
            </a:r>
            <a:r>
              <a:rPr lang="en-US" dirty="0" err="1" smtClean="0"/>
              <a:t>astfel</a:t>
            </a:r>
            <a:r>
              <a:rPr lang="en-US" dirty="0" smtClean="0"/>
              <a:t> de </a:t>
            </a:r>
            <a:r>
              <a:rPr lang="en-US" dirty="0" err="1" smtClean="0"/>
              <a:t>prestări</a:t>
            </a:r>
            <a:r>
              <a:rPr lang="en-US" dirty="0" smtClean="0"/>
              <a:t> </a:t>
            </a:r>
            <a:r>
              <a:rPr lang="en-US" dirty="0" err="1" smtClean="0"/>
              <a:t>în</a:t>
            </a:r>
            <a:r>
              <a:rPr lang="en-US" dirty="0" smtClean="0"/>
              <a:t> </a:t>
            </a:r>
            <a:r>
              <a:rPr lang="en-US" dirty="0" err="1" smtClean="0"/>
              <a:t>toate</a:t>
            </a:r>
            <a:r>
              <a:rPr lang="en-US" dirty="0" smtClean="0"/>
              <a:t> </a:t>
            </a:r>
            <a:r>
              <a:rPr lang="en-US" dirty="0" err="1" smtClean="0"/>
              <a:t>celelalte</a:t>
            </a:r>
            <a:r>
              <a:rPr lang="en-US" dirty="0" smtClean="0"/>
              <a:t> state </a:t>
            </a:r>
            <a:r>
              <a:rPr lang="en-US" dirty="0" err="1" smtClean="0"/>
              <a:t>membre</a:t>
            </a:r>
            <a:r>
              <a:rPr lang="en-US" dirty="0" smtClean="0"/>
              <a:t> </a:t>
            </a:r>
            <a:r>
              <a:rPr lang="en-US" dirty="0" err="1" smtClean="0"/>
              <a:t>și</a:t>
            </a:r>
            <a:r>
              <a:rPr lang="en-US" dirty="0" smtClean="0"/>
              <a:t> </a:t>
            </a:r>
            <a:r>
              <a:rPr lang="en-US" dirty="0" err="1" smtClean="0"/>
              <a:t>nici</a:t>
            </a:r>
            <a:r>
              <a:rPr lang="en-US" dirty="0" smtClean="0"/>
              <a:t> </a:t>
            </a:r>
            <a:r>
              <a:rPr lang="en-US" dirty="0" err="1" smtClean="0"/>
              <a:t>în</a:t>
            </a:r>
            <a:r>
              <a:rPr lang="en-US" dirty="0" smtClean="0"/>
              <a:t> </a:t>
            </a:r>
            <a:r>
              <a:rPr lang="en-US" dirty="0" err="1" smtClean="0"/>
              <a:t>anul</a:t>
            </a:r>
            <a:r>
              <a:rPr lang="en-US" dirty="0" smtClean="0"/>
              <a:t> anterior </a:t>
            </a:r>
            <a:r>
              <a:rPr lang="en-US" dirty="0" err="1" smtClean="0"/>
              <a:t>acest</a:t>
            </a:r>
            <a:r>
              <a:rPr lang="en-US" dirty="0" smtClean="0"/>
              <a:t> </a:t>
            </a:r>
            <a:r>
              <a:rPr lang="en-US" dirty="0" err="1" smtClean="0"/>
              <a:t>plafon</a:t>
            </a:r>
            <a:r>
              <a:rPr lang="en-US" dirty="0" smtClean="0"/>
              <a:t> nu a </a:t>
            </a:r>
            <a:r>
              <a:rPr lang="en-US" dirty="0" err="1" smtClean="0"/>
              <a:t>fost</a:t>
            </a:r>
            <a:r>
              <a:rPr lang="en-US" dirty="0" smtClean="0"/>
              <a:t> </a:t>
            </a:r>
            <a:r>
              <a:rPr lang="en-US" dirty="0" err="1" smtClean="0"/>
              <a:t>depășit</a:t>
            </a:r>
            <a:r>
              <a:rPr lang="en-US" dirty="0" smtClean="0"/>
              <a:t>, </a:t>
            </a:r>
            <a:r>
              <a:rPr lang="en-US" dirty="0" err="1" smtClean="0"/>
              <a:t>locul</a:t>
            </a:r>
            <a:r>
              <a:rPr lang="en-US" dirty="0" smtClean="0"/>
              <a:t> </a:t>
            </a:r>
            <a:r>
              <a:rPr lang="en-US" dirty="0" err="1" smtClean="0"/>
              <a:t>prestării</a:t>
            </a:r>
            <a:r>
              <a:rPr lang="en-US" dirty="0" smtClean="0"/>
              <a:t> </a:t>
            </a:r>
            <a:r>
              <a:rPr lang="en-US" dirty="0" err="1" smtClean="0"/>
              <a:t>va</a:t>
            </a:r>
            <a:r>
              <a:rPr lang="en-US" dirty="0" smtClean="0"/>
              <a:t> fi </a:t>
            </a:r>
            <a:r>
              <a:rPr lang="en-US" dirty="0" err="1" smtClean="0"/>
              <a:t>în</a:t>
            </a:r>
            <a:r>
              <a:rPr lang="en-US" dirty="0" smtClean="0"/>
              <a:t> </a:t>
            </a:r>
            <a:r>
              <a:rPr lang="en-US" dirty="0" err="1" smtClean="0"/>
              <a:t>România</a:t>
            </a:r>
            <a:r>
              <a:rPr lang="en-US" dirty="0" smtClean="0"/>
              <a:t> conform </a:t>
            </a:r>
            <a:r>
              <a:rPr lang="en-US" dirty="0" err="1" smtClean="0"/>
              <a:t>regulii</a:t>
            </a:r>
            <a:r>
              <a:rPr lang="en-US" dirty="0" smtClean="0"/>
              <a:t> </a:t>
            </a:r>
            <a:r>
              <a:rPr lang="en-US" dirty="0" err="1" smtClean="0"/>
              <a:t>generale</a:t>
            </a:r>
            <a:r>
              <a:rPr lang="en-US" dirty="0" smtClean="0"/>
              <a:t> de la art 278 </a:t>
            </a:r>
            <a:r>
              <a:rPr lang="en-US" dirty="0" err="1" smtClean="0"/>
              <a:t>alin</a:t>
            </a:r>
            <a:r>
              <a:rPr lang="en-US" dirty="0" smtClean="0"/>
              <a:t>.(3), </a:t>
            </a:r>
            <a:r>
              <a:rPr lang="en-US" dirty="0" err="1" smtClean="0"/>
              <a:t>respectiv</a:t>
            </a:r>
            <a:r>
              <a:rPr lang="en-US" dirty="0" smtClean="0"/>
              <a:t> </a:t>
            </a:r>
            <a:r>
              <a:rPr lang="en-US" dirty="0" err="1" smtClean="0"/>
              <a:t>locul</a:t>
            </a:r>
            <a:r>
              <a:rPr lang="en-US" dirty="0" smtClean="0"/>
              <a:t> </a:t>
            </a:r>
            <a:r>
              <a:rPr lang="en-US" dirty="0" err="1" smtClean="0"/>
              <a:t>unde</a:t>
            </a:r>
            <a:r>
              <a:rPr lang="en-US" dirty="0" smtClean="0"/>
              <a:t> </a:t>
            </a:r>
            <a:r>
              <a:rPr lang="en-US" dirty="0" err="1" smtClean="0"/>
              <a:t>este</a:t>
            </a:r>
            <a:r>
              <a:rPr lang="en-US" dirty="0" smtClean="0"/>
              <a:t> </a:t>
            </a:r>
            <a:r>
              <a:rPr lang="en-US" dirty="0" err="1" smtClean="0"/>
              <a:t>stabilit</a:t>
            </a:r>
            <a:r>
              <a:rPr lang="en-US" dirty="0" smtClean="0"/>
              <a:t> </a:t>
            </a:r>
            <a:r>
              <a:rPr lang="en-US" dirty="0" err="1" smtClean="0"/>
              <a:t>prestatorul</a:t>
            </a:r>
            <a:r>
              <a:rPr lang="en-US" dirty="0" smtClean="0"/>
              <a:t>.</a:t>
            </a:r>
          </a:p>
          <a:p>
            <a:pPr algn="just"/>
            <a:r>
              <a:rPr lang="en-US" dirty="0" err="1" smtClean="0"/>
              <a:t>Prestatorul</a:t>
            </a:r>
            <a:r>
              <a:rPr lang="en-US" dirty="0" smtClean="0"/>
              <a:t> din RO </a:t>
            </a:r>
            <a:r>
              <a:rPr lang="en-US" dirty="0" err="1" smtClean="0"/>
              <a:t>va</a:t>
            </a:r>
            <a:r>
              <a:rPr lang="en-US" dirty="0" smtClean="0"/>
              <a:t> </a:t>
            </a:r>
            <a:r>
              <a:rPr lang="en-US" dirty="0" err="1" smtClean="0"/>
              <a:t>factura</a:t>
            </a:r>
            <a:r>
              <a:rPr lang="en-US" dirty="0" smtClean="0"/>
              <a:t> cu TVA din RO </a:t>
            </a:r>
            <a:r>
              <a:rPr lang="en-US" dirty="0" err="1" smtClean="0"/>
              <a:t>prestări</a:t>
            </a:r>
            <a:r>
              <a:rPr lang="en-US" dirty="0" smtClean="0"/>
              <a:t> de </a:t>
            </a:r>
            <a:r>
              <a:rPr lang="en-US" dirty="0" err="1" smtClean="0"/>
              <a:t>servicii</a:t>
            </a:r>
            <a:r>
              <a:rPr lang="en-US" dirty="0" smtClean="0"/>
              <a:t> din </a:t>
            </a:r>
            <a:r>
              <a:rPr lang="en-US" dirty="0" err="1" smtClean="0"/>
              <a:t>categoria</a:t>
            </a:r>
            <a:r>
              <a:rPr lang="en-US" dirty="0" smtClean="0"/>
              <a:t> </a:t>
            </a:r>
            <a:r>
              <a:rPr lang="en-US" dirty="0" err="1" smtClean="0"/>
              <a:t>menționată</a:t>
            </a:r>
            <a:r>
              <a:rPr lang="en-US" dirty="0" smtClean="0"/>
              <a:t> </a:t>
            </a:r>
            <a:r>
              <a:rPr lang="en-US" dirty="0" err="1" smtClean="0"/>
              <a:t>către</a:t>
            </a:r>
            <a:r>
              <a:rPr lang="en-US" dirty="0" smtClean="0"/>
              <a:t> </a:t>
            </a:r>
            <a:r>
              <a:rPr lang="en-US" dirty="0" err="1" smtClean="0"/>
              <a:t>persoane</a:t>
            </a:r>
            <a:r>
              <a:rPr lang="en-US" dirty="0" smtClean="0"/>
              <a:t> </a:t>
            </a:r>
            <a:r>
              <a:rPr lang="en-US" dirty="0" err="1" smtClean="0"/>
              <a:t>neimpozabile</a:t>
            </a:r>
            <a:r>
              <a:rPr lang="en-US" dirty="0" smtClean="0"/>
              <a:t> din </a:t>
            </a:r>
            <a:r>
              <a:rPr lang="en-US" dirty="0" err="1" smtClean="0"/>
              <a:t>alte</a:t>
            </a:r>
            <a:r>
              <a:rPr lang="en-US" dirty="0" smtClean="0"/>
              <a:t> SM, </a:t>
            </a:r>
            <a:r>
              <a:rPr lang="en-US" dirty="0" err="1" smtClean="0"/>
              <a:t>dar</a:t>
            </a:r>
            <a:r>
              <a:rPr lang="en-US" dirty="0" smtClean="0"/>
              <a:t> </a:t>
            </a:r>
            <a:r>
              <a:rPr lang="en-US" dirty="0" err="1" smtClean="0"/>
              <a:t>dacă</a:t>
            </a:r>
            <a:r>
              <a:rPr lang="en-US" dirty="0" smtClean="0"/>
              <a:t> se </a:t>
            </a:r>
            <a:r>
              <a:rPr lang="en-US" dirty="0" err="1" smtClean="0"/>
              <a:t>va</a:t>
            </a:r>
            <a:r>
              <a:rPr lang="en-US" dirty="0" smtClean="0"/>
              <a:t> </a:t>
            </a:r>
            <a:r>
              <a:rPr lang="en-US" dirty="0" err="1" smtClean="0"/>
              <a:t>depăși</a:t>
            </a:r>
            <a:r>
              <a:rPr lang="en-US" dirty="0" smtClean="0"/>
              <a:t> </a:t>
            </a:r>
            <a:r>
              <a:rPr lang="en-US" dirty="0" err="1" smtClean="0"/>
              <a:t>plafonul</a:t>
            </a:r>
            <a:r>
              <a:rPr lang="en-US" dirty="0" smtClean="0"/>
              <a:t> </a:t>
            </a:r>
            <a:r>
              <a:rPr lang="en-US" dirty="0" err="1" smtClean="0"/>
              <a:t>în</a:t>
            </a:r>
            <a:r>
              <a:rPr lang="en-US" dirty="0" smtClean="0"/>
              <a:t> </a:t>
            </a:r>
            <a:r>
              <a:rPr lang="en-US" dirty="0" err="1" smtClean="0"/>
              <a:t>cursul</a:t>
            </a:r>
            <a:r>
              <a:rPr lang="en-US" dirty="0" smtClean="0"/>
              <a:t> </a:t>
            </a:r>
            <a:r>
              <a:rPr lang="en-US" dirty="0" err="1" smtClean="0"/>
              <a:t>unui</a:t>
            </a:r>
            <a:r>
              <a:rPr lang="en-US" dirty="0" smtClean="0"/>
              <a:t> an, de la data </a:t>
            </a:r>
            <a:r>
              <a:rPr lang="en-US" dirty="0" err="1" smtClean="0"/>
              <a:t>depășirii</a:t>
            </a:r>
            <a:r>
              <a:rPr lang="en-US" dirty="0" smtClean="0"/>
              <a:t> se </a:t>
            </a:r>
            <a:r>
              <a:rPr lang="en-US" dirty="0" err="1" smtClean="0"/>
              <a:t>vor</a:t>
            </a:r>
            <a:r>
              <a:rPr lang="en-US" dirty="0" smtClean="0"/>
              <a:t> </a:t>
            </a:r>
            <a:r>
              <a:rPr lang="en-US" dirty="0" err="1" smtClean="0"/>
              <a:t>aplica</a:t>
            </a:r>
            <a:r>
              <a:rPr lang="en-US" dirty="0" smtClean="0"/>
              <a:t> </a:t>
            </a:r>
            <a:r>
              <a:rPr lang="en-US" dirty="0" err="1" smtClean="0"/>
              <a:t>prevederile</a:t>
            </a:r>
            <a:r>
              <a:rPr lang="en-US" dirty="0" smtClean="0"/>
              <a:t> art 278(5) </a:t>
            </a:r>
            <a:r>
              <a:rPr lang="en-US" dirty="0" err="1" smtClean="0"/>
              <a:t>lit.h</a:t>
            </a:r>
            <a:r>
              <a:rPr lang="en-US" dirty="0" smtClean="0"/>
              <a:t>), </a:t>
            </a:r>
            <a:r>
              <a:rPr lang="en-US" dirty="0" err="1" smtClean="0"/>
              <a:t>descrise</a:t>
            </a:r>
            <a:r>
              <a:rPr lang="en-US" dirty="0" smtClean="0"/>
              <a:t> </a:t>
            </a:r>
            <a:r>
              <a:rPr lang="en-US" dirty="0" err="1" smtClean="0"/>
              <a:t>anterior.Optional</a:t>
            </a:r>
            <a:r>
              <a:rPr lang="en-US" dirty="0" smtClean="0"/>
              <a:t> </a:t>
            </a:r>
            <a:r>
              <a:rPr lang="en-US" dirty="0" err="1" smtClean="0"/>
              <a:t>prestatorul</a:t>
            </a:r>
            <a:r>
              <a:rPr lang="en-US" dirty="0" smtClean="0"/>
              <a:t> </a:t>
            </a:r>
            <a:r>
              <a:rPr lang="en-US" dirty="0" err="1" smtClean="0"/>
              <a:t>poate</a:t>
            </a:r>
            <a:r>
              <a:rPr lang="en-US" dirty="0" smtClean="0"/>
              <a:t> </a:t>
            </a:r>
            <a:r>
              <a:rPr lang="en-US" dirty="0" err="1" smtClean="0"/>
              <a:t>opta</a:t>
            </a:r>
            <a:r>
              <a:rPr lang="en-US" dirty="0" smtClean="0"/>
              <a:t> </a:t>
            </a:r>
            <a:r>
              <a:rPr lang="en-US" dirty="0" err="1" smtClean="0"/>
              <a:t>pentru</a:t>
            </a:r>
            <a:r>
              <a:rPr lang="en-US" dirty="0" smtClean="0"/>
              <a:t> </a:t>
            </a:r>
            <a:r>
              <a:rPr lang="en-US" dirty="0" err="1" smtClean="0"/>
              <a:t>aplicarea</a:t>
            </a:r>
            <a:r>
              <a:rPr lang="en-US" dirty="0" smtClean="0"/>
              <a:t> art 278(5) lit. h).</a:t>
            </a:r>
          </a:p>
          <a:p>
            <a:pPr algn="just"/>
            <a:r>
              <a:rPr lang="en-US" dirty="0" err="1" smtClean="0"/>
              <a:t>Aceste</a:t>
            </a:r>
            <a:r>
              <a:rPr lang="en-US" dirty="0" smtClean="0"/>
              <a:t> </a:t>
            </a:r>
            <a:r>
              <a:rPr lang="en-US" dirty="0" err="1" smtClean="0"/>
              <a:t>prevederi</a:t>
            </a:r>
            <a:r>
              <a:rPr lang="en-US" dirty="0" smtClean="0"/>
              <a:t> nu </a:t>
            </a:r>
            <a:r>
              <a:rPr lang="en-US" dirty="0" err="1" smtClean="0"/>
              <a:t>sunt</a:t>
            </a:r>
            <a:r>
              <a:rPr lang="en-US" dirty="0" smtClean="0"/>
              <a:t> </a:t>
            </a:r>
            <a:r>
              <a:rPr lang="en-US" dirty="0" err="1" smtClean="0"/>
              <a:t>aplicabile</a:t>
            </a:r>
            <a:r>
              <a:rPr lang="en-US" dirty="0" smtClean="0"/>
              <a:t> </a:t>
            </a:r>
            <a:r>
              <a:rPr lang="en-US" dirty="0" err="1" smtClean="0"/>
              <a:t>prestatorilor</a:t>
            </a:r>
            <a:r>
              <a:rPr lang="en-US" dirty="0" smtClean="0"/>
              <a:t> care au </a:t>
            </a:r>
            <a:r>
              <a:rPr lang="en-US" dirty="0" err="1" smtClean="0"/>
              <a:t>depășit</a:t>
            </a:r>
            <a:r>
              <a:rPr lang="en-US" dirty="0" smtClean="0"/>
              <a:t> </a:t>
            </a:r>
            <a:r>
              <a:rPr lang="en-US" dirty="0" err="1" smtClean="0"/>
              <a:t>în</a:t>
            </a:r>
            <a:r>
              <a:rPr lang="en-US" dirty="0" smtClean="0"/>
              <a:t> </a:t>
            </a:r>
            <a:r>
              <a:rPr lang="en-US" dirty="0" err="1" smtClean="0"/>
              <a:t>anul</a:t>
            </a:r>
            <a:r>
              <a:rPr lang="en-US" dirty="0" smtClean="0"/>
              <a:t> 2018 </a:t>
            </a:r>
            <a:r>
              <a:rPr lang="en-US" dirty="0" err="1" smtClean="0"/>
              <a:t>plafonul</a:t>
            </a:r>
            <a:r>
              <a:rPr lang="en-US" dirty="0" smtClean="0"/>
              <a:t> de 46.585 lei din </a:t>
            </a:r>
            <a:r>
              <a:rPr lang="en-US" dirty="0" err="1" smtClean="0"/>
              <a:t>prestări</a:t>
            </a:r>
            <a:r>
              <a:rPr lang="en-US" dirty="0" smtClean="0"/>
              <a:t> de </a:t>
            </a:r>
            <a:r>
              <a:rPr lang="en-US" dirty="0" err="1" smtClean="0"/>
              <a:t>servicii</a:t>
            </a:r>
            <a:r>
              <a:rPr lang="en-US" dirty="0" smtClean="0"/>
              <a:t> </a:t>
            </a:r>
            <a:r>
              <a:rPr lang="en-US" dirty="0" err="1"/>
              <a:t>furnizate</a:t>
            </a:r>
            <a:r>
              <a:rPr lang="en-US" dirty="0"/>
              <a:t> </a:t>
            </a:r>
            <a:r>
              <a:rPr lang="en-US" dirty="0" err="1"/>
              <a:t>pe</a:t>
            </a:r>
            <a:r>
              <a:rPr lang="en-US" dirty="0"/>
              <a:t> </a:t>
            </a:r>
            <a:r>
              <a:rPr lang="en-US" dirty="0" err="1"/>
              <a:t>cale</a:t>
            </a:r>
            <a:r>
              <a:rPr lang="en-US" dirty="0"/>
              <a:t> </a:t>
            </a:r>
            <a:r>
              <a:rPr lang="en-US" dirty="0" err="1"/>
              <a:t>electronică</a:t>
            </a:r>
            <a:r>
              <a:rPr lang="en-US" dirty="0"/>
              <a:t>, de </a:t>
            </a:r>
            <a:r>
              <a:rPr lang="en-US" dirty="0" err="1"/>
              <a:t>telecomunicații</a:t>
            </a:r>
            <a:r>
              <a:rPr lang="en-US" dirty="0"/>
              <a:t>, de radio-</a:t>
            </a:r>
            <a:r>
              <a:rPr lang="en-US" dirty="0" err="1" smtClean="0"/>
              <a:t>tv</a:t>
            </a:r>
            <a:r>
              <a:rPr lang="en-US" dirty="0" smtClean="0"/>
              <a:t>, </a:t>
            </a:r>
            <a:r>
              <a:rPr lang="en-US" dirty="0" err="1"/>
              <a:t>prestate</a:t>
            </a:r>
            <a:r>
              <a:rPr lang="en-US" dirty="0"/>
              <a:t> </a:t>
            </a:r>
            <a:r>
              <a:rPr lang="en-US" dirty="0" err="1"/>
              <a:t>către</a:t>
            </a:r>
            <a:r>
              <a:rPr lang="en-US" dirty="0"/>
              <a:t> </a:t>
            </a:r>
            <a:r>
              <a:rPr lang="en-US" dirty="0" err="1"/>
              <a:t>persoane</a:t>
            </a:r>
            <a:r>
              <a:rPr lang="en-US" dirty="0"/>
              <a:t> </a:t>
            </a:r>
            <a:r>
              <a:rPr lang="en-US" dirty="0" err="1" smtClean="0"/>
              <a:t>neimpozabile</a:t>
            </a:r>
            <a:r>
              <a:rPr lang="en-US" dirty="0" smtClean="0"/>
              <a:t> </a:t>
            </a:r>
            <a:r>
              <a:rPr lang="en-US" dirty="0" err="1" smtClean="0"/>
              <a:t>în</a:t>
            </a:r>
            <a:r>
              <a:rPr lang="en-US" dirty="0" smtClean="0"/>
              <a:t> </a:t>
            </a:r>
            <a:r>
              <a:rPr lang="en-US" b="1" dirty="0" err="1" smtClean="0"/>
              <a:t>toate</a:t>
            </a:r>
            <a:r>
              <a:rPr lang="en-US" dirty="0" smtClean="0"/>
              <a:t> </a:t>
            </a:r>
            <a:r>
              <a:rPr lang="en-US" dirty="0" err="1" smtClean="0"/>
              <a:t>statele</a:t>
            </a:r>
            <a:r>
              <a:rPr lang="en-US" dirty="0" smtClean="0"/>
              <a:t> </a:t>
            </a:r>
            <a:r>
              <a:rPr lang="en-US" dirty="0" err="1" smtClean="0"/>
              <a:t>membre</a:t>
            </a:r>
            <a:r>
              <a:rPr lang="en-US" dirty="0" smtClean="0"/>
              <a:t>. ( </a:t>
            </a:r>
            <a:r>
              <a:rPr lang="en-US" dirty="0" err="1" smtClean="0"/>
              <a:t>plafonul</a:t>
            </a:r>
            <a:r>
              <a:rPr lang="en-US" dirty="0" smtClean="0"/>
              <a:t> nu se </a:t>
            </a:r>
            <a:r>
              <a:rPr lang="en-US" dirty="0" err="1" smtClean="0"/>
              <a:t>aplica</a:t>
            </a:r>
            <a:r>
              <a:rPr lang="en-US" dirty="0" smtClean="0"/>
              <a:t> </a:t>
            </a:r>
            <a:r>
              <a:rPr lang="en-US" dirty="0" err="1" smtClean="0"/>
              <a:t>pentru</a:t>
            </a:r>
            <a:r>
              <a:rPr lang="en-US" dirty="0" smtClean="0"/>
              <a:t> </a:t>
            </a:r>
            <a:r>
              <a:rPr lang="en-US" dirty="0" err="1" smtClean="0"/>
              <a:t>prestarile</a:t>
            </a:r>
            <a:r>
              <a:rPr lang="en-US" dirty="0" smtClean="0"/>
              <a:t> </a:t>
            </a:r>
            <a:r>
              <a:rPr lang="en-US" dirty="0" err="1" smtClean="0"/>
              <a:t>catre</a:t>
            </a:r>
            <a:r>
              <a:rPr lang="en-US" dirty="0" smtClean="0"/>
              <a:t> </a:t>
            </a:r>
            <a:r>
              <a:rPr lang="en-US" dirty="0" err="1" smtClean="0"/>
              <a:t>fiecare</a:t>
            </a:r>
            <a:r>
              <a:rPr lang="en-US" dirty="0" smtClean="0"/>
              <a:t> SM ci </a:t>
            </a:r>
            <a:r>
              <a:rPr lang="en-US" dirty="0" err="1" smtClean="0"/>
              <a:t>pentru</a:t>
            </a:r>
            <a:r>
              <a:rPr lang="en-US" dirty="0" smtClean="0"/>
              <a:t> </a:t>
            </a:r>
            <a:r>
              <a:rPr lang="en-US" dirty="0" err="1" smtClean="0"/>
              <a:t>toate</a:t>
            </a:r>
            <a:r>
              <a:rPr lang="en-US" dirty="0" smtClean="0"/>
              <a:t> SM)</a:t>
            </a:r>
          </a:p>
          <a:p>
            <a:pPr algn="just"/>
            <a:endParaRPr lang="en-US" dirty="0" smtClean="0"/>
          </a:p>
        </p:txBody>
      </p:sp>
      <p:sp>
        <p:nvSpPr>
          <p:cNvPr id="4" name="Footer Placeholder 3"/>
          <p:cNvSpPr>
            <a:spLocks noGrp="1"/>
          </p:cNvSpPr>
          <p:nvPr>
            <p:ph type="ftr" sz="quarter" idx="11"/>
          </p:nvPr>
        </p:nvSpPr>
        <p:spPr/>
        <p:txBody>
          <a:bodyPr/>
          <a:lstStyle/>
          <a:p>
            <a:r>
              <a:rPr lang="sk-SK" smtClean="0"/>
              <a:t>Autor Mariana Vizoli</a:t>
            </a:r>
            <a:endParaRPr lang="en-US"/>
          </a:p>
        </p:txBody>
      </p:sp>
    </p:spTree>
    <p:extLst>
      <p:ext uri="{BB962C8B-B14F-4D97-AF65-F5344CB8AC3E}">
        <p14:creationId xmlns:p14="http://schemas.microsoft.com/office/powerpoint/2010/main" val="3167592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Reducerea</a:t>
            </a:r>
            <a:r>
              <a:rPr lang="en-US" dirty="0" smtClean="0"/>
              <a:t> </a:t>
            </a:r>
            <a:r>
              <a:rPr lang="en-US" dirty="0" err="1" smtClean="0"/>
              <a:t>cotei</a:t>
            </a:r>
            <a:r>
              <a:rPr lang="en-US" dirty="0" smtClean="0"/>
              <a:t> de TVA de la 19% la 5%</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T</a:t>
            </a:r>
            <a:r>
              <a:rPr lang="ro-RO" b="1" dirty="0" smtClean="0"/>
              <a:t>otodată de la 1 nov 2018 se reduce cota aplicată de la 19% la 5% pentru următoarele:</a:t>
            </a:r>
          </a:p>
          <a:p>
            <a:r>
              <a:rPr lang="en-US" dirty="0" smtClean="0"/>
              <a:t>A</a:t>
            </a:r>
            <a:r>
              <a:rPr lang="ro-RO" dirty="0" smtClean="0"/>
              <a:t>ccesul la parcuri </a:t>
            </a:r>
            <a:r>
              <a:rPr lang="ro-RO" dirty="0"/>
              <a:t>de distracții și parcuri recreative ale căror activități sunt încadrate la codurile CAEN 9321 și 9329, potrivit Clasificării activităţilor din economia naţională - CAEN, actualizată prin Ordinul preşedintelui Institutului Naţional de Statistică nr. 337/</a:t>
            </a:r>
            <a:r>
              <a:rPr lang="ro-RO" dirty="0" smtClean="0"/>
              <a:t>2007</a:t>
            </a:r>
          </a:p>
          <a:p>
            <a:r>
              <a:rPr lang="en-US" dirty="0" err="1" smtClean="0"/>
              <a:t>Accesul</a:t>
            </a:r>
            <a:r>
              <a:rPr lang="en-US" dirty="0" smtClean="0"/>
              <a:t> la b</a:t>
            </a:r>
            <a:r>
              <a:rPr lang="ro-RO" dirty="0" smtClean="0"/>
              <a:t>âlciuri, </a:t>
            </a:r>
            <a:r>
              <a:rPr lang="ro-RO" dirty="0"/>
              <a:t>târguri, expoziţii şi evenimente culturale, evenimente </a:t>
            </a:r>
            <a:r>
              <a:rPr lang="ro-RO" dirty="0" smtClean="0"/>
              <a:t>sportive </a:t>
            </a:r>
            <a:r>
              <a:rPr lang="ro-RO" dirty="0"/>
              <a:t>încadrate la codurile </a:t>
            </a:r>
            <a:r>
              <a:rPr lang="ro-RO" dirty="0" smtClean="0"/>
              <a:t>CAEN 9321 și 9329</a:t>
            </a:r>
          </a:p>
          <a:p>
            <a:r>
              <a:rPr lang="en-US" dirty="0" err="1" smtClean="0"/>
              <a:t>Dreptul</a:t>
            </a:r>
            <a:r>
              <a:rPr lang="en-US" dirty="0" smtClean="0"/>
              <a:t> </a:t>
            </a:r>
            <a:r>
              <a:rPr lang="en-US" dirty="0"/>
              <a:t>de a </a:t>
            </a:r>
            <a:r>
              <a:rPr lang="en-US" dirty="0" err="1"/>
              <a:t>utiliza</a:t>
            </a:r>
            <a:r>
              <a:rPr lang="en-US" dirty="0"/>
              <a:t> </a:t>
            </a:r>
            <a:r>
              <a:rPr lang="en-US" dirty="0" err="1"/>
              <a:t>facilități</a:t>
            </a:r>
            <a:r>
              <a:rPr lang="en-US" dirty="0"/>
              <a:t> sportive </a:t>
            </a:r>
            <a:r>
              <a:rPr lang="en-US" dirty="0" err="1"/>
              <a:t>în</a:t>
            </a:r>
            <a:r>
              <a:rPr lang="en-US" dirty="0"/>
              <a:t> </a:t>
            </a:r>
            <a:r>
              <a:rPr lang="en-US" dirty="0" err="1"/>
              <a:t>scopul</a:t>
            </a:r>
            <a:r>
              <a:rPr lang="en-US" dirty="0"/>
              <a:t> </a:t>
            </a:r>
            <a:r>
              <a:rPr lang="en-US" dirty="0" err="1"/>
              <a:t>practicării</a:t>
            </a:r>
            <a:r>
              <a:rPr lang="en-US" dirty="0"/>
              <a:t> </a:t>
            </a:r>
            <a:r>
              <a:rPr lang="en-US" dirty="0" err="1"/>
              <a:t>sportului</a:t>
            </a:r>
            <a:r>
              <a:rPr lang="en-US" dirty="0"/>
              <a:t> </a:t>
            </a:r>
            <a:r>
              <a:rPr lang="en-US" dirty="0" err="1"/>
              <a:t>și</a:t>
            </a:r>
            <a:r>
              <a:rPr lang="en-US" dirty="0"/>
              <a:t> a </a:t>
            </a:r>
            <a:r>
              <a:rPr lang="en-US" dirty="0" err="1"/>
              <a:t>educației</a:t>
            </a:r>
            <a:r>
              <a:rPr lang="en-US" dirty="0"/>
              <a:t> </a:t>
            </a:r>
            <a:r>
              <a:rPr lang="en-US" dirty="0" err="1" smtClean="0"/>
              <a:t>fizice</a:t>
            </a:r>
            <a:r>
              <a:rPr lang="en-US" dirty="0" smtClean="0"/>
              <a:t>,</a:t>
            </a:r>
            <a:r>
              <a:rPr lang="ro-RO" dirty="0"/>
              <a:t> ale căror activități sunt încadrate la codurile CAEN </a:t>
            </a:r>
            <a:r>
              <a:rPr lang="ro-RO" dirty="0" smtClean="0"/>
              <a:t>9311 </a:t>
            </a:r>
            <a:r>
              <a:rPr lang="ro-RO" dirty="0"/>
              <a:t>și </a:t>
            </a:r>
            <a:r>
              <a:rPr lang="ro-RO" dirty="0" smtClean="0"/>
              <a:t>9313,</a:t>
            </a:r>
            <a:r>
              <a:rPr lang="en-US" dirty="0" smtClean="0"/>
              <a:t> </a:t>
            </a:r>
            <a:r>
              <a:rPr lang="en-US" dirty="0" err="1" smtClean="0"/>
              <a:t>altele</a:t>
            </a:r>
            <a:r>
              <a:rPr lang="en-US" dirty="0" smtClean="0"/>
              <a:t> </a:t>
            </a:r>
            <a:r>
              <a:rPr lang="en-US" dirty="0" err="1" smtClean="0"/>
              <a:t>decât</a:t>
            </a:r>
            <a:r>
              <a:rPr lang="en-US" dirty="0" smtClean="0"/>
              <a:t> </a:t>
            </a:r>
            <a:r>
              <a:rPr lang="en-US" dirty="0" err="1" smtClean="0"/>
              <a:t>cele</a:t>
            </a:r>
            <a:r>
              <a:rPr lang="en-US" dirty="0" smtClean="0"/>
              <a:t> care </a:t>
            </a:r>
            <a:r>
              <a:rPr lang="en-US" dirty="0" err="1" smtClean="0"/>
              <a:t>sunt</a:t>
            </a:r>
            <a:r>
              <a:rPr lang="en-US" dirty="0" smtClean="0"/>
              <a:t> </a:t>
            </a:r>
            <a:r>
              <a:rPr lang="en-US" dirty="0" err="1" smtClean="0"/>
              <a:t>scutite</a:t>
            </a:r>
            <a:r>
              <a:rPr lang="en-US" dirty="0" smtClean="0"/>
              <a:t> de TVA conform art 292(1) </a:t>
            </a:r>
            <a:r>
              <a:rPr lang="en-US" dirty="0" err="1" smtClean="0"/>
              <a:t>lit.l</a:t>
            </a:r>
            <a:r>
              <a:rPr lang="en-US" dirty="0" smtClean="0"/>
              <a:t>).</a:t>
            </a:r>
            <a:endParaRPr lang="ro-RO" dirty="0" smtClean="0"/>
          </a:p>
          <a:p>
            <a:endParaRPr lang="ro-RO" dirty="0" smtClean="0"/>
          </a:p>
        </p:txBody>
      </p:sp>
      <p:sp>
        <p:nvSpPr>
          <p:cNvPr id="4" name="Footer Placeholder 3"/>
          <p:cNvSpPr>
            <a:spLocks noGrp="1"/>
          </p:cNvSpPr>
          <p:nvPr>
            <p:ph type="ftr" sz="quarter" idx="11"/>
          </p:nvPr>
        </p:nvSpPr>
        <p:spPr/>
        <p:txBody>
          <a:bodyPr/>
          <a:lstStyle/>
          <a:p>
            <a:r>
              <a:rPr lang="ro-RO" smtClean="0"/>
              <a:t>MINISTERUL FINANŢELOR PUBLICE</a:t>
            </a:r>
            <a:endParaRPr lang="ro-RO"/>
          </a:p>
        </p:txBody>
      </p:sp>
    </p:spTree>
    <p:extLst>
      <p:ext uri="{BB962C8B-B14F-4D97-AF65-F5344CB8AC3E}">
        <p14:creationId xmlns:p14="http://schemas.microsoft.com/office/powerpoint/2010/main" val="4162927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3600" dirty="0" err="1" smtClean="0"/>
              <a:t>Reducerea</a:t>
            </a:r>
            <a:r>
              <a:rPr lang="en-US" sz="3600" dirty="0" smtClean="0"/>
              <a:t> </a:t>
            </a:r>
            <a:r>
              <a:rPr lang="en-US" sz="3600" dirty="0" err="1" smtClean="0"/>
              <a:t>cotei</a:t>
            </a:r>
            <a:r>
              <a:rPr lang="en-US" sz="3600" dirty="0" smtClean="0"/>
              <a:t> de TVA de la 19% </a:t>
            </a:r>
            <a:r>
              <a:rPr lang="en-US" sz="3600" dirty="0" err="1" smtClean="0"/>
              <a:t>sau</a:t>
            </a:r>
            <a:r>
              <a:rPr lang="en-US" sz="3600" dirty="0" smtClean="0"/>
              <a:t> 9% la 5%</a:t>
            </a:r>
            <a:endParaRPr lang="en-US" sz="3600" dirty="0"/>
          </a:p>
        </p:txBody>
      </p:sp>
      <p:sp>
        <p:nvSpPr>
          <p:cNvPr id="3" name="Content Placeholder 2"/>
          <p:cNvSpPr>
            <a:spLocks noGrp="1"/>
          </p:cNvSpPr>
          <p:nvPr>
            <p:ph idx="1"/>
          </p:nvPr>
        </p:nvSpPr>
        <p:spPr/>
        <p:txBody>
          <a:bodyPr>
            <a:normAutofit fontScale="77500" lnSpcReduction="20000"/>
          </a:bodyPr>
          <a:lstStyle/>
          <a:p>
            <a:pPr algn="just"/>
            <a:r>
              <a:rPr lang="en-US" dirty="0" err="1" smtClean="0"/>
              <a:t>Trecerea</a:t>
            </a:r>
            <a:r>
              <a:rPr lang="en-US" dirty="0" smtClean="0"/>
              <a:t> la </a:t>
            </a:r>
            <a:r>
              <a:rPr lang="en-US" dirty="0" err="1" smtClean="0"/>
              <a:t>noua</a:t>
            </a:r>
            <a:r>
              <a:rPr lang="en-US" dirty="0" smtClean="0"/>
              <a:t> </a:t>
            </a:r>
            <a:r>
              <a:rPr lang="en-US" dirty="0" err="1" smtClean="0"/>
              <a:t>cotă</a:t>
            </a:r>
            <a:r>
              <a:rPr lang="en-US" dirty="0" smtClean="0"/>
              <a:t> se </a:t>
            </a:r>
            <a:r>
              <a:rPr lang="en-US" dirty="0" err="1" smtClean="0"/>
              <a:t>va</a:t>
            </a:r>
            <a:r>
              <a:rPr lang="en-US" dirty="0" smtClean="0"/>
              <a:t> </a:t>
            </a:r>
            <a:r>
              <a:rPr lang="en-US" dirty="0" err="1" smtClean="0"/>
              <a:t>realiza</a:t>
            </a:r>
            <a:r>
              <a:rPr lang="en-US" dirty="0" smtClean="0"/>
              <a:t> </a:t>
            </a:r>
            <a:r>
              <a:rPr lang="en-US" dirty="0" err="1" smtClean="0"/>
              <a:t>în</a:t>
            </a:r>
            <a:r>
              <a:rPr lang="en-US" dirty="0" smtClean="0"/>
              <a:t> </a:t>
            </a:r>
            <a:r>
              <a:rPr lang="en-US" dirty="0" err="1" smtClean="0"/>
              <a:t>funcție</a:t>
            </a:r>
            <a:r>
              <a:rPr lang="en-US" dirty="0" smtClean="0"/>
              <a:t> de </a:t>
            </a:r>
            <a:r>
              <a:rPr lang="en-US" dirty="0" err="1" smtClean="0"/>
              <a:t>dispozițiile</a:t>
            </a:r>
            <a:r>
              <a:rPr lang="en-US" dirty="0" smtClean="0"/>
              <a:t> art. 291 </a:t>
            </a:r>
            <a:r>
              <a:rPr lang="en-US" dirty="0" err="1" smtClean="0"/>
              <a:t>alin</a:t>
            </a:r>
            <a:r>
              <a:rPr lang="en-US" dirty="0" smtClean="0"/>
              <a:t>.(4)-(6), </a:t>
            </a:r>
            <a:r>
              <a:rPr lang="en-US" dirty="0" err="1" smtClean="0"/>
              <a:t>respectiv</a:t>
            </a:r>
            <a:r>
              <a:rPr lang="en-US" dirty="0" smtClean="0"/>
              <a:t>:</a:t>
            </a:r>
          </a:p>
          <a:p>
            <a:pPr algn="just"/>
            <a:r>
              <a:rPr lang="en-US" dirty="0" err="1" smtClean="0"/>
              <a:t>Cota</a:t>
            </a:r>
            <a:r>
              <a:rPr lang="en-US" dirty="0" smtClean="0"/>
              <a:t> </a:t>
            </a:r>
            <a:r>
              <a:rPr lang="en-US" dirty="0" err="1" smtClean="0"/>
              <a:t>aplicabilă</a:t>
            </a:r>
            <a:r>
              <a:rPr lang="en-US" dirty="0" smtClean="0"/>
              <a:t> </a:t>
            </a:r>
            <a:r>
              <a:rPr lang="en-US" dirty="0" err="1" smtClean="0"/>
              <a:t>este</a:t>
            </a:r>
            <a:r>
              <a:rPr lang="en-US" dirty="0" smtClean="0"/>
              <a:t> </a:t>
            </a:r>
            <a:r>
              <a:rPr lang="en-US" dirty="0" err="1" smtClean="0"/>
              <a:t>cea</a:t>
            </a:r>
            <a:r>
              <a:rPr lang="en-US" dirty="0" smtClean="0"/>
              <a:t> </a:t>
            </a:r>
            <a:r>
              <a:rPr lang="en-US" dirty="0" err="1" smtClean="0"/>
              <a:t>în</a:t>
            </a:r>
            <a:r>
              <a:rPr lang="en-US" dirty="0" smtClean="0"/>
              <a:t> </a:t>
            </a:r>
            <a:r>
              <a:rPr lang="en-US" dirty="0" err="1" smtClean="0"/>
              <a:t>vigoare</a:t>
            </a:r>
            <a:r>
              <a:rPr lang="en-US" dirty="0" smtClean="0"/>
              <a:t> la data </a:t>
            </a:r>
            <a:r>
              <a:rPr lang="en-US" dirty="0" err="1" smtClean="0"/>
              <a:t>faptului</a:t>
            </a:r>
            <a:r>
              <a:rPr lang="en-US" dirty="0" smtClean="0"/>
              <a:t> generator de </a:t>
            </a:r>
            <a:r>
              <a:rPr lang="en-US" dirty="0" err="1" smtClean="0"/>
              <a:t>taxă</a:t>
            </a:r>
            <a:r>
              <a:rPr lang="en-US" dirty="0" smtClean="0"/>
              <a:t> ( data </a:t>
            </a:r>
            <a:r>
              <a:rPr lang="en-US" dirty="0" err="1" smtClean="0"/>
              <a:t>livrării</a:t>
            </a:r>
            <a:r>
              <a:rPr lang="en-US" dirty="0" smtClean="0"/>
              <a:t>/</a:t>
            </a:r>
            <a:r>
              <a:rPr lang="en-US" dirty="0" err="1" smtClean="0"/>
              <a:t>prestării</a:t>
            </a:r>
            <a:r>
              <a:rPr lang="en-US" dirty="0" smtClean="0"/>
              <a:t>) cu </a:t>
            </a:r>
            <a:r>
              <a:rPr lang="en-US" dirty="0" err="1" smtClean="0"/>
              <a:t>excepția</a:t>
            </a:r>
            <a:r>
              <a:rPr lang="en-US" dirty="0" smtClean="0"/>
              <a:t> </a:t>
            </a:r>
            <a:r>
              <a:rPr lang="en-US" dirty="0" err="1" smtClean="0"/>
              <a:t>cazului</a:t>
            </a:r>
            <a:r>
              <a:rPr lang="en-US" dirty="0" smtClean="0"/>
              <a:t> </a:t>
            </a:r>
            <a:r>
              <a:rPr lang="en-US" dirty="0" err="1" smtClean="0"/>
              <a:t>în</a:t>
            </a:r>
            <a:r>
              <a:rPr lang="en-US" dirty="0" smtClean="0"/>
              <a:t> care au </a:t>
            </a:r>
            <a:r>
              <a:rPr lang="en-US" dirty="0" err="1" smtClean="0"/>
              <a:t>fost</a:t>
            </a:r>
            <a:r>
              <a:rPr lang="en-US" dirty="0" smtClean="0"/>
              <a:t> </a:t>
            </a:r>
            <a:r>
              <a:rPr lang="en-US" dirty="0" err="1" smtClean="0"/>
              <a:t>emise</a:t>
            </a:r>
            <a:r>
              <a:rPr lang="en-US" dirty="0" smtClean="0"/>
              <a:t> </a:t>
            </a:r>
            <a:r>
              <a:rPr lang="en-US" dirty="0" err="1" smtClean="0"/>
              <a:t>facturi</a:t>
            </a:r>
            <a:r>
              <a:rPr lang="en-US" dirty="0" smtClean="0"/>
              <a:t> </a:t>
            </a:r>
            <a:r>
              <a:rPr lang="en-US" dirty="0" err="1" smtClean="0"/>
              <a:t>sau</a:t>
            </a:r>
            <a:r>
              <a:rPr lang="en-US" dirty="0" smtClean="0"/>
              <a:t> au </a:t>
            </a:r>
            <a:r>
              <a:rPr lang="en-US" dirty="0" err="1" smtClean="0"/>
              <a:t>fost</a:t>
            </a:r>
            <a:r>
              <a:rPr lang="en-US" dirty="0" smtClean="0"/>
              <a:t> </a:t>
            </a:r>
            <a:r>
              <a:rPr lang="en-US" dirty="0" err="1" smtClean="0"/>
              <a:t>încasate</a:t>
            </a:r>
            <a:r>
              <a:rPr lang="en-US" dirty="0" smtClean="0"/>
              <a:t> </a:t>
            </a:r>
            <a:r>
              <a:rPr lang="en-US" dirty="0" err="1" smtClean="0"/>
              <a:t>avansuri</a:t>
            </a:r>
            <a:r>
              <a:rPr lang="en-US" dirty="0" smtClean="0"/>
              <a:t> </a:t>
            </a:r>
            <a:r>
              <a:rPr lang="en-US" dirty="0" err="1" smtClean="0"/>
              <a:t>înainte</a:t>
            </a:r>
            <a:r>
              <a:rPr lang="en-US" dirty="0" smtClean="0"/>
              <a:t> de </a:t>
            </a:r>
            <a:r>
              <a:rPr lang="en-US" dirty="0" err="1" smtClean="0"/>
              <a:t>faptul</a:t>
            </a:r>
            <a:r>
              <a:rPr lang="en-US" dirty="0" smtClean="0"/>
              <a:t> generator, </a:t>
            </a:r>
            <a:r>
              <a:rPr lang="en-US" dirty="0" err="1" smtClean="0"/>
              <a:t>pentru</a:t>
            </a:r>
            <a:r>
              <a:rPr lang="en-US" dirty="0" smtClean="0"/>
              <a:t> care se </a:t>
            </a:r>
            <a:r>
              <a:rPr lang="en-US" dirty="0" err="1" smtClean="0"/>
              <a:t>aplică</a:t>
            </a:r>
            <a:r>
              <a:rPr lang="en-US" dirty="0" smtClean="0"/>
              <a:t> </a:t>
            </a:r>
            <a:r>
              <a:rPr lang="en-US" dirty="0" err="1" smtClean="0"/>
              <a:t>cota</a:t>
            </a:r>
            <a:r>
              <a:rPr lang="en-US" dirty="0" smtClean="0"/>
              <a:t> din data </a:t>
            </a:r>
            <a:r>
              <a:rPr lang="en-US" dirty="0" err="1" smtClean="0"/>
              <a:t>exigibilității</a:t>
            </a:r>
            <a:r>
              <a:rPr lang="en-US" dirty="0" smtClean="0"/>
              <a:t>, DAR,</a:t>
            </a:r>
          </a:p>
          <a:p>
            <a:pPr algn="just"/>
            <a:r>
              <a:rPr lang="ro-RO" dirty="0" smtClean="0"/>
              <a:t>Î</a:t>
            </a:r>
            <a:r>
              <a:rPr lang="en-US" dirty="0" smtClean="0"/>
              <a:t>n </a:t>
            </a:r>
            <a:r>
              <a:rPr lang="en-US" dirty="0" err="1" smtClean="0"/>
              <a:t>cazul</a:t>
            </a:r>
            <a:r>
              <a:rPr lang="en-US" dirty="0" smtClean="0"/>
              <a:t> </a:t>
            </a:r>
            <a:r>
              <a:rPr lang="en-US" dirty="0" err="1" smtClean="0"/>
              <a:t>modificării</a:t>
            </a:r>
            <a:r>
              <a:rPr lang="en-US" dirty="0" smtClean="0"/>
              <a:t> de cote, </a:t>
            </a:r>
            <a:r>
              <a:rPr lang="en-US" dirty="0" err="1" smtClean="0"/>
              <a:t>pentru</a:t>
            </a:r>
            <a:r>
              <a:rPr lang="en-US" dirty="0" smtClean="0"/>
              <a:t> </a:t>
            </a:r>
            <a:r>
              <a:rPr lang="en-US" dirty="0" err="1" smtClean="0"/>
              <a:t>situațiile</a:t>
            </a:r>
            <a:r>
              <a:rPr lang="en-US" dirty="0" smtClean="0"/>
              <a:t> </a:t>
            </a:r>
            <a:r>
              <a:rPr lang="en-US" dirty="0" err="1" smtClean="0"/>
              <a:t>în</a:t>
            </a:r>
            <a:r>
              <a:rPr lang="en-US" dirty="0" smtClean="0"/>
              <a:t> care s-a </a:t>
            </a:r>
            <a:r>
              <a:rPr lang="en-US" dirty="0" err="1" smtClean="0"/>
              <a:t>aplicat</a:t>
            </a:r>
            <a:r>
              <a:rPr lang="en-US" dirty="0" smtClean="0"/>
              <a:t> </a:t>
            </a:r>
            <a:r>
              <a:rPr lang="en-US" dirty="0" err="1" smtClean="0"/>
              <a:t>cota</a:t>
            </a:r>
            <a:r>
              <a:rPr lang="en-US" dirty="0" smtClean="0"/>
              <a:t> de la data </a:t>
            </a:r>
            <a:r>
              <a:rPr lang="en-US" dirty="0" err="1" smtClean="0"/>
              <a:t>emiterii</a:t>
            </a:r>
            <a:r>
              <a:rPr lang="en-US" dirty="0" smtClean="0"/>
              <a:t> </a:t>
            </a:r>
            <a:r>
              <a:rPr lang="en-US" dirty="0" err="1" smtClean="0"/>
              <a:t>unei</a:t>
            </a:r>
            <a:r>
              <a:rPr lang="en-US" dirty="0" smtClean="0"/>
              <a:t> </a:t>
            </a:r>
            <a:r>
              <a:rPr lang="en-US" dirty="0" err="1" smtClean="0"/>
              <a:t>facturi</a:t>
            </a:r>
            <a:r>
              <a:rPr lang="en-US" dirty="0" smtClean="0"/>
              <a:t> </a:t>
            </a:r>
            <a:r>
              <a:rPr lang="en-US" dirty="0" err="1" smtClean="0"/>
              <a:t>sau</a:t>
            </a:r>
            <a:r>
              <a:rPr lang="en-US" dirty="0" smtClean="0"/>
              <a:t> a </a:t>
            </a:r>
            <a:r>
              <a:rPr lang="en-US" dirty="0" err="1" smtClean="0"/>
              <a:t>încasării</a:t>
            </a:r>
            <a:r>
              <a:rPr lang="en-US" dirty="0" smtClean="0"/>
              <a:t> </a:t>
            </a:r>
            <a:r>
              <a:rPr lang="en-US" dirty="0" err="1" smtClean="0"/>
              <a:t>unui</a:t>
            </a:r>
            <a:r>
              <a:rPr lang="en-US" dirty="0" smtClean="0"/>
              <a:t> </a:t>
            </a:r>
            <a:r>
              <a:rPr lang="en-US" dirty="0" err="1" smtClean="0"/>
              <a:t>avans</a:t>
            </a:r>
            <a:r>
              <a:rPr lang="en-US" dirty="0"/>
              <a:t> </a:t>
            </a:r>
            <a:r>
              <a:rPr lang="en-US" dirty="0" smtClean="0"/>
              <a:t>( </a:t>
            </a:r>
            <a:r>
              <a:rPr lang="en-US" dirty="0" err="1" smtClean="0"/>
              <a:t>înainte</a:t>
            </a:r>
            <a:r>
              <a:rPr lang="en-US" dirty="0" smtClean="0"/>
              <a:t> de </a:t>
            </a:r>
            <a:r>
              <a:rPr lang="en-US" dirty="0" err="1" smtClean="0"/>
              <a:t>faptul</a:t>
            </a:r>
            <a:r>
              <a:rPr lang="en-US" dirty="0" smtClean="0"/>
              <a:t> generator), se </a:t>
            </a:r>
            <a:r>
              <a:rPr lang="en-US" dirty="0" err="1" smtClean="0"/>
              <a:t>procedează</a:t>
            </a:r>
            <a:r>
              <a:rPr lang="en-US" dirty="0" smtClean="0"/>
              <a:t> la </a:t>
            </a:r>
            <a:r>
              <a:rPr lang="en-US" dirty="0" err="1" smtClean="0"/>
              <a:t>regularizare</a:t>
            </a:r>
            <a:r>
              <a:rPr lang="en-US" dirty="0" smtClean="0"/>
              <a:t> </a:t>
            </a:r>
            <a:r>
              <a:rPr lang="en-US" dirty="0" err="1" smtClean="0"/>
              <a:t>pentru</a:t>
            </a:r>
            <a:r>
              <a:rPr lang="en-US" dirty="0" smtClean="0"/>
              <a:t> a </a:t>
            </a:r>
            <a:r>
              <a:rPr lang="en-US" dirty="0" err="1" smtClean="0"/>
              <a:t>aplica</a:t>
            </a:r>
            <a:r>
              <a:rPr lang="en-US" dirty="0" smtClean="0"/>
              <a:t> </a:t>
            </a:r>
            <a:r>
              <a:rPr lang="en-US" dirty="0" err="1" smtClean="0"/>
              <a:t>cota</a:t>
            </a:r>
            <a:r>
              <a:rPr lang="en-US" dirty="0" smtClean="0"/>
              <a:t> de la data </a:t>
            </a:r>
            <a:r>
              <a:rPr lang="en-US" dirty="0" err="1" smtClean="0"/>
              <a:t>livrării</a:t>
            </a:r>
            <a:r>
              <a:rPr lang="en-US" dirty="0" smtClean="0"/>
              <a:t>/</a:t>
            </a:r>
            <a:r>
              <a:rPr lang="en-US" dirty="0" err="1" smtClean="0"/>
              <a:t>prestării</a:t>
            </a:r>
            <a:r>
              <a:rPr lang="en-US" dirty="0" smtClean="0"/>
              <a:t>.  </a:t>
            </a:r>
            <a:r>
              <a:rPr lang="en-US" dirty="0" err="1" smtClean="0"/>
              <a:t>Orice</a:t>
            </a:r>
            <a:r>
              <a:rPr lang="en-US" dirty="0" smtClean="0"/>
              <a:t> </a:t>
            </a:r>
            <a:r>
              <a:rPr lang="en-US" dirty="0" err="1" smtClean="0"/>
              <a:t>avans</a:t>
            </a:r>
            <a:r>
              <a:rPr lang="en-US" dirty="0" smtClean="0"/>
              <a:t> </a:t>
            </a:r>
            <a:r>
              <a:rPr lang="en-US" dirty="0" err="1" smtClean="0"/>
              <a:t>sau</a:t>
            </a:r>
            <a:r>
              <a:rPr lang="en-US" dirty="0" smtClean="0"/>
              <a:t> </a:t>
            </a:r>
            <a:r>
              <a:rPr lang="en-US" dirty="0" err="1" smtClean="0"/>
              <a:t>orice</a:t>
            </a:r>
            <a:r>
              <a:rPr lang="en-US" dirty="0" smtClean="0"/>
              <a:t> </a:t>
            </a:r>
            <a:r>
              <a:rPr lang="en-US" dirty="0" err="1" smtClean="0"/>
              <a:t>factură</a:t>
            </a:r>
            <a:r>
              <a:rPr lang="en-US" dirty="0" smtClean="0"/>
              <a:t> </a:t>
            </a:r>
            <a:r>
              <a:rPr lang="en-US" dirty="0" err="1" smtClean="0"/>
              <a:t>emisă</a:t>
            </a:r>
            <a:r>
              <a:rPr lang="en-US" dirty="0" smtClean="0"/>
              <a:t> </a:t>
            </a:r>
            <a:r>
              <a:rPr lang="en-US" dirty="0" err="1" smtClean="0"/>
              <a:t>în</a:t>
            </a:r>
            <a:r>
              <a:rPr lang="en-US" dirty="0" smtClean="0"/>
              <a:t> </a:t>
            </a:r>
            <a:r>
              <a:rPr lang="en-US" dirty="0" err="1" smtClean="0"/>
              <a:t>avans</a:t>
            </a:r>
            <a:r>
              <a:rPr lang="en-US" dirty="0" smtClean="0"/>
              <a:t> </a:t>
            </a:r>
            <a:r>
              <a:rPr lang="en-US" dirty="0" err="1" smtClean="0"/>
              <a:t>vor</a:t>
            </a:r>
            <a:r>
              <a:rPr lang="en-US" dirty="0" smtClean="0"/>
              <a:t> </a:t>
            </a:r>
            <a:r>
              <a:rPr lang="en-US" dirty="0" err="1" smtClean="0"/>
              <a:t>trebui</a:t>
            </a:r>
            <a:r>
              <a:rPr lang="en-US" dirty="0" smtClean="0"/>
              <a:t> </a:t>
            </a:r>
            <a:r>
              <a:rPr lang="en-US" dirty="0" err="1" smtClean="0"/>
              <a:t>stornate</a:t>
            </a:r>
            <a:r>
              <a:rPr lang="en-US" dirty="0" smtClean="0"/>
              <a:t> </a:t>
            </a:r>
            <a:r>
              <a:rPr lang="en-US" dirty="0" err="1" smtClean="0"/>
              <a:t>pentru</a:t>
            </a:r>
            <a:r>
              <a:rPr lang="en-US" dirty="0" smtClean="0"/>
              <a:t> a </a:t>
            </a:r>
            <a:r>
              <a:rPr lang="en-US" dirty="0" err="1" smtClean="0"/>
              <a:t>aplica</a:t>
            </a:r>
            <a:r>
              <a:rPr lang="en-US" dirty="0" smtClean="0"/>
              <a:t> </a:t>
            </a:r>
            <a:r>
              <a:rPr lang="en-US" dirty="0" err="1" smtClean="0"/>
              <a:t>cota</a:t>
            </a:r>
            <a:r>
              <a:rPr lang="en-US" dirty="0" smtClean="0"/>
              <a:t> de la data </a:t>
            </a:r>
            <a:r>
              <a:rPr lang="en-US" dirty="0" err="1" smtClean="0"/>
              <a:t>livrării</a:t>
            </a:r>
            <a:r>
              <a:rPr lang="en-US" dirty="0" smtClean="0"/>
              <a:t>/</a:t>
            </a:r>
            <a:r>
              <a:rPr lang="en-US" dirty="0" err="1" smtClean="0"/>
              <a:t>prestării</a:t>
            </a:r>
            <a:r>
              <a:rPr lang="en-US" dirty="0" smtClean="0"/>
              <a:t>. </a:t>
            </a:r>
            <a:endParaRPr lang="en-US" dirty="0"/>
          </a:p>
        </p:txBody>
      </p:sp>
      <p:sp>
        <p:nvSpPr>
          <p:cNvPr id="4" name="Footer Placeholder 3"/>
          <p:cNvSpPr>
            <a:spLocks noGrp="1"/>
          </p:cNvSpPr>
          <p:nvPr>
            <p:ph type="ftr" sz="quarter" idx="11"/>
          </p:nvPr>
        </p:nvSpPr>
        <p:spPr/>
        <p:txBody>
          <a:bodyPr/>
          <a:lstStyle/>
          <a:p>
            <a:r>
              <a:rPr lang="ro-RO" dirty="0"/>
              <a:t>Autor Mariana Vizoli</a:t>
            </a:r>
          </a:p>
        </p:txBody>
      </p:sp>
    </p:spTree>
    <p:extLst>
      <p:ext uri="{BB962C8B-B14F-4D97-AF65-F5344CB8AC3E}">
        <p14:creationId xmlns:p14="http://schemas.microsoft.com/office/powerpoint/2010/main" val="3514705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Reducerea</a:t>
            </a:r>
            <a:r>
              <a:rPr lang="en-US" dirty="0" smtClean="0"/>
              <a:t> </a:t>
            </a:r>
            <a:r>
              <a:rPr lang="en-US" dirty="0" err="1" smtClean="0"/>
              <a:t>cotei</a:t>
            </a:r>
            <a:r>
              <a:rPr lang="en-US" dirty="0" smtClean="0"/>
              <a:t> de TVA de la 19% </a:t>
            </a:r>
            <a:r>
              <a:rPr lang="en-US" dirty="0" err="1" smtClean="0"/>
              <a:t>sau</a:t>
            </a:r>
            <a:r>
              <a:rPr lang="en-US" dirty="0" smtClean="0"/>
              <a:t> 9% la 5%</a:t>
            </a:r>
            <a:endParaRPr lang="en-US" dirty="0"/>
          </a:p>
        </p:txBody>
      </p:sp>
      <p:sp>
        <p:nvSpPr>
          <p:cNvPr id="3" name="Content Placeholder 2"/>
          <p:cNvSpPr>
            <a:spLocks noGrp="1"/>
          </p:cNvSpPr>
          <p:nvPr>
            <p:ph idx="1"/>
          </p:nvPr>
        </p:nvSpPr>
        <p:spPr/>
        <p:txBody>
          <a:bodyPr>
            <a:normAutofit fontScale="70000" lnSpcReduction="20000"/>
          </a:bodyPr>
          <a:lstStyle/>
          <a:p>
            <a:pPr algn="just"/>
            <a:r>
              <a:rPr lang="x-none" dirty="0" smtClean="0"/>
              <a:t>Pentru serviciile la care se modifică cota de TVA de la 1 nov. 2018, trebuie stabilit când intervine faptul generator conform art 281 din C.fiscal, respectiv care este data prestării:</a:t>
            </a:r>
          </a:p>
          <a:p>
            <a:pPr algn="just"/>
            <a:r>
              <a:rPr lang="en-US" dirty="0" err="1" smtClean="0"/>
              <a:t>Toate</a:t>
            </a:r>
            <a:r>
              <a:rPr lang="en-US" dirty="0" smtClean="0"/>
              <a:t> </a:t>
            </a:r>
            <a:r>
              <a:rPr lang="en-US" dirty="0" err="1" smtClean="0"/>
              <a:t>serviciile</a:t>
            </a:r>
            <a:r>
              <a:rPr lang="en-US" dirty="0" smtClean="0"/>
              <a:t> </a:t>
            </a:r>
            <a:r>
              <a:rPr lang="en-US" dirty="0" err="1" smtClean="0"/>
              <a:t>vizate</a:t>
            </a:r>
            <a:r>
              <a:rPr lang="en-US" dirty="0" smtClean="0"/>
              <a:t> de </a:t>
            </a:r>
            <a:r>
              <a:rPr lang="en-US" dirty="0" err="1" smtClean="0"/>
              <a:t>modificarea</a:t>
            </a:r>
            <a:r>
              <a:rPr lang="en-US" dirty="0" smtClean="0"/>
              <a:t> </a:t>
            </a:r>
            <a:r>
              <a:rPr lang="en-US" dirty="0" err="1" smtClean="0"/>
              <a:t>legislativă</a:t>
            </a:r>
            <a:r>
              <a:rPr lang="x-none" dirty="0"/>
              <a:t> </a:t>
            </a:r>
            <a:r>
              <a:rPr lang="x-none" dirty="0" smtClean="0"/>
              <a:t>se încadrează pe regula stabilită la art 281 alin.(12), faptul generator intervine la data finalizării serviciului.</a:t>
            </a:r>
          </a:p>
          <a:p>
            <a:pPr algn="just"/>
            <a:r>
              <a:rPr lang="x-none" dirty="0" smtClean="0"/>
              <a:t>Numai în cazul cazării, ar putea exista dificultăți de aplicare, deoarece cazarea la hotel poate presupune mai mult de o noapte de cazare. Dar, serviciul constă în sejurul petrecut de client, deci dacă un clinet se va caza la un hotel pe data de 31 oct si va pleca pe data de 3 nov.2018, serviciul de cazare se consideră finalizat pe data de 3 nov, iar cota care se va aplica este de 5%. Dacă au fost emise facturi sau au existat încasări anticipate pe cota de 9%, vor fi regularizate pentru a aplica cota de 5%.</a:t>
            </a:r>
            <a:endParaRPr lang="en-US" dirty="0" err="1" smtClean="0"/>
          </a:p>
        </p:txBody>
      </p:sp>
      <p:sp>
        <p:nvSpPr>
          <p:cNvPr id="4" name="Footer Placeholder 3"/>
          <p:cNvSpPr>
            <a:spLocks noGrp="1"/>
          </p:cNvSpPr>
          <p:nvPr>
            <p:ph type="ftr" sz="quarter" idx="11"/>
          </p:nvPr>
        </p:nvSpPr>
        <p:spPr/>
        <p:txBody>
          <a:bodyPr/>
          <a:lstStyle/>
          <a:p>
            <a:r>
              <a:rPr lang="ro-RO" dirty="0"/>
              <a:t>Autor Mariana Vizoli</a:t>
            </a:r>
          </a:p>
        </p:txBody>
      </p:sp>
    </p:spTree>
    <p:extLst>
      <p:ext uri="{BB962C8B-B14F-4D97-AF65-F5344CB8AC3E}">
        <p14:creationId xmlns:p14="http://schemas.microsoft.com/office/powerpoint/2010/main" val="3188256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Reducerea</a:t>
            </a:r>
            <a:r>
              <a:rPr lang="en-US" dirty="0" smtClean="0"/>
              <a:t> </a:t>
            </a:r>
            <a:r>
              <a:rPr lang="en-US" dirty="0" err="1" smtClean="0"/>
              <a:t>cotei</a:t>
            </a:r>
            <a:r>
              <a:rPr lang="en-US" dirty="0" smtClean="0"/>
              <a:t> de TVA de la 9% la 5%</a:t>
            </a:r>
            <a:endParaRPr lang="en-US" dirty="0"/>
          </a:p>
        </p:txBody>
      </p:sp>
      <p:sp>
        <p:nvSpPr>
          <p:cNvPr id="3" name="Content Placeholder 2"/>
          <p:cNvSpPr>
            <a:spLocks noGrp="1"/>
          </p:cNvSpPr>
          <p:nvPr>
            <p:ph idx="1"/>
          </p:nvPr>
        </p:nvSpPr>
        <p:spPr/>
        <p:txBody>
          <a:bodyPr>
            <a:normAutofit fontScale="70000" lnSpcReduction="20000"/>
          </a:bodyPr>
          <a:lstStyle/>
          <a:p>
            <a:pPr algn="just"/>
            <a:r>
              <a:rPr lang="x-none" dirty="0" smtClean="0"/>
              <a:t>Probleme legate de aplicarea cotei de 5% pentru serviciile de restaurant și de catering:</a:t>
            </a:r>
          </a:p>
          <a:p>
            <a:pPr algn="just"/>
            <a:r>
              <a:rPr lang="x-none" dirty="0" smtClean="0"/>
              <a:t>Serviciile de restaurant și de catering sunt definitve de pct.18 din normele de aplicare a art 278 din C.fiscal:  servicii care constă în furnizarea de produse alimentare și/sau de băutură, preparate sau nepreparate, pentru consum uman</a:t>
            </a:r>
            <a:r>
              <a:rPr lang="x-none" b="1" dirty="0" smtClean="0"/>
              <a:t>, însoțite de servicii conexe suficiente care să permită consumul imediat al acestora:</a:t>
            </a:r>
          </a:p>
          <a:p>
            <a:pPr lvl="1" algn="just"/>
            <a:r>
              <a:rPr lang="ro-RO" dirty="0" smtClean="0"/>
              <a:t>Î</a:t>
            </a:r>
            <a:r>
              <a:rPr lang="x-none" dirty="0" smtClean="0"/>
              <a:t>n cazul restaurantului, consumul imediat trebuie să aibă loc în spațiile prestatorului</a:t>
            </a:r>
          </a:p>
          <a:p>
            <a:pPr lvl="1" algn="just"/>
            <a:r>
              <a:rPr lang="ro-RO" dirty="0" smtClean="0"/>
              <a:t>Î</a:t>
            </a:r>
            <a:r>
              <a:rPr lang="x-none" dirty="0" smtClean="0"/>
              <a:t>n cazul cateringului, consumul imediat are loc în afara spațiilor prestatorului.</a:t>
            </a:r>
          </a:p>
          <a:p>
            <a:pPr lvl="1" algn="just"/>
            <a:r>
              <a:rPr lang="x-none" dirty="0" smtClean="0"/>
              <a:t>La același punct din norme se prevede că furnizarea de alimente si/sau băuturi, fie cu transport fie fără transport, dar fără vreun alt serviciu conex, nu sunt considerate servicii de restaurant /catering ci livrări de bunuri.</a:t>
            </a:r>
          </a:p>
        </p:txBody>
      </p:sp>
      <p:sp>
        <p:nvSpPr>
          <p:cNvPr id="4" name="Footer Placeholder 3"/>
          <p:cNvSpPr>
            <a:spLocks noGrp="1"/>
          </p:cNvSpPr>
          <p:nvPr>
            <p:ph type="ftr" sz="quarter" idx="11"/>
          </p:nvPr>
        </p:nvSpPr>
        <p:spPr/>
        <p:txBody>
          <a:bodyPr/>
          <a:lstStyle/>
          <a:p>
            <a:r>
              <a:rPr lang="ro-RO" dirty="0" smtClean="0"/>
              <a:t>Autor Mariana Vizoli</a:t>
            </a:r>
            <a:endParaRPr lang="ro-RO" dirty="0"/>
          </a:p>
        </p:txBody>
      </p:sp>
    </p:spTree>
    <p:extLst>
      <p:ext uri="{BB962C8B-B14F-4D97-AF65-F5344CB8AC3E}">
        <p14:creationId xmlns:p14="http://schemas.microsoft.com/office/powerpoint/2010/main" val="2138552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Reducerea</a:t>
            </a:r>
            <a:r>
              <a:rPr lang="en-US" dirty="0" smtClean="0"/>
              <a:t> </a:t>
            </a:r>
            <a:r>
              <a:rPr lang="en-US" dirty="0" err="1" smtClean="0"/>
              <a:t>cotei</a:t>
            </a:r>
            <a:r>
              <a:rPr lang="en-US" dirty="0" smtClean="0"/>
              <a:t> de TVA de la 9% la 5%</a:t>
            </a:r>
            <a:endParaRPr lang="en-US" dirty="0"/>
          </a:p>
        </p:txBody>
      </p:sp>
      <p:sp>
        <p:nvSpPr>
          <p:cNvPr id="3" name="Content Placeholder 2"/>
          <p:cNvSpPr>
            <a:spLocks noGrp="1"/>
          </p:cNvSpPr>
          <p:nvPr>
            <p:ph idx="1"/>
          </p:nvPr>
        </p:nvSpPr>
        <p:spPr>
          <a:xfrm>
            <a:off x="609600" y="1762125"/>
            <a:ext cx="7886700" cy="4351338"/>
          </a:xfrm>
        </p:spPr>
        <p:txBody>
          <a:bodyPr>
            <a:normAutofit fontScale="55000" lnSpcReduction="20000"/>
          </a:bodyPr>
          <a:lstStyle/>
          <a:p>
            <a:pPr algn="just"/>
            <a:r>
              <a:rPr lang="x-none" dirty="0" smtClean="0"/>
              <a:t>În același sens regăsim și exemplul de la pct. 37 alin.(12) din norme, dat în aplicarea art 291 din Codul fiscal:</a:t>
            </a:r>
          </a:p>
          <a:p>
            <a:pPr algn="just"/>
            <a:r>
              <a:rPr lang="en-US" dirty="0" smtClean="0"/>
              <a:t>U</a:t>
            </a:r>
            <a:r>
              <a:rPr lang="x-none" dirty="0" smtClean="0"/>
              <a:t>n restaurant care vinde și mâncare pentru a fi servită în afara locației restaurantului nu este considerată prestare de servicii de restaurant, ci livrare de bunuri.</a:t>
            </a:r>
          </a:p>
          <a:p>
            <a:pPr algn="just"/>
            <a:r>
              <a:rPr lang="x-none" dirty="0" smtClean="0"/>
              <a:t>CONSECINȚE!!</a:t>
            </a:r>
          </a:p>
          <a:p>
            <a:pPr algn="just"/>
            <a:r>
              <a:rPr lang="x-none" dirty="0" smtClean="0"/>
              <a:t>Restaurantele care servesc in sistemul take away, respectiv alimentele nu sunt servite la restaurant, indiferent dacă sunt transportate la locația clientului, nefiind serviciu de restaurant, se va aplica cota de 9%</a:t>
            </a:r>
          </a:p>
          <a:p>
            <a:pPr algn="just"/>
            <a:r>
              <a:rPr lang="x-none" dirty="0" smtClean="0"/>
              <a:t>Cota de 5% poate fi aplicată numai atunci când clientul consumă alimentele în spațiile prestatorului.</a:t>
            </a:r>
          </a:p>
          <a:p>
            <a:pPr algn="just"/>
            <a:r>
              <a:rPr lang="x-none" dirty="0" smtClean="0"/>
              <a:t>Serviciile conexe suficiente oferite de un restaurant pentru consumul imediat al produselor în spațiile sale, reprezintă de exemplu serviciile ospătarilor, oferirea de vesela, tacâmuri și mese pentru servire, ș.a. </a:t>
            </a:r>
            <a:r>
              <a:rPr lang="x-none" dirty="0"/>
              <a:t>Ș</a:t>
            </a:r>
            <a:r>
              <a:rPr lang="x-none" dirty="0" smtClean="0"/>
              <a:t>i restaurantele cu atutoservire se consideră că prestează servicii de restaurant, chiar dacă masa nu este servită de ospătari, restaurantul oferă în spațiul său mesle, scaunele , vesela necesară, toalete, etc.</a:t>
            </a:r>
          </a:p>
        </p:txBody>
      </p:sp>
      <p:sp>
        <p:nvSpPr>
          <p:cNvPr id="4" name="Footer Placeholder 3"/>
          <p:cNvSpPr>
            <a:spLocks noGrp="1"/>
          </p:cNvSpPr>
          <p:nvPr>
            <p:ph type="ftr" sz="quarter" idx="11"/>
          </p:nvPr>
        </p:nvSpPr>
        <p:spPr/>
        <p:txBody>
          <a:bodyPr/>
          <a:lstStyle/>
          <a:p>
            <a:r>
              <a:rPr lang="ro-RO" dirty="0" smtClean="0"/>
              <a:t>Autor Mariana Vizoli</a:t>
            </a:r>
            <a:endParaRPr lang="ro-RO" dirty="0"/>
          </a:p>
        </p:txBody>
      </p:sp>
    </p:spTree>
    <p:extLst>
      <p:ext uri="{BB962C8B-B14F-4D97-AF65-F5344CB8AC3E}">
        <p14:creationId xmlns:p14="http://schemas.microsoft.com/office/powerpoint/2010/main" val="2105112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Reducerea</a:t>
            </a:r>
            <a:r>
              <a:rPr lang="en-US" dirty="0" smtClean="0"/>
              <a:t> </a:t>
            </a:r>
            <a:r>
              <a:rPr lang="en-US" dirty="0" err="1" smtClean="0"/>
              <a:t>cotei</a:t>
            </a:r>
            <a:r>
              <a:rPr lang="en-US" dirty="0" smtClean="0"/>
              <a:t> de TVA de la 9% la 5%</a:t>
            </a:r>
            <a:endParaRPr lang="en-US" dirty="0"/>
          </a:p>
        </p:txBody>
      </p:sp>
      <p:sp>
        <p:nvSpPr>
          <p:cNvPr id="3" name="Content Placeholder 2"/>
          <p:cNvSpPr>
            <a:spLocks noGrp="1"/>
          </p:cNvSpPr>
          <p:nvPr>
            <p:ph idx="1"/>
          </p:nvPr>
        </p:nvSpPr>
        <p:spPr>
          <a:xfrm>
            <a:off x="609600" y="1762125"/>
            <a:ext cx="7886700" cy="4351338"/>
          </a:xfrm>
        </p:spPr>
        <p:txBody>
          <a:bodyPr>
            <a:normAutofit fontScale="62500" lnSpcReduction="20000"/>
          </a:bodyPr>
          <a:lstStyle/>
          <a:p>
            <a:pPr algn="just"/>
            <a:r>
              <a:rPr lang="x-none" dirty="0" smtClean="0"/>
              <a:t>În cazul serviciilor de catering, serviciile conexe suficiente necesare pentru servirea imediată la locația clientului pot consta în servicii cum ar fi de exemplu trimiterea unui ospătar care să servească alimentele, punerea  la dispozitia clientului a veselei, tacâmurilor, și altor facilități necesare pentru servirea mesei. Definitoriu totuși pentru catering, pentru a nu fi confundat cu livrarea de alimente take away este personalul pe care prestatorul îl pune la dispoziția clientului pentru servirea mesei. </a:t>
            </a:r>
          </a:p>
          <a:p>
            <a:pPr algn="just"/>
            <a:r>
              <a:rPr lang="x-none" dirty="0" smtClean="0"/>
              <a:t>Problema creată de această definiție a restaurantului/cateringului ( care nu poate fi modificată, fiind reglementată și de Regulamentul UE nr. 282/2011), va conduce la aplicarea diferențiată de către același operator economic a două cote de TVA, 5% când sunt servicii de restaurant și catering și 9%, atunci când sunt doar livrări de bunuri.</a:t>
            </a:r>
          </a:p>
          <a:p>
            <a:pPr algn="just"/>
            <a:r>
              <a:rPr lang="x-none" dirty="0" smtClean="0"/>
              <a:t>Diferențierea între aplicarea celor două cote va fi subiectivă și poate da naștere la diverse interpretări datorită sferei destul de generale a noțiunii de servicii conexe. </a:t>
            </a:r>
          </a:p>
        </p:txBody>
      </p:sp>
      <p:sp>
        <p:nvSpPr>
          <p:cNvPr id="4" name="Footer Placeholder 3"/>
          <p:cNvSpPr>
            <a:spLocks noGrp="1"/>
          </p:cNvSpPr>
          <p:nvPr>
            <p:ph type="ftr" sz="quarter" idx="11"/>
          </p:nvPr>
        </p:nvSpPr>
        <p:spPr/>
        <p:txBody>
          <a:bodyPr/>
          <a:lstStyle/>
          <a:p>
            <a:r>
              <a:rPr lang="ro-RO" dirty="0" smtClean="0"/>
              <a:t>Autor Mariana Vizoli</a:t>
            </a:r>
            <a:endParaRPr lang="ro-RO" dirty="0"/>
          </a:p>
        </p:txBody>
      </p:sp>
    </p:spTree>
    <p:extLst>
      <p:ext uri="{BB962C8B-B14F-4D97-AF65-F5344CB8AC3E}">
        <p14:creationId xmlns:p14="http://schemas.microsoft.com/office/powerpoint/2010/main" val="35967379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TotalTime>
  <Words>4654</Words>
  <Application>Microsoft Macintosh PowerPoint</Application>
  <PresentationFormat>On-screen Show (4:3)</PresentationFormat>
  <Paragraphs>212</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PowerPoint Presentation</vt:lpstr>
      <vt:lpstr>Reducerea cotei de TVA de la 19% sau 9% la 5% pentru unele servicii de la 1 nov. 2018</vt:lpstr>
      <vt:lpstr>Reducerea cotei de TVA de la 9% la 5%</vt:lpstr>
      <vt:lpstr>Reducerea cotei de TVA de la 19% la 5%</vt:lpstr>
      <vt:lpstr>Reducerea cotei de TVA de la 19% sau 9% la 5%</vt:lpstr>
      <vt:lpstr>Reducerea cotei de TVA de la 19% sau 9% la 5%</vt:lpstr>
      <vt:lpstr>Reducerea cotei de TVA de la 9% la 5%</vt:lpstr>
      <vt:lpstr>Reducerea cotei de TVA de la 9% la 5%</vt:lpstr>
      <vt:lpstr>Reducerea cotei de TVA de la 9% la 5%</vt:lpstr>
      <vt:lpstr>Reducerea cotei de TVA de la 19% la 5% pentru permiterea accesului la bâlciuri, în parcuri de distracții și în parcuri recreative (specifice codurilor CAEN 9321 și 9329</vt:lpstr>
      <vt:lpstr>Reducerea cotei de TVA de la 19% la 5% pentru permiterea accesului la bâlciuri, în parcuri de distracții și în parcuri recreative (specifice codurilor CAEN 9321 și 9329</vt:lpstr>
      <vt:lpstr>Reducerea cotei de TVA de la 19% la 5% pentru permiterea accesului la bâlciuri, în parcuri de distracții și în parcuri recreative (specifice codurilor CAEN 9321 și 9329</vt:lpstr>
      <vt:lpstr>Reducerea cotei de TVA de la 19% la 5% pentru permiterea accesului la bâlciuri, în parcuri de distracții și în parcuri recreative (specifice codurilor CAEN 9321 și 9329</vt:lpstr>
      <vt:lpstr>Reducerea cotei de TVA de la 19% la 5% pentru utilizarea facilităților sportive</vt:lpstr>
      <vt:lpstr>Reducerea cotei de TVA de la 19% la 5% pentru utilizarea facilităților sportive</vt:lpstr>
      <vt:lpstr>Reducerea cotei de TVA de la 19% la 5% pentru utilizarea facilităților sportive</vt:lpstr>
      <vt:lpstr>Reducerea cotei de TVA de la 19% la 5% pentru utilizarea facilităților sportive</vt:lpstr>
      <vt:lpstr>Extinderea cotei de 9% pentru serviciile de canalizare de la 1 ianuarie 2019</vt:lpstr>
      <vt:lpstr>Directiva 2016/1065 – tratamentul cupoanelor valorice ( vouchere)</vt:lpstr>
      <vt:lpstr>Tratamentul cupoanelor valorice ( vouchere)</vt:lpstr>
      <vt:lpstr>Tratamentul cupoanelor valorice unice ( vouchere)</vt:lpstr>
      <vt:lpstr>Tratamentul cupoanelor valorice unice ( vouchere)</vt:lpstr>
      <vt:lpstr>Tratamentul cupoanelor valorice unice ( vouchere)</vt:lpstr>
      <vt:lpstr>Tratamentul cupoanelor valorice unice ( vouchere)</vt:lpstr>
      <vt:lpstr>Tratamentul cupoanelor valorice ( vouchere)</vt:lpstr>
      <vt:lpstr>Tratamentul cupoanelor valorice unice ( vouchere)</vt:lpstr>
      <vt:lpstr>Tratamentul fiscal al cupoanelor cu scop multiplu</vt:lpstr>
      <vt:lpstr>Tratamentul fiscal al cupoanelor cu scop multiplu</vt:lpstr>
      <vt:lpstr>PowerPoint Presentation</vt:lpstr>
      <vt:lpstr>PowerPoint Presentation</vt:lpstr>
      <vt:lpstr>PowerPoint Presentation</vt:lpstr>
      <vt:lpstr>PowerPoint Presentation</vt:lpstr>
      <vt:lpstr>Locul prestării serviciilor furnizate pe cale electronică, de telecomunicații, de radio-tv prestate către persoane neimpozabile</vt:lpstr>
      <vt:lpstr>Locul prestării serviciilor furnizate pe cale electronică, de telecomunicații, de radio-tv prestate către persoane neimpozabile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MV</dc:creator>
  <cp:lastModifiedBy>MV</cp:lastModifiedBy>
  <cp:revision>5</cp:revision>
  <dcterms:created xsi:type="dcterms:W3CDTF">2018-10-12T06:35:01Z</dcterms:created>
  <dcterms:modified xsi:type="dcterms:W3CDTF">2018-10-14T15:47:58Z</dcterms:modified>
</cp:coreProperties>
</file>