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60" r:id="rId2"/>
    <p:sldId id="266" r:id="rId3"/>
    <p:sldId id="268" r:id="rId4"/>
    <p:sldId id="313" r:id="rId5"/>
    <p:sldId id="314" r:id="rId6"/>
    <p:sldId id="315" r:id="rId7"/>
    <p:sldId id="287" r:id="rId8"/>
    <p:sldId id="286" r:id="rId9"/>
    <p:sldId id="316" r:id="rId10"/>
    <p:sldId id="326" r:id="rId11"/>
    <p:sldId id="317" r:id="rId12"/>
    <p:sldId id="267" r:id="rId13"/>
    <p:sldId id="261" r:id="rId14"/>
    <p:sldId id="318" r:id="rId15"/>
    <p:sldId id="319" r:id="rId16"/>
    <p:sldId id="321" r:id="rId17"/>
    <p:sldId id="279" r:id="rId18"/>
    <p:sldId id="280" r:id="rId19"/>
    <p:sldId id="281" r:id="rId20"/>
    <p:sldId id="282" r:id="rId21"/>
    <p:sldId id="283" r:id="rId22"/>
    <p:sldId id="295" r:id="rId23"/>
    <p:sldId id="296" r:id="rId24"/>
    <p:sldId id="284" r:id="rId25"/>
    <p:sldId id="285" r:id="rId26"/>
    <p:sldId id="322" r:id="rId27"/>
    <p:sldId id="323" r:id="rId28"/>
    <p:sldId id="288" r:id="rId29"/>
    <p:sldId id="290" r:id="rId30"/>
    <p:sldId id="305" r:id="rId31"/>
    <p:sldId id="306" r:id="rId32"/>
    <p:sldId id="307" r:id="rId33"/>
    <p:sldId id="309" r:id="rId34"/>
    <p:sldId id="291" r:id="rId35"/>
    <p:sldId id="292" r:id="rId36"/>
    <p:sldId id="293" r:id="rId37"/>
    <p:sldId id="297" r:id="rId38"/>
    <p:sldId id="298" r:id="rId39"/>
    <p:sldId id="300" r:id="rId40"/>
    <p:sldId id="301" r:id="rId41"/>
    <p:sldId id="302" r:id="rId42"/>
    <p:sldId id="303" r:id="rId43"/>
    <p:sldId id="304" r:id="rId44"/>
    <p:sldId id="327" r:id="rId45"/>
    <p:sldId id="328" r:id="rId46"/>
    <p:sldId id="329" r:id="rId47"/>
    <p:sldId id="330" r:id="rId4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7" autoAdjust="0"/>
  </p:normalViewPr>
  <p:slideViewPr>
    <p:cSldViewPr>
      <p:cViewPr varScale="1">
        <p:scale>
          <a:sx n="68" d="100"/>
          <a:sy n="68" d="100"/>
        </p:scale>
        <p:origin x="13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9EFB909-721E-4C8F-82A7-F94B0A97C259}"/>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FF67137-3107-40A9-9B80-21A413024BB8}"/>
              </a:ext>
            </a:extLst>
          </p:cNvPr>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1FF9918-2006-41FA-A7B8-495C533A4B0E}" type="datetimeFigureOut">
              <a:rPr lang="en-US" smtClean="0"/>
              <a:t>10/19/2018</a:t>
            </a:fld>
            <a:endParaRPr lang="en-US"/>
          </a:p>
        </p:txBody>
      </p:sp>
      <p:sp>
        <p:nvSpPr>
          <p:cNvPr id="4" name="Slide Image Placeholder 3">
            <a:extLst>
              <a:ext uri="{FF2B5EF4-FFF2-40B4-BE49-F238E27FC236}">
                <a16:creationId xmlns:a16="http://schemas.microsoft.com/office/drawing/2014/main" id="{1A8439F2-5B82-49B4-A8EB-09AE6AB989F1}"/>
              </a:ext>
            </a:extLst>
          </p:cNvPr>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a:extLst>
              <a:ext uri="{FF2B5EF4-FFF2-40B4-BE49-F238E27FC236}">
                <a16:creationId xmlns:a16="http://schemas.microsoft.com/office/drawing/2014/main" id="{9C178BF5-6AF0-487C-ABE5-2B484729DE55}"/>
              </a:ext>
            </a:extLst>
          </p:cNvPr>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E34E49A3-E82B-4229-B520-3A96458C6F20}"/>
              </a:ext>
            </a:extLst>
          </p:cNvPr>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a:extLst>
              <a:ext uri="{FF2B5EF4-FFF2-40B4-BE49-F238E27FC236}">
                <a16:creationId xmlns:a16="http://schemas.microsoft.com/office/drawing/2014/main" id="{FEDFC392-C3B9-40C9-812C-8B2079C85253}"/>
              </a:ext>
            </a:extLst>
          </p:cNvPr>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8F570A4-C80B-4810-AA8F-ACEA939F408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E861DE18-1B47-44D2-87E6-11DDB3229D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7E04D201-D952-4353-9B96-4354A7ACFF32}" type="slidenum">
              <a:rPr lang="en-US" altLang="en-US" sz="1200">
                <a:latin typeface="Arial" panose="020B0604020202020204" pitchFamily="34" charset="0"/>
              </a:rPr>
              <a:pPr eaLnBrk="1" hangingPunct="1"/>
              <a:t>37</a:t>
            </a:fld>
            <a:endParaRPr lang="en-US" altLang="en-US" sz="1200">
              <a:latin typeface="Arial" panose="020B0604020202020204" pitchFamily="34" charset="0"/>
            </a:endParaRPr>
          </a:p>
        </p:txBody>
      </p:sp>
      <p:sp>
        <p:nvSpPr>
          <p:cNvPr id="76803" name="Rectangle 2">
            <a:extLst>
              <a:ext uri="{FF2B5EF4-FFF2-40B4-BE49-F238E27FC236}">
                <a16:creationId xmlns:a16="http://schemas.microsoft.com/office/drawing/2014/main" id="{1918BB30-5BDD-46EE-9DF7-F54AE8C87A6B}"/>
              </a:ext>
            </a:extLst>
          </p:cNvPr>
          <p:cNvSpPr>
            <a:spLocks noGrp="1" noRot="1" noChangeAspect="1" noChangeArrowheads="1" noTextEdit="1"/>
          </p:cNvSpPr>
          <p:nvPr>
            <p:ph type="sldImg"/>
          </p:nvPr>
        </p:nvSpPr>
        <p:spPr>
          <a:ln/>
        </p:spPr>
      </p:sp>
      <p:sp>
        <p:nvSpPr>
          <p:cNvPr id="76804" name="Rectangle 3">
            <a:extLst>
              <a:ext uri="{FF2B5EF4-FFF2-40B4-BE49-F238E27FC236}">
                <a16:creationId xmlns:a16="http://schemas.microsoft.com/office/drawing/2014/main" id="{FEADA89F-D6AA-4504-8CBD-E93D17412A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ACC21C3B-0FDD-4D85-BA45-B8993E6CDE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E54C80BA-7A68-416E-8EA8-20D1969E3259}" type="slidenum">
              <a:rPr lang="en-US" altLang="en-US" sz="1200">
                <a:latin typeface="Arial" panose="020B0604020202020204" pitchFamily="34" charset="0"/>
              </a:rPr>
              <a:pPr eaLnBrk="1" hangingPunct="1"/>
              <a:t>38</a:t>
            </a:fld>
            <a:endParaRPr lang="en-US" altLang="en-US" sz="1200">
              <a:latin typeface="Arial" panose="020B0604020202020204" pitchFamily="34" charset="0"/>
            </a:endParaRPr>
          </a:p>
        </p:txBody>
      </p:sp>
      <p:sp>
        <p:nvSpPr>
          <p:cNvPr id="77827" name="Rectangle 2">
            <a:extLst>
              <a:ext uri="{FF2B5EF4-FFF2-40B4-BE49-F238E27FC236}">
                <a16:creationId xmlns:a16="http://schemas.microsoft.com/office/drawing/2014/main" id="{73413CDE-A249-494E-9FDF-453258B0F425}"/>
              </a:ext>
            </a:extLst>
          </p:cNvPr>
          <p:cNvSpPr>
            <a:spLocks noGrp="1" noRot="1" noChangeAspect="1" noChangeArrowheads="1" noTextEdit="1"/>
          </p:cNvSpPr>
          <p:nvPr>
            <p:ph type="sldImg"/>
          </p:nvPr>
        </p:nvSpPr>
        <p:spPr>
          <a:ln/>
        </p:spPr>
      </p:sp>
      <p:sp>
        <p:nvSpPr>
          <p:cNvPr id="77828" name="Rectangle 3">
            <a:extLst>
              <a:ext uri="{FF2B5EF4-FFF2-40B4-BE49-F238E27FC236}">
                <a16:creationId xmlns:a16="http://schemas.microsoft.com/office/drawing/2014/main" id="{2ECFC312-E66A-4A09-912D-BEB8965209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1A14385F-A4E1-47DE-88A4-73FFAA8E0BB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66502192-7B57-4CBA-AEE8-DBB40867DE36}" type="slidenum">
              <a:rPr lang="en-US" altLang="en-US" sz="1200">
                <a:latin typeface="Arial" panose="020B0604020202020204" pitchFamily="34" charset="0"/>
              </a:rPr>
              <a:pPr eaLnBrk="1" hangingPunct="1"/>
              <a:t>39</a:t>
            </a:fld>
            <a:endParaRPr lang="en-US" altLang="en-US" sz="1200">
              <a:latin typeface="Arial" panose="020B0604020202020204" pitchFamily="34" charset="0"/>
            </a:endParaRPr>
          </a:p>
        </p:txBody>
      </p:sp>
      <p:sp>
        <p:nvSpPr>
          <p:cNvPr id="78851" name="Rectangle 2">
            <a:extLst>
              <a:ext uri="{FF2B5EF4-FFF2-40B4-BE49-F238E27FC236}">
                <a16:creationId xmlns:a16="http://schemas.microsoft.com/office/drawing/2014/main" id="{2AE84F38-06F6-4C73-B7B5-1CB1DCF88FF8}"/>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id="{5BEFF00D-DC9E-4A5A-9AFB-1E1C6B63A6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6FCCB344-5CFC-4C6C-A4CE-F938FBE928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009632B3-49B4-452E-A02F-8E6DCF1BCF18}" type="slidenum">
              <a:rPr lang="en-US" altLang="en-US" sz="1200">
                <a:latin typeface="Arial" panose="020B0604020202020204" pitchFamily="34" charset="0"/>
              </a:rPr>
              <a:pPr eaLnBrk="1" hangingPunct="1"/>
              <a:t>40</a:t>
            </a:fld>
            <a:endParaRPr lang="en-US" altLang="en-US" sz="1200">
              <a:latin typeface="Arial" panose="020B0604020202020204" pitchFamily="34" charset="0"/>
            </a:endParaRPr>
          </a:p>
        </p:txBody>
      </p:sp>
      <p:sp>
        <p:nvSpPr>
          <p:cNvPr id="79875" name="Rectangle 2">
            <a:extLst>
              <a:ext uri="{FF2B5EF4-FFF2-40B4-BE49-F238E27FC236}">
                <a16:creationId xmlns:a16="http://schemas.microsoft.com/office/drawing/2014/main" id="{2737FD3B-354D-4509-900D-5C367301BF41}"/>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84129980-73F9-4AE1-9B8E-29F9DE7EB7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A4E364BC-C743-4E03-9E59-BDA2C6B7B6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6118A055-9DAA-4DDF-8E64-BD4AE7E2F4CD}" type="slidenum">
              <a:rPr lang="en-US" altLang="en-US" sz="1200">
                <a:latin typeface="Arial" panose="020B0604020202020204" pitchFamily="34" charset="0"/>
              </a:rPr>
              <a:pPr eaLnBrk="1" hangingPunct="1"/>
              <a:t>41</a:t>
            </a:fld>
            <a:endParaRPr lang="en-US" altLang="en-US" sz="1200">
              <a:latin typeface="Arial" panose="020B0604020202020204" pitchFamily="34" charset="0"/>
            </a:endParaRPr>
          </a:p>
        </p:txBody>
      </p:sp>
      <p:sp>
        <p:nvSpPr>
          <p:cNvPr id="80899" name="Rectangle 2">
            <a:extLst>
              <a:ext uri="{FF2B5EF4-FFF2-40B4-BE49-F238E27FC236}">
                <a16:creationId xmlns:a16="http://schemas.microsoft.com/office/drawing/2014/main" id="{C016978F-511B-463B-9ED6-67690DA159F7}"/>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4E2728D0-3E43-4233-8316-19246E76B3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8EDC399A-BAA8-4120-AC12-B9D35C81F7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A7E54A71-057E-4BA1-BA06-4BE861E1E7F5}" type="slidenum">
              <a:rPr lang="en-US" altLang="en-US" sz="1200">
                <a:latin typeface="Arial" panose="020B0604020202020204" pitchFamily="34" charset="0"/>
              </a:rPr>
              <a:pPr eaLnBrk="1" hangingPunct="1"/>
              <a:t>42</a:t>
            </a:fld>
            <a:endParaRPr lang="en-US" altLang="en-US" sz="1200">
              <a:latin typeface="Arial" panose="020B0604020202020204" pitchFamily="34" charset="0"/>
            </a:endParaRPr>
          </a:p>
        </p:txBody>
      </p:sp>
      <p:sp>
        <p:nvSpPr>
          <p:cNvPr id="81923" name="Rectangle 2">
            <a:extLst>
              <a:ext uri="{FF2B5EF4-FFF2-40B4-BE49-F238E27FC236}">
                <a16:creationId xmlns:a16="http://schemas.microsoft.com/office/drawing/2014/main" id="{F99E9CE7-98A2-40BF-A95A-D8E939FAAB57}"/>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EB615C02-04CD-4D1A-861E-43E70ED0BE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4EDAEA3E-9DAB-4BE1-8EB3-D413832B83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F4F2F3D8-1817-45D7-BF80-B9CCC90135F3}" type="slidenum">
              <a:rPr lang="en-US" altLang="en-US" sz="1200">
                <a:latin typeface="Arial" panose="020B0604020202020204" pitchFamily="34" charset="0"/>
              </a:rPr>
              <a:pPr eaLnBrk="1" hangingPunct="1"/>
              <a:t>43</a:t>
            </a:fld>
            <a:endParaRPr lang="en-US" altLang="en-US" sz="1200">
              <a:latin typeface="Arial" panose="020B0604020202020204" pitchFamily="34" charset="0"/>
            </a:endParaRPr>
          </a:p>
        </p:txBody>
      </p:sp>
      <p:sp>
        <p:nvSpPr>
          <p:cNvPr id="82947" name="Rectangle 2">
            <a:extLst>
              <a:ext uri="{FF2B5EF4-FFF2-40B4-BE49-F238E27FC236}">
                <a16:creationId xmlns:a16="http://schemas.microsoft.com/office/drawing/2014/main" id="{BDA2F3F4-8F70-4D46-BFA2-7015BCB61300}"/>
              </a:ext>
            </a:extLst>
          </p:cNvPr>
          <p:cNvSpPr>
            <a:spLocks noGrp="1" noRot="1" noChangeAspect="1" noChangeArrowheads="1" noTextEdit="1"/>
          </p:cNvSpPr>
          <p:nvPr>
            <p:ph type="sldImg"/>
          </p:nvPr>
        </p:nvSpPr>
        <p:spPr>
          <a:ln/>
        </p:spPr>
      </p:sp>
      <p:sp>
        <p:nvSpPr>
          <p:cNvPr id="82948" name="Rectangle 3">
            <a:extLst>
              <a:ext uri="{FF2B5EF4-FFF2-40B4-BE49-F238E27FC236}">
                <a16:creationId xmlns:a16="http://schemas.microsoft.com/office/drawing/2014/main" id="{843BB992-C448-4D9E-BA56-81FBB85A1F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454B09DC-F18A-4052-A56E-82F89D3662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36F58FD4-D682-48F3-B146-B56F335DE867}" type="slidenum">
              <a:rPr lang="en-US" altLang="en-US" sz="1200">
                <a:latin typeface="Arial" panose="020B0604020202020204" pitchFamily="34" charset="0"/>
              </a:rPr>
              <a:pPr eaLnBrk="1" hangingPunct="1"/>
              <a:t>22</a:t>
            </a:fld>
            <a:endParaRPr lang="en-US" altLang="en-US" sz="1200">
              <a:latin typeface="Arial" panose="020B0604020202020204" pitchFamily="34" charset="0"/>
            </a:endParaRPr>
          </a:p>
        </p:txBody>
      </p:sp>
      <p:sp>
        <p:nvSpPr>
          <p:cNvPr id="74755" name="Rectangle 2">
            <a:extLst>
              <a:ext uri="{FF2B5EF4-FFF2-40B4-BE49-F238E27FC236}">
                <a16:creationId xmlns:a16="http://schemas.microsoft.com/office/drawing/2014/main" id="{B2B5D650-4F38-4F17-80B7-CD004AB6AE90}"/>
              </a:ext>
            </a:extLst>
          </p:cNvPr>
          <p:cNvSpPr>
            <a:spLocks noGrp="1" noRot="1" noChangeAspect="1" noChangeArrowheads="1" noTextEdit="1"/>
          </p:cNvSpPr>
          <p:nvPr>
            <p:ph type="sldImg"/>
          </p:nvPr>
        </p:nvSpPr>
        <p:spPr>
          <a:ln/>
        </p:spPr>
      </p:sp>
      <p:sp>
        <p:nvSpPr>
          <p:cNvPr id="74756" name="Rectangle 3">
            <a:extLst>
              <a:ext uri="{FF2B5EF4-FFF2-40B4-BE49-F238E27FC236}">
                <a16:creationId xmlns:a16="http://schemas.microsoft.com/office/drawing/2014/main" id="{9E4CF501-9848-4FA2-AEC9-BE7BCB6D65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2613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3496B237-67DD-4EA2-A43E-0CD71CADFA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E3461681-D192-4F20-A7B5-7D3B413C75C9}" type="slidenum">
              <a:rPr lang="en-US" altLang="en-US" sz="1200">
                <a:latin typeface="Arial" panose="020B0604020202020204" pitchFamily="34" charset="0"/>
              </a:rPr>
              <a:pPr eaLnBrk="1" hangingPunct="1"/>
              <a:t>23</a:t>
            </a:fld>
            <a:endParaRPr lang="en-US" altLang="en-US" sz="1200">
              <a:latin typeface="Arial" panose="020B0604020202020204" pitchFamily="34" charset="0"/>
            </a:endParaRPr>
          </a:p>
        </p:txBody>
      </p:sp>
      <p:sp>
        <p:nvSpPr>
          <p:cNvPr id="75779" name="Rectangle 2">
            <a:extLst>
              <a:ext uri="{FF2B5EF4-FFF2-40B4-BE49-F238E27FC236}">
                <a16:creationId xmlns:a16="http://schemas.microsoft.com/office/drawing/2014/main" id="{1FAD5B30-EB7B-48D6-9F9B-3E767EC1716E}"/>
              </a:ext>
            </a:extLst>
          </p:cNvPr>
          <p:cNvSpPr>
            <a:spLocks noGrp="1" noRot="1" noChangeAspect="1" noChangeArrowheads="1" noTextEdit="1"/>
          </p:cNvSpPr>
          <p:nvPr>
            <p:ph type="sldImg"/>
          </p:nvPr>
        </p:nvSpPr>
        <p:spPr>
          <a:ln/>
        </p:spPr>
      </p:sp>
      <p:sp>
        <p:nvSpPr>
          <p:cNvPr id="75780" name="Rectangle 3">
            <a:extLst>
              <a:ext uri="{FF2B5EF4-FFF2-40B4-BE49-F238E27FC236}">
                <a16:creationId xmlns:a16="http://schemas.microsoft.com/office/drawing/2014/main" id="{E27EEB51-1521-4D24-BBC9-A4356D3A99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08823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D9A6DF3C-108A-4C1B-95C6-759454A79A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4DA4D637-94A0-496B-AD7E-DFF66444438A}" type="slidenum">
              <a:rPr lang="en-US" altLang="en-US" sz="1200">
                <a:latin typeface="Arial" panose="020B0604020202020204" pitchFamily="34" charset="0"/>
              </a:rPr>
              <a:pPr eaLnBrk="1" hangingPunct="1"/>
              <a:t>30</a:t>
            </a:fld>
            <a:endParaRPr lang="en-US" altLang="en-US" sz="1200">
              <a:latin typeface="Arial" panose="020B0604020202020204" pitchFamily="34" charset="0"/>
            </a:endParaRPr>
          </a:p>
        </p:txBody>
      </p:sp>
      <p:sp>
        <p:nvSpPr>
          <p:cNvPr id="83971" name="Rectangle 2">
            <a:extLst>
              <a:ext uri="{FF2B5EF4-FFF2-40B4-BE49-F238E27FC236}">
                <a16:creationId xmlns:a16="http://schemas.microsoft.com/office/drawing/2014/main" id="{427C18E0-588D-452B-A051-B03C9EBC0EE5}"/>
              </a:ext>
            </a:extLst>
          </p:cNvPr>
          <p:cNvSpPr>
            <a:spLocks noGrp="1" noRot="1" noChangeAspect="1" noChangeArrowheads="1" noTextEdit="1"/>
          </p:cNvSpPr>
          <p:nvPr>
            <p:ph type="sldImg"/>
          </p:nvPr>
        </p:nvSpPr>
        <p:spPr>
          <a:ln/>
        </p:spPr>
      </p:sp>
      <p:sp>
        <p:nvSpPr>
          <p:cNvPr id="83972" name="Rectangle 3">
            <a:extLst>
              <a:ext uri="{FF2B5EF4-FFF2-40B4-BE49-F238E27FC236}">
                <a16:creationId xmlns:a16="http://schemas.microsoft.com/office/drawing/2014/main" id="{DF95E2C5-440E-42C3-8AA1-737119DDD1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07978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3DF1EA1F-0839-4E5B-A1FB-5A5088B014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397189AD-38CE-40BB-81DD-6ECE7C899DC2}" type="slidenum">
              <a:rPr lang="en-US" altLang="en-US" sz="1200">
                <a:latin typeface="Arial" panose="020B0604020202020204" pitchFamily="34" charset="0"/>
              </a:rPr>
              <a:pPr eaLnBrk="1" hangingPunct="1"/>
              <a:t>31</a:t>
            </a:fld>
            <a:endParaRPr lang="en-US" altLang="en-US" sz="1200">
              <a:latin typeface="Arial" panose="020B0604020202020204" pitchFamily="34" charset="0"/>
            </a:endParaRPr>
          </a:p>
        </p:txBody>
      </p:sp>
      <p:sp>
        <p:nvSpPr>
          <p:cNvPr id="84995" name="Rectangle 2">
            <a:extLst>
              <a:ext uri="{FF2B5EF4-FFF2-40B4-BE49-F238E27FC236}">
                <a16:creationId xmlns:a16="http://schemas.microsoft.com/office/drawing/2014/main" id="{28B40CB7-3D16-4814-8B78-511D4B556F63}"/>
              </a:ext>
            </a:extLst>
          </p:cNvPr>
          <p:cNvSpPr>
            <a:spLocks noGrp="1" noRot="1" noChangeAspect="1" noChangeArrowheads="1" noTextEdit="1"/>
          </p:cNvSpPr>
          <p:nvPr>
            <p:ph type="sldImg"/>
          </p:nvPr>
        </p:nvSpPr>
        <p:spPr>
          <a:ln/>
        </p:spPr>
      </p:sp>
      <p:sp>
        <p:nvSpPr>
          <p:cNvPr id="84996" name="Rectangle 3">
            <a:extLst>
              <a:ext uri="{FF2B5EF4-FFF2-40B4-BE49-F238E27FC236}">
                <a16:creationId xmlns:a16="http://schemas.microsoft.com/office/drawing/2014/main" id="{15E97E8D-2731-4D9F-BD74-46BDC311B23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08621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0F8DC62C-B862-4756-8EA8-E48AF9869C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EBCAB149-2D11-4786-BC14-57ED1B87DB5E}" type="slidenum">
              <a:rPr lang="en-US" altLang="en-US" sz="1200">
                <a:latin typeface="Arial" panose="020B0604020202020204" pitchFamily="34" charset="0"/>
              </a:rPr>
              <a:pPr eaLnBrk="1" hangingPunct="1"/>
              <a:t>32</a:t>
            </a:fld>
            <a:endParaRPr lang="en-US" altLang="en-US" sz="1200">
              <a:latin typeface="Arial" panose="020B0604020202020204" pitchFamily="34" charset="0"/>
            </a:endParaRPr>
          </a:p>
        </p:txBody>
      </p:sp>
      <p:sp>
        <p:nvSpPr>
          <p:cNvPr id="86019" name="Rectangle 2">
            <a:extLst>
              <a:ext uri="{FF2B5EF4-FFF2-40B4-BE49-F238E27FC236}">
                <a16:creationId xmlns:a16="http://schemas.microsoft.com/office/drawing/2014/main" id="{4C27ADB1-C8F8-4D4F-85B1-2F46AAC99140}"/>
              </a:ext>
            </a:extLst>
          </p:cNvPr>
          <p:cNvSpPr>
            <a:spLocks noGrp="1" noRot="1" noChangeAspect="1" noChangeArrowheads="1" noTextEdit="1"/>
          </p:cNvSpPr>
          <p:nvPr>
            <p:ph type="sldImg"/>
          </p:nvPr>
        </p:nvSpPr>
        <p:spPr>
          <a:ln/>
        </p:spPr>
      </p:sp>
      <p:sp>
        <p:nvSpPr>
          <p:cNvPr id="86020" name="Rectangle 3">
            <a:extLst>
              <a:ext uri="{FF2B5EF4-FFF2-40B4-BE49-F238E27FC236}">
                <a16:creationId xmlns:a16="http://schemas.microsoft.com/office/drawing/2014/main" id="{9A3F955E-272C-428D-A38E-71F10C8232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697664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CFDA9F47-80F2-4AB0-887B-5492E96FBA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00E076D4-0B91-42E7-B0C3-7C96F73AC1C3}" type="slidenum">
              <a:rPr lang="en-US" altLang="en-US" sz="1200">
                <a:latin typeface="Arial" panose="020B0604020202020204" pitchFamily="34" charset="0"/>
              </a:rPr>
              <a:pPr eaLnBrk="1" hangingPunct="1"/>
              <a:t>33</a:t>
            </a:fld>
            <a:endParaRPr lang="en-US" altLang="en-US" sz="1200">
              <a:latin typeface="Arial" panose="020B0604020202020204" pitchFamily="34" charset="0"/>
            </a:endParaRPr>
          </a:p>
        </p:txBody>
      </p:sp>
      <p:sp>
        <p:nvSpPr>
          <p:cNvPr id="87043" name="Rectangle 2">
            <a:extLst>
              <a:ext uri="{FF2B5EF4-FFF2-40B4-BE49-F238E27FC236}">
                <a16:creationId xmlns:a16="http://schemas.microsoft.com/office/drawing/2014/main" id="{5116E720-486D-4A18-9544-AFE84AD870CB}"/>
              </a:ext>
            </a:extLst>
          </p:cNvPr>
          <p:cNvSpPr>
            <a:spLocks noGrp="1" noRot="1" noChangeAspect="1" noChangeArrowheads="1" noTextEdit="1"/>
          </p:cNvSpPr>
          <p:nvPr>
            <p:ph type="sldImg"/>
          </p:nvPr>
        </p:nvSpPr>
        <p:spPr>
          <a:ln/>
        </p:spPr>
      </p:sp>
      <p:sp>
        <p:nvSpPr>
          <p:cNvPr id="87044" name="Rectangle 3">
            <a:extLst>
              <a:ext uri="{FF2B5EF4-FFF2-40B4-BE49-F238E27FC236}">
                <a16:creationId xmlns:a16="http://schemas.microsoft.com/office/drawing/2014/main" id="{40181517-D55B-4892-BBC9-5CA34434973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28997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08050AC6-71C8-4D96-8F31-4E6B1017D0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BDBFE73B-B905-4418-8BA0-70D0967B16A8}" type="slidenum">
              <a:rPr lang="en-US" altLang="en-US" sz="1200">
                <a:latin typeface="Arial" panose="020B0604020202020204" pitchFamily="34" charset="0"/>
              </a:rPr>
              <a:pPr eaLnBrk="1" hangingPunct="1"/>
              <a:t>35</a:t>
            </a:fld>
            <a:endParaRPr lang="en-US" altLang="en-US" sz="1200">
              <a:latin typeface="Arial" panose="020B0604020202020204" pitchFamily="34" charset="0"/>
            </a:endParaRPr>
          </a:p>
        </p:txBody>
      </p:sp>
      <p:sp>
        <p:nvSpPr>
          <p:cNvPr id="72707" name="Rectangle 2">
            <a:extLst>
              <a:ext uri="{FF2B5EF4-FFF2-40B4-BE49-F238E27FC236}">
                <a16:creationId xmlns:a16="http://schemas.microsoft.com/office/drawing/2014/main" id="{DDFF9C0B-D4F7-4AFB-8334-0988FB731356}"/>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8B1EFD56-4BB6-4738-8914-16F925BA7D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KJHDFASBVDLskcjbkvmna\x</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C06D9E83-BA2A-4FD1-BD95-3DF2B9066A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B3F99BF6-1153-418F-BF6B-9642EDE8BEF3}" type="slidenum">
              <a:rPr lang="en-US" altLang="en-US" sz="1200">
                <a:latin typeface="Arial" panose="020B0604020202020204" pitchFamily="34" charset="0"/>
              </a:rPr>
              <a:pPr eaLnBrk="1" hangingPunct="1"/>
              <a:t>36</a:t>
            </a:fld>
            <a:endParaRPr lang="en-US" altLang="en-US" sz="1200">
              <a:latin typeface="Arial" panose="020B0604020202020204" pitchFamily="34" charset="0"/>
            </a:endParaRPr>
          </a:p>
        </p:txBody>
      </p:sp>
      <p:sp>
        <p:nvSpPr>
          <p:cNvPr id="73731" name="Rectangle 2">
            <a:extLst>
              <a:ext uri="{FF2B5EF4-FFF2-40B4-BE49-F238E27FC236}">
                <a16:creationId xmlns:a16="http://schemas.microsoft.com/office/drawing/2014/main" id="{46994E11-46D4-4765-9B7B-2757CE5E82CF}"/>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B15BA025-8AD2-4662-AABE-3227F58BBF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E5CAE3-E66C-483F-9A91-133D66834A8A}" type="datetimeFigureOut">
              <a:rPr lang="ro-RO" smtClean="0"/>
              <a:t>19.10.2018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Tree>
    <p:extLst>
      <p:ext uri="{BB962C8B-B14F-4D97-AF65-F5344CB8AC3E}">
        <p14:creationId xmlns:p14="http://schemas.microsoft.com/office/powerpoint/2010/main" val="1609603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FCE5CAE3-E66C-483F-9A91-133D66834A8A}" type="datetimeFigureOut">
              <a:rPr lang="ro-RO" smtClean="0"/>
              <a:t>19.10.2018</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B6D8D6F0-A759-4B40-A209-1431F2B80A59}" type="slidenum">
              <a:rPr lang="ro-RO" smtClean="0"/>
              <a:t>‹#›</a:t>
            </a:fld>
            <a:endParaRPr lang="ro-RO"/>
          </a:p>
        </p:txBody>
      </p:sp>
    </p:spTree>
    <p:extLst>
      <p:ext uri="{BB962C8B-B14F-4D97-AF65-F5344CB8AC3E}">
        <p14:creationId xmlns:p14="http://schemas.microsoft.com/office/powerpoint/2010/main" val="2394505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E5CAE3-E66C-483F-9A91-133D66834A8A}" type="datetimeFigureOut">
              <a:rPr lang="ro-RO" smtClean="0"/>
              <a:t>19.10.2018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Tree>
    <p:extLst>
      <p:ext uri="{BB962C8B-B14F-4D97-AF65-F5344CB8AC3E}">
        <p14:creationId xmlns:p14="http://schemas.microsoft.com/office/powerpoint/2010/main" val="2914603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E5CAE3-E66C-483F-9A91-133D66834A8A}" type="datetimeFigureOut">
              <a:rPr lang="ro-RO" smtClean="0"/>
              <a:t>19.10.2018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41586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E5CAE3-E66C-483F-9A91-133D66834A8A}" type="datetimeFigureOut">
              <a:rPr lang="ro-RO" smtClean="0"/>
              <a:t>19.10.2018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Tree>
    <p:extLst>
      <p:ext uri="{BB962C8B-B14F-4D97-AF65-F5344CB8AC3E}">
        <p14:creationId xmlns:p14="http://schemas.microsoft.com/office/powerpoint/2010/main" val="3318959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E5CAE3-E66C-483F-9A91-133D66834A8A}" type="datetimeFigureOut">
              <a:rPr lang="ro-RO" smtClean="0"/>
              <a:t>19.10.2018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52898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E5CAE3-E66C-483F-9A91-133D66834A8A}" type="datetimeFigureOut">
              <a:rPr lang="ro-RO" smtClean="0"/>
              <a:t>19.10.2018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Tree>
    <p:extLst>
      <p:ext uri="{BB962C8B-B14F-4D97-AF65-F5344CB8AC3E}">
        <p14:creationId xmlns:p14="http://schemas.microsoft.com/office/powerpoint/2010/main" val="1427897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E5CAE3-E66C-483F-9A91-133D66834A8A}" type="datetimeFigureOut">
              <a:rPr lang="ro-RO" smtClean="0"/>
              <a:t>19.10.2018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Tree>
    <p:extLst>
      <p:ext uri="{BB962C8B-B14F-4D97-AF65-F5344CB8AC3E}">
        <p14:creationId xmlns:p14="http://schemas.microsoft.com/office/powerpoint/2010/main" val="11424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E5CAE3-E66C-483F-9A91-133D66834A8A}" type="datetimeFigureOut">
              <a:rPr lang="ro-RO" smtClean="0"/>
              <a:t>19.10.2018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Tree>
    <p:extLst>
      <p:ext uri="{BB962C8B-B14F-4D97-AF65-F5344CB8AC3E}">
        <p14:creationId xmlns:p14="http://schemas.microsoft.com/office/powerpoint/2010/main" val="759708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E5CAE3-E66C-483F-9A91-133D66834A8A}" type="datetimeFigureOut">
              <a:rPr lang="ro-RO" smtClean="0"/>
              <a:t>19.10.2018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Tree>
    <p:extLst>
      <p:ext uri="{BB962C8B-B14F-4D97-AF65-F5344CB8AC3E}">
        <p14:creationId xmlns:p14="http://schemas.microsoft.com/office/powerpoint/2010/main" val="133811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E5CAE3-E66C-483F-9A91-133D66834A8A}" type="datetimeFigureOut">
              <a:rPr lang="ro-RO" smtClean="0"/>
              <a:t>19.10.2018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Tree>
    <p:extLst>
      <p:ext uri="{BB962C8B-B14F-4D97-AF65-F5344CB8AC3E}">
        <p14:creationId xmlns:p14="http://schemas.microsoft.com/office/powerpoint/2010/main" val="317363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E5CAE3-E66C-483F-9A91-133D66834A8A}" type="datetimeFigureOut">
              <a:rPr lang="ro-RO" smtClean="0"/>
              <a:t>19.10.2018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6D8D6F0-A759-4B40-A209-1431F2B80A59}" type="slidenum">
              <a:rPr lang="ro-RO" smtClean="0"/>
              <a:t>‹#›</a:t>
            </a:fld>
            <a:endParaRPr lang="ro-RO"/>
          </a:p>
        </p:txBody>
      </p:sp>
    </p:spTree>
    <p:extLst>
      <p:ext uri="{BB962C8B-B14F-4D97-AF65-F5344CB8AC3E}">
        <p14:creationId xmlns:p14="http://schemas.microsoft.com/office/powerpoint/2010/main" val="3032031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E5CAE3-E66C-483F-9A91-133D66834A8A}" type="datetimeFigureOut">
              <a:rPr lang="ro-RO" smtClean="0"/>
              <a:t>19.10.2018</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B6D8D6F0-A759-4B40-A209-1431F2B80A59}" type="slidenum">
              <a:rPr lang="ro-RO" smtClean="0"/>
              <a:t>‹#›</a:t>
            </a:fld>
            <a:endParaRPr lang="ro-RO"/>
          </a:p>
        </p:txBody>
      </p:sp>
    </p:spTree>
    <p:extLst>
      <p:ext uri="{BB962C8B-B14F-4D97-AF65-F5344CB8AC3E}">
        <p14:creationId xmlns:p14="http://schemas.microsoft.com/office/powerpoint/2010/main" val="2049805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E5CAE3-E66C-483F-9A91-133D66834A8A}" type="datetimeFigureOut">
              <a:rPr lang="ro-RO" smtClean="0"/>
              <a:t>19.10.2018</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B6D8D6F0-A759-4B40-A209-1431F2B80A59}" type="slidenum">
              <a:rPr lang="ro-RO" smtClean="0"/>
              <a:t>‹#›</a:t>
            </a:fld>
            <a:endParaRPr lang="ro-RO"/>
          </a:p>
        </p:txBody>
      </p:sp>
    </p:spTree>
    <p:extLst>
      <p:ext uri="{BB962C8B-B14F-4D97-AF65-F5344CB8AC3E}">
        <p14:creationId xmlns:p14="http://schemas.microsoft.com/office/powerpoint/2010/main" val="274659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E5CAE3-E66C-483F-9A91-133D66834A8A}" type="datetimeFigureOut">
              <a:rPr lang="ro-RO" smtClean="0"/>
              <a:t>19.10.2018</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B6D8D6F0-A759-4B40-A209-1431F2B80A59}" type="slidenum">
              <a:rPr lang="ro-RO" smtClean="0"/>
              <a:t>‹#›</a:t>
            </a:fld>
            <a:endParaRPr lang="ro-RO"/>
          </a:p>
        </p:txBody>
      </p:sp>
    </p:spTree>
    <p:extLst>
      <p:ext uri="{BB962C8B-B14F-4D97-AF65-F5344CB8AC3E}">
        <p14:creationId xmlns:p14="http://schemas.microsoft.com/office/powerpoint/2010/main" val="136414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CE5CAE3-E66C-483F-9A91-133D66834A8A}" type="datetimeFigureOut">
              <a:rPr lang="ro-RO" smtClean="0"/>
              <a:t>19.10.2018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6D8D6F0-A759-4B40-A209-1431F2B80A59}" type="slidenum">
              <a:rPr lang="ro-RO" smtClean="0"/>
              <a:t>‹#›</a:t>
            </a:fld>
            <a:endParaRPr lang="ro-RO"/>
          </a:p>
        </p:txBody>
      </p:sp>
    </p:spTree>
    <p:extLst>
      <p:ext uri="{BB962C8B-B14F-4D97-AF65-F5344CB8AC3E}">
        <p14:creationId xmlns:p14="http://schemas.microsoft.com/office/powerpoint/2010/main" val="3754043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CE5CAE3-E66C-483F-9A91-133D66834A8A}" type="datetimeFigureOut">
              <a:rPr lang="ro-RO" smtClean="0"/>
              <a:t>19.10.2018</a:t>
            </a:fld>
            <a:endParaRPr lang="ro-RO"/>
          </a:p>
        </p:txBody>
      </p:sp>
      <p:sp>
        <p:nvSpPr>
          <p:cNvPr id="6" name="Footer Placeholder 5"/>
          <p:cNvSpPr>
            <a:spLocks noGrp="1"/>
          </p:cNvSpPr>
          <p:nvPr>
            <p:ph type="ftr" sz="quarter" idx="11"/>
          </p:nvPr>
        </p:nvSpPr>
        <p:spPr>
          <a:xfrm>
            <a:off x="533400" y="6172200"/>
            <a:ext cx="5811724" cy="365125"/>
          </a:xfrm>
        </p:spPr>
        <p:txBody>
          <a:bodyPr/>
          <a:lstStyle/>
          <a:p>
            <a:endParaRPr lang="ro-RO"/>
          </a:p>
        </p:txBody>
      </p:sp>
      <p:sp>
        <p:nvSpPr>
          <p:cNvPr id="7" name="Slide Number Placeholder 6"/>
          <p:cNvSpPr>
            <a:spLocks noGrp="1"/>
          </p:cNvSpPr>
          <p:nvPr>
            <p:ph type="sldNum" sz="quarter" idx="12"/>
          </p:nvPr>
        </p:nvSpPr>
        <p:spPr/>
        <p:txBody>
          <a:bodyPr/>
          <a:lstStyle/>
          <a:p>
            <a:fld id="{B6D8D6F0-A759-4B40-A209-1431F2B80A59}" type="slidenum">
              <a:rPr lang="ro-RO" smtClean="0"/>
              <a:t>‹#›</a:t>
            </a:fld>
            <a:endParaRPr lang="ro-RO"/>
          </a:p>
        </p:txBody>
      </p:sp>
    </p:spTree>
    <p:extLst>
      <p:ext uri="{BB962C8B-B14F-4D97-AF65-F5344CB8AC3E}">
        <p14:creationId xmlns:p14="http://schemas.microsoft.com/office/powerpoint/2010/main" val="3253105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CE5CAE3-E66C-483F-9A91-133D66834A8A}" type="datetimeFigureOut">
              <a:rPr lang="ro-RO" smtClean="0"/>
              <a:t>19.10.2018</a:t>
            </a:fld>
            <a:endParaRPr lang="ro-RO"/>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o-RO"/>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B6D8D6F0-A759-4B40-A209-1431F2B80A59}" type="slidenum">
              <a:rPr lang="ro-RO" smtClean="0"/>
              <a:t>‹#›</a:t>
            </a:fld>
            <a:endParaRPr lang="ro-RO"/>
          </a:p>
        </p:txBody>
      </p:sp>
    </p:spTree>
    <p:extLst>
      <p:ext uri="{BB962C8B-B14F-4D97-AF65-F5344CB8AC3E}">
        <p14:creationId xmlns:p14="http://schemas.microsoft.com/office/powerpoint/2010/main" val="11699392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ro/url?sa=i&amp;source=images&amp;cd=&amp;docid=chM5a943Yh_2UM&amp;tbnid=I--QrCOTumcrtM:&amp;ved=0CAgQjRwwAA&amp;url=http://www.tmpress.ro/2012/09/22/cum-este-incurajata-initiativa-antreprenoriala-in-ue/&amp;ei=8NKNUoO7A8nL0QW5u4HwAw&amp;psig=AFQjCNExbTOr-qMGkGcuptMH1StcuJ3eiw&amp;ust=138511268813906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ro/url?sa=i&amp;source=images&amp;cd=&amp;docid=2XljKGWqsDFuyM&amp;tbnid=J1Hg1Q5XRkWOlM:&amp;ved=0CAgQjRwwAA&amp;url=http://www.recupit.info/2012/04/22/inflatia-din-romania-este-sub-media-din-ue/&amp;ei=SdKNUubjC-iw0QWO3IDYDg&amp;psig=AFQjCNFQakCzYVe3Qdny0N-tkgP67h1rhQ&amp;ust=138511252125424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ro/url?sa=i&amp;source=images&amp;cd=&amp;cad=rja&amp;docid=PjOL_0D_0jAmAM&amp;tbnid=gNDK7jb98SuM6M:&amp;ved=0CAgQjRwwAA&amp;url=http://dulapdecolectie.blogspot.com/2012/12/sub-semnul-intrebarii.html&amp;ei=qMSNUrjCIo_Lswb2s4GYAg&amp;psig=AFQjCNH_vUQcfr7aOy9dmXRFi17lYH3OIQ&amp;ust=1385109032699795"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ro/url?sa=i&amp;source=images&amp;cd=&amp;docid=zaxqfzcLi0sakM&amp;tbnid=R6d1UfyNfmKxGM:&amp;ved=0CAgQjRwwAA&amp;url=http://rahoveanu.wordpress.com/2010/06/04/%C2%AE-dedulcirea-la-ochiul-dracului/&amp;ei=ffCNUoeaMc3GswbF_YCYDA&amp;psig=AFQjCNGloAA2JS5-Qc-Qt5yGA7DW002zKw&amp;ust=1385120253943888"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ro/url?sa=i&amp;source=images&amp;cd=&amp;docid=7W4mX9Bnt7Kt5M&amp;tbnid=ZX0kN34NyEX2AM:&amp;ved=0CAgQjRwwAA&amp;url=http://www.metalhead.ro/articole/top-10-reprezentari-ale-diavolului-in-televiziune-aid85344&amp;ei=qPeNUs6aKLKX0QXWk4HgCA&amp;psig=AFQjCNG_GG6Uz1NlwuqYwUXatr8OKVbBaQ&amp;ust=138512208874250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ro/url?sa=i&amp;source=images&amp;cd=&amp;docid=M6bVOVCoRNnz7M&amp;tbnid=4S6POUtmT6Jr0M:&amp;ved=0CAgQjRwwAA&amp;url=http://www.medierenet.ro/2013/09/09/prabusire-cu-pana-la-70-la-bursa-din-toronto-actiunilor-gabriel-resources/&amp;ei=n9GNUqaDMObA0QWp8oHIBw&amp;psig=AFQjCNEeJUXwvQZ35e95K1cTpsvub1q0DQ&amp;ust=138511235184276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ro/url?sa=i&amp;source=images&amp;cd=&amp;cad=rja&amp;docid=XG4m84Wov3tBTM&amp;tbnid=oRRdNtMImdO3-M:&amp;ved=0CAgQjRwwAA&amp;url=http://www.medierenet.ro/2013/10/23/sectorul-bancar-romanesc-inregistrat-profit-primele-8-luni-din-acest/&amp;ei=WNCNUoDFJeTz0gXM5YHgAg&amp;psig=AFQjCNEuiFs-YP1p9PubM8QihUGjmrQJfQ&amp;ust=138511202467569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533400" y="533401"/>
            <a:ext cx="6154713" cy="1959496"/>
          </a:xfrm>
        </p:spPr>
        <p:txBody>
          <a:bodyPr>
            <a:normAutofit/>
          </a:bodyPr>
          <a:lstStyle/>
          <a:p>
            <a:r>
              <a:rPr lang="en-US" b="1" dirty="0"/>
              <a:t>ETICA </a:t>
            </a:r>
            <a:r>
              <a:rPr lang="ro-RO" b="1" dirty="0"/>
              <a:t>ȘI MORALITATE IN PROFESIA LIBERALĂ</a:t>
            </a:r>
          </a:p>
        </p:txBody>
      </p:sp>
      <p:sp>
        <p:nvSpPr>
          <p:cNvPr id="3" name="Subtitlu 2"/>
          <p:cNvSpPr>
            <a:spLocks noGrp="1"/>
          </p:cNvSpPr>
          <p:nvPr>
            <p:ph type="subTitle" idx="1"/>
          </p:nvPr>
        </p:nvSpPr>
        <p:spPr>
          <a:xfrm>
            <a:off x="1371600" y="3789040"/>
            <a:ext cx="6400800" cy="1752600"/>
          </a:xfrm>
        </p:spPr>
        <p:txBody>
          <a:bodyPr>
            <a:normAutofit lnSpcReduction="10000"/>
          </a:bodyPr>
          <a:lstStyle/>
          <a:p>
            <a:r>
              <a:rPr lang="ro-RO" dirty="0"/>
              <a:t> </a:t>
            </a:r>
            <a:r>
              <a:rPr lang="en-US" sz="2800" b="1" dirty="0">
                <a:solidFill>
                  <a:schemeClr val="tx1">
                    <a:lumMod val="95000"/>
                  </a:schemeClr>
                </a:solidFill>
              </a:rPr>
              <a:t>COSTI BOBY</a:t>
            </a:r>
            <a:r>
              <a:rPr lang="ro-RO" sz="2800" b="1" dirty="0">
                <a:solidFill>
                  <a:schemeClr val="tx1">
                    <a:lumMod val="95000"/>
                  </a:schemeClr>
                </a:solidFill>
              </a:rPr>
              <a:t>, </a:t>
            </a:r>
            <a:r>
              <a:rPr lang="ro-RO" sz="2800" dirty="0">
                <a:solidFill>
                  <a:schemeClr val="tx1">
                    <a:lumMod val="95000"/>
                  </a:schemeClr>
                </a:solidFill>
              </a:rPr>
              <a:t>expert contabil, auditor financiar, consultant fiscal, practician în insolventa, evaluator, mediator.</a:t>
            </a:r>
          </a:p>
        </p:txBody>
      </p:sp>
    </p:spTree>
    <p:extLst>
      <p:ext uri="{BB962C8B-B14F-4D97-AF65-F5344CB8AC3E}">
        <p14:creationId xmlns:p14="http://schemas.microsoft.com/office/powerpoint/2010/main" val="1454830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număr diapozitiv 3">
            <a:extLst>
              <a:ext uri="{FF2B5EF4-FFF2-40B4-BE49-F238E27FC236}">
                <a16:creationId xmlns:a16="http://schemas.microsoft.com/office/drawing/2014/main" id="{30C33395-2A24-442C-9D08-FF5508120292}"/>
              </a:ext>
            </a:extLst>
          </p:cNvPr>
          <p:cNvSpPr>
            <a:spLocks noGrp="1"/>
          </p:cNvSpPr>
          <p:nvPr>
            <p:ph type="sldNum" sz="quarter" idx="12"/>
          </p:nvPr>
        </p:nvSpPr>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793A9052-7E90-46E7-ADAF-A80812037184}" type="slidenum">
              <a:rPr lang="en-US" altLang="en-US" sz="1400">
                <a:latin typeface="Arial" panose="020B0604020202020204" pitchFamily="34" charset="0"/>
              </a:rPr>
              <a:pPr eaLnBrk="1" hangingPunct="1"/>
              <a:t>10</a:t>
            </a:fld>
            <a:endParaRPr lang="en-US" altLang="en-US" sz="1400">
              <a:latin typeface="Arial" panose="020B0604020202020204" pitchFamily="34" charset="0"/>
            </a:endParaRPr>
          </a:p>
        </p:txBody>
      </p:sp>
      <p:pic>
        <p:nvPicPr>
          <p:cNvPr id="18437" name="Imagine 8" descr="http://t0.gstatic.com/images?q=tbn:ANd9GcQtRdESyYS2G8Wy3VdDCH72x14xhbcad7Y5vJpTBxZp2V0vEMa2">
            <a:hlinkClick r:id="rId2"/>
            <a:extLst>
              <a:ext uri="{FF2B5EF4-FFF2-40B4-BE49-F238E27FC236}">
                <a16:creationId xmlns:a16="http://schemas.microsoft.com/office/drawing/2014/main" id="{59999A0E-FF5B-49C8-90FD-32EA134A44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844824"/>
            <a:ext cx="8136904" cy="4403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ubstituent conținut 2">
            <a:extLst>
              <a:ext uri="{FF2B5EF4-FFF2-40B4-BE49-F238E27FC236}">
                <a16:creationId xmlns:a16="http://schemas.microsoft.com/office/drawing/2014/main" id="{8B382FA8-F16B-4BAE-A9DF-EC42ADFD0BD5}"/>
              </a:ext>
            </a:extLst>
          </p:cNvPr>
          <p:cNvSpPr txBox="1">
            <a:spLocks/>
          </p:cNvSpPr>
          <p:nvPr/>
        </p:nvSpPr>
        <p:spPr>
          <a:xfrm>
            <a:off x="539552" y="609597"/>
            <a:ext cx="8229600" cy="6858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ro-RO" altLang="en-US" sz="14400" b="1" dirty="0"/>
              <a:t>Acolo unde se lucrează cu  profit</a:t>
            </a:r>
          </a:p>
          <a:p>
            <a:pPr>
              <a:buFontTx/>
              <a:buNone/>
            </a:pPr>
            <a:endParaRPr lang="ro-RO" altLang="en-US" dirty="0"/>
          </a:p>
          <a:p>
            <a:endParaRPr lang="ro-RO" altLang="en-US" dirty="0"/>
          </a:p>
          <a:p>
            <a:endParaRPr lang="ro-RO" altLang="en-US" dirty="0"/>
          </a:p>
          <a:p>
            <a:pPr algn="ctr"/>
            <a:endParaRPr lang="ro-RO" altLang="en-US" dirty="0"/>
          </a:p>
          <a:p>
            <a:pPr algn="ctr">
              <a:buFontTx/>
              <a:buNone/>
            </a:pPr>
            <a:endParaRPr lang="ro-RO" altLang="en-US" dirty="0"/>
          </a:p>
          <a:p>
            <a:pPr algn="ctr">
              <a:buFontTx/>
              <a:buNone/>
            </a:pPr>
            <a:endParaRPr lang="ro-RO" altLang="en-US" dirty="0"/>
          </a:p>
          <a:p>
            <a:pPr>
              <a:buFontTx/>
              <a:buNone/>
            </a:pPr>
            <a:endParaRPr lang="ro-RO" altLang="en-US" dirty="0"/>
          </a:p>
        </p:txBody>
      </p:sp>
    </p:spTree>
    <p:extLst>
      <p:ext uri="{BB962C8B-B14F-4D97-AF65-F5344CB8AC3E}">
        <p14:creationId xmlns:p14="http://schemas.microsoft.com/office/powerpoint/2010/main" val="3800919171"/>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437"/>
                                        </p:tgtEl>
                                        <p:attrNameLst>
                                          <p:attrName>style.visibility</p:attrName>
                                        </p:attrNameLst>
                                      </p:cBhvr>
                                      <p:to>
                                        <p:strVal val="visible"/>
                                      </p:to>
                                    </p:set>
                                    <p:anim calcmode="lin" valueType="num">
                                      <p:cBhvr additive="base">
                                        <p:cTn id="7" dur="59000" fill="hold"/>
                                        <p:tgtEl>
                                          <p:spTgt spid="18437"/>
                                        </p:tgtEl>
                                        <p:attrNameLst>
                                          <p:attrName>ppt_x</p:attrName>
                                        </p:attrNameLst>
                                      </p:cBhvr>
                                      <p:tavLst>
                                        <p:tav tm="0">
                                          <p:val>
                                            <p:strVal val="#ppt_x"/>
                                          </p:val>
                                        </p:tav>
                                        <p:tav tm="100000">
                                          <p:val>
                                            <p:strVal val="#ppt_x"/>
                                          </p:val>
                                        </p:tav>
                                      </p:tavLst>
                                    </p:anim>
                                    <p:anim calcmode="lin" valueType="num">
                                      <p:cBhvr additive="base">
                                        <p:cTn id="8" dur="59000" fill="hold"/>
                                        <p:tgtEl>
                                          <p:spTgt spid="184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70C9795B-1F27-4821-A37C-845232CC4BBC}"/>
              </a:ext>
            </a:extLst>
          </p:cNvPr>
          <p:cNvSpPr>
            <a:spLocks noGrp="1"/>
          </p:cNvSpPr>
          <p:nvPr>
            <p:ph idx="1"/>
          </p:nvPr>
        </p:nvSpPr>
        <p:spPr>
          <a:xfrm>
            <a:off x="457200" y="260648"/>
            <a:ext cx="8229600" cy="5759152"/>
          </a:xfrm>
        </p:spPr>
        <p:txBody>
          <a:bodyPr/>
          <a:lstStyle/>
          <a:p>
            <a:pPr algn="ctr">
              <a:defRPr/>
            </a:pPr>
            <a:r>
              <a:rPr lang="ro-RO" sz="3600" b="1" dirty="0">
                <a:solidFill>
                  <a:schemeClr val="tx1"/>
                </a:solidFill>
              </a:rPr>
              <a:t> Acolo unde se  fac Investiţii   </a:t>
            </a:r>
          </a:p>
          <a:p>
            <a:pPr>
              <a:defRPr/>
            </a:pPr>
            <a:endParaRPr lang="ro-RO" dirty="0"/>
          </a:p>
          <a:p>
            <a:pPr>
              <a:defRPr/>
            </a:pPr>
            <a:endParaRPr lang="ro-RO" dirty="0"/>
          </a:p>
          <a:p>
            <a:pPr>
              <a:defRPr/>
            </a:pPr>
            <a:endParaRPr lang="ro-RO" dirty="0"/>
          </a:p>
          <a:p>
            <a:pPr>
              <a:defRPr/>
            </a:pPr>
            <a:endParaRPr lang="ro-RO" dirty="0"/>
          </a:p>
          <a:p>
            <a:pPr>
              <a:defRPr/>
            </a:pPr>
            <a:endParaRPr lang="ro-RO" dirty="0"/>
          </a:p>
          <a:p>
            <a:pPr>
              <a:defRPr/>
            </a:pPr>
            <a:endParaRPr lang="ro-RO" dirty="0"/>
          </a:p>
          <a:p>
            <a:pPr>
              <a:defRPr/>
            </a:pPr>
            <a:endParaRPr lang="ro-RO" dirty="0"/>
          </a:p>
          <a:p>
            <a:pPr>
              <a:defRPr/>
            </a:pPr>
            <a:endParaRPr lang="ro-RO" dirty="0"/>
          </a:p>
        </p:txBody>
      </p:sp>
      <p:sp>
        <p:nvSpPr>
          <p:cNvPr id="4" name="Substituent număr diapozitiv 3">
            <a:extLst>
              <a:ext uri="{FF2B5EF4-FFF2-40B4-BE49-F238E27FC236}">
                <a16:creationId xmlns:a16="http://schemas.microsoft.com/office/drawing/2014/main" id="{6DF3288D-DA54-4605-8DBE-26FB8F9A8DE3}"/>
              </a:ext>
            </a:extLst>
          </p:cNvPr>
          <p:cNvSpPr>
            <a:spLocks noGrp="1"/>
          </p:cNvSpPr>
          <p:nvPr>
            <p:ph type="sldNum" sz="quarter" idx="12"/>
          </p:nvPr>
        </p:nvSpPr>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03591FF0-B3F1-4AEB-8A1E-EC09ED79C388}" type="slidenum">
              <a:rPr lang="en-US" altLang="en-US" sz="1400">
                <a:latin typeface="Arial" panose="020B0604020202020204" pitchFamily="34" charset="0"/>
              </a:rPr>
              <a:pPr eaLnBrk="1" hangingPunct="1"/>
              <a:t>11</a:t>
            </a:fld>
            <a:endParaRPr lang="en-US" altLang="en-US" sz="1400">
              <a:latin typeface="Arial" panose="020B0604020202020204" pitchFamily="34" charset="0"/>
            </a:endParaRPr>
          </a:p>
        </p:txBody>
      </p:sp>
      <p:pic>
        <p:nvPicPr>
          <p:cNvPr id="19460" name="Imagine 4" descr="http://t0.gstatic.com/images?q=tbn:ANd9GcQ9Nx405zaWkuW7LhLxF4Y4pCyYP80T8b9OCEskKD-9Xaq2Mize">
            <a:hlinkClick r:id="rId3"/>
            <a:extLst>
              <a:ext uri="{FF2B5EF4-FFF2-40B4-BE49-F238E27FC236}">
                <a16:creationId xmlns:a16="http://schemas.microsoft.com/office/drawing/2014/main" id="{AA7B4C0D-4261-422A-A3A4-3319A9EB2F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533" y="1772816"/>
            <a:ext cx="7924800" cy="4599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B3A221-92E8-495C-BCAA-6F26DFC89BE1}"/>
              </a:ext>
            </a:extLst>
          </p:cNvPr>
          <p:cNvSpPr>
            <a:spLocks noGrp="1"/>
          </p:cNvSpPr>
          <p:nvPr>
            <p:ph idx="1"/>
          </p:nvPr>
        </p:nvSpPr>
        <p:spPr>
          <a:xfrm>
            <a:off x="457200" y="620688"/>
            <a:ext cx="8229600" cy="5505475"/>
          </a:xfrm>
        </p:spPr>
        <p:txBody>
          <a:bodyPr>
            <a:normAutofit fontScale="92500" lnSpcReduction="20000"/>
          </a:bodyPr>
          <a:lstStyle/>
          <a:p>
            <a:pPr lvl="5"/>
            <a:endParaRPr lang="ro-RO" dirty="0"/>
          </a:p>
          <a:p>
            <a:pPr lvl="5"/>
            <a:endParaRPr lang="ro-RO" dirty="0"/>
          </a:p>
          <a:p>
            <a:pPr lvl="5"/>
            <a:endParaRPr lang="ro-RO" dirty="0"/>
          </a:p>
          <a:p>
            <a:pPr lvl="5"/>
            <a:endParaRPr lang="ro-RO" dirty="0"/>
          </a:p>
          <a:p>
            <a:pPr lvl="5"/>
            <a:endParaRPr lang="ro-RO" dirty="0"/>
          </a:p>
          <a:p>
            <a:pPr lvl="5"/>
            <a:endParaRPr lang="ro-RO" dirty="0"/>
          </a:p>
          <a:p>
            <a:pPr lvl="5"/>
            <a:endParaRPr lang="ro-RO" dirty="0"/>
          </a:p>
          <a:p>
            <a:pPr lvl="5"/>
            <a:endParaRPr lang="ro-RO" dirty="0"/>
          </a:p>
          <a:p>
            <a:pPr lvl="5"/>
            <a:endParaRPr lang="ro-RO" dirty="0"/>
          </a:p>
          <a:p>
            <a:pPr lvl="5"/>
            <a:endParaRPr lang="ro-RO" dirty="0"/>
          </a:p>
          <a:p>
            <a:pPr lvl="5"/>
            <a:endParaRPr lang="ro-RO" dirty="0"/>
          </a:p>
          <a:p>
            <a:pPr lvl="5"/>
            <a:endParaRPr lang="ro-RO" dirty="0"/>
          </a:p>
          <a:p>
            <a:pPr lvl="5"/>
            <a:endParaRPr lang="ro-RO" dirty="0"/>
          </a:p>
          <a:p>
            <a:pPr lvl="5"/>
            <a:endParaRPr lang="ro-RO" dirty="0"/>
          </a:p>
          <a:p>
            <a:pPr lvl="5"/>
            <a:endParaRPr lang="ro-RO" dirty="0"/>
          </a:p>
          <a:p>
            <a:pPr lvl="2"/>
            <a:r>
              <a:rPr lang="ro-RO" sz="3800" b="1" dirty="0">
                <a:solidFill>
                  <a:schemeClr val="tx1"/>
                </a:solidFill>
              </a:rPr>
              <a:t>Este nevoie de</a:t>
            </a:r>
            <a:r>
              <a:rPr lang="en-US" sz="3800" b="1" dirty="0">
                <a:solidFill>
                  <a:schemeClr val="tx1"/>
                </a:solidFill>
              </a:rPr>
              <a:t> liber</a:t>
            </a:r>
            <a:r>
              <a:rPr lang="ro-RO" sz="3800" b="1" dirty="0">
                <a:solidFill>
                  <a:schemeClr val="tx1"/>
                </a:solidFill>
              </a:rPr>
              <a:t> profesioniști</a:t>
            </a:r>
            <a:endParaRPr lang="en-US" sz="3800" b="1" dirty="0">
              <a:solidFill>
                <a:schemeClr val="tx1"/>
              </a:solidFill>
            </a:endParaRPr>
          </a:p>
        </p:txBody>
      </p:sp>
      <p:pic>
        <p:nvPicPr>
          <p:cNvPr id="4" name="Imagine 8" descr="C:\Program Files (x86)\Microsoft Office\MEDIA\CAGCAT10\j0233018.wmf">
            <a:extLst>
              <a:ext uri="{FF2B5EF4-FFF2-40B4-BE49-F238E27FC236}">
                <a16:creationId xmlns:a16="http://schemas.microsoft.com/office/drawing/2014/main" id="{E4CF6AB8-72F0-4D5C-A739-FB374B20A9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32656"/>
            <a:ext cx="7772400" cy="403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8058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251520" y="620688"/>
            <a:ext cx="8712968" cy="5505475"/>
          </a:xfrm>
        </p:spPr>
        <p:txBody>
          <a:bodyPr>
            <a:normAutofit/>
          </a:bodyPr>
          <a:lstStyle/>
          <a:p>
            <a:pPr marL="514350" indent="-514350">
              <a:buFont typeface="+mj-lt"/>
              <a:buAutoNum type="arabicPeriod"/>
            </a:pPr>
            <a:r>
              <a:rPr lang="en-US" sz="3400" b="1" dirty="0">
                <a:solidFill>
                  <a:schemeClr val="tx1"/>
                </a:solidFill>
              </a:rPr>
              <a:t>NORME </a:t>
            </a:r>
            <a:r>
              <a:rPr lang="ro-RO" sz="3400" b="1" dirty="0">
                <a:solidFill>
                  <a:schemeClr val="tx1"/>
                </a:solidFill>
              </a:rPr>
              <a:t>DE </a:t>
            </a:r>
            <a:r>
              <a:rPr lang="en-US" sz="3400" b="1" dirty="0">
                <a:solidFill>
                  <a:schemeClr val="tx1"/>
                </a:solidFill>
              </a:rPr>
              <a:t>COMPORTAMENT</a:t>
            </a:r>
            <a:r>
              <a:rPr lang="ro-RO" sz="3400" b="1" dirty="0">
                <a:solidFill>
                  <a:schemeClr val="tx1"/>
                </a:solidFill>
              </a:rPr>
              <a:t>,</a:t>
            </a:r>
            <a:r>
              <a:rPr lang="en-US" sz="3400" b="1" dirty="0">
                <a:solidFill>
                  <a:schemeClr val="tx1"/>
                </a:solidFill>
              </a:rPr>
              <a:t>DE </a:t>
            </a:r>
            <a:r>
              <a:rPr lang="ro-RO" sz="3400" b="1" dirty="0">
                <a:solidFill>
                  <a:schemeClr val="tx1"/>
                </a:solidFill>
              </a:rPr>
              <a:t>ETICA</a:t>
            </a:r>
            <a:endParaRPr lang="en-US" sz="3400" b="1" dirty="0">
              <a:solidFill>
                <a:schemeClr val="tx1"/>
              </a:solidFill>
            </a:endParaRPr>
          </a:p>
          <a:p>
            <a:pPr marL="742950" indent="-742950">
              <a:buFont typeface="+mj-lt"/>
              <a:buAutoNum type="arabicPeriod"/>
            </a:pPr>
            <a:endParaRPr lang="en-US" sz="3600" b="1" dirty="0">
              <a:solidFill>
                <a:schemeClr val="tx1"/>
              </a:solidFill>
            </a:endParaRPr>
          </a:p>
          <a:p>
            <a:pPr marL="742950" indent="-742950">
              <a:buFont typeface="+mj-lt"/>
              <a:buAutoNum type="arabicPeriod"/>
            </a:pPr>
            <a:r>
              <a:rPr lang="en-US" sz="3600" b="1" dirty="0">
                <a:solidFill>
                  <a:schemeClr val="tx1"/>
                </a:solidFill>
              </a:rPr>
              <a:t>NORME PROFESIONALE DE LUCRU</a:t>
            </a:r>
          </a:p>
          <a:p>
            <a:pPr marL="742950" indent="-742950">
              <a:buFont typeface="+mj-lt"/>
              <a:buAutoNum type="arabicPeriod"/>
            </a:pPr>
            <a:endParaRPr lang="en-US" sz="3600" b="1" dirty="0">
              <a:solidFill>
                <a:schemeClr val="tx1"/>
              </a:solidFill>
            </a:endParaRPr>
          </a:p>
          <a:p>
            <a:pPr marL="742950" indent="-742950">
              <a:buFont typeface="+mj-lt"/>
              <a:buAutoNum type="arabicPeriod"/>
            </a:pPr>
            <a:r>
              <a:rPr lang="en-US" sz="3600" b="1" dirty="0">
                <a:solidFill>
                  <a:schemeClr val="tx1"/>
                </a:solidFill>
              </a:rPr>
              <a:t>NORME DE RAPORTARE</a:t>
            </a:r>
            <a:endParaRPr lang="ro-RO" sz="3600" b="1" dirty="0">
              <a:solidFill>
                <a:schemeClr val="tx1"/>
              </a:solidFill>
            </a:endParaRPr>
          </a:p>
        </p:txBody>
      </p:sp>
    </p:spTree>
    <p:extLst>
      <p:ext uri="{BB962C8B-B14F-4D97-AF65-F5344CB8AC3E}">
        <p14:creationId xmlns:p14="http://schemas.microsoft.com/office/powerpoint/2010/main" val="453270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024627F-D7C7-4644-8FDE-F27893FDDD20}"/>
              </a:ext>
            </a:extLst>
          </p:cNvPr>
          <p:cNvGraphicFramePr>
            <a:graphicFrameLocks noGrp="1"/>
          </p:cNvGraphicFramePr>
          <p:nvPr>
            <p:extLst>
              <p:ext uri="{D42A27DB-BD31-4B8C-83A1-F6EECF244321}">
                <p14:modId xmlns:p14="http://schemas.microsoft.com/office/powerpoint/2010/main" val="2271492507"/>
              </p:ext>
            </p:extLst>
          </p:nvPr>
        </p:nvGraphicFramePr>
        <p:xfrm>
          <a:off x="179512" y="321793"/>
          <a:ext cx="8784975" cy="5940094"/>
        </p:xfrm>
        <a:graphic>
          <a:graphicData uri="http://schemas.openxmlformats.org/drawingml/2006/table">
            <a:tbl>
              <a:tblPr firstRow="1" bandRow="1">
                <a:tableStyleId>{5C22544A-7EE6-4342-B048-85BDC9FD1C3A}</a:tableStyleId>
              </a:tblPr>
              <a:tblGrid>
                <a:gridCol w="4392488">
                  <a:extLst>
                    <a:ext uri="{9D8B030D-6E8A-4147-A177-3AD203B41FA5}">
                      <a16:colId xmlns:a16="http://schemas.microsoft.com/office/drawing/2014/main" val="630149845"/>
                    </a:ext>
                  </a:extLst>
                </a:gridCol>
                <a:gridCol w="834937">
                  <a:extLst>
                    <a:ext uri="{9D8B030D-6E8A-4147-A177-3AD203B41FA5}">
                      <a16:colId xmlns:a16="http://schemas.microsoft.com/office/drawing/2014/main" val="3895558585"/>
                    </a:ext>
                  </a:extLst>
                </a:gridCol>
                <a:gridCol w="508222">
                  <a:extLst>
                    <a:ext uri="{9D8B030D-6E8A-4147-A177-3AD203B41FA5}">
                      <a16:colId xmlns:a16="http://schemas.microsoft.com/office/drawing/2014/main" val="57363111"/>
                    </a:ext>
                  </a:extLst>
                </a:gridCol>
                <a:gridCol w="653428">
                  <a:extLst>
                    <a:ext uri="{9D8B030D-6E8A-4147-A177-3AD203B41FA5}">
                      <a16:colId xmlns:a16="http://schemas.microsoft.com/office/drawing/2014/main" val="3844885023"/>
                    </a:ext>
                  </a:extLst>
                </a:gridCol>
                <a:gridCol w="798634">
                  <a:extLst>
                    <a:ext uri="{9D8B030D-6E8A-4147-A177-3AD203B41FA5}">
                      <a16:colId xmlns:a16="http://schemas.microsoft.com/office/drawing/2014/main" val="4024397581"/>
                    </a:ext>
                  </a:extLst>
                </a:gridCol>
                <a:gridCol w="798634">
                  <a:extLst>
                    <a:ext uri="{9D8B030D-6E8A-4147-A177-3AD203B41FA5}">
                      <a16:colId xmlns:a16="http://schemas.microsoft.com/office/drawing/2014/main" val="603524444"/>
                    </a:ext>
                  </a:extLst>
                </a:gridCol>
                <a:gridCol w="798632">
                  <a:extLst>
                    <a:ext uri="{9D8B030D-6E8A-4147-A177-3AD203B41FA5}">
                      <a16:colId xmlns:a16="http://schemas.microsoft.com/office/drawing/2014/main" val="1966260989"/>
                    </a:ext>
                  </a:extLst>
                </a:gridCol>
              </a:tblGrid>
              <a:tr h="0">
                <a:tc>
                  <a:txBody>
                    <a:bodyPr/>
                    <a:lstStyle/>
                    <a:p>
                      <a:pPr marL="0" marR="0" algn="ctr">
                        <a:lnSpc>
                          <a:spcPct val="115000"/>
                        </a:lnSpc>
                        <a:spcBef>
                          <a:spcPts val="0"/>
                        </a:spcBef>
                        <a:spcAft>
                          <a:spcPts val="0"/>
                        </a:spcAft>
                      </a:pPr>
                      <a:r>
                        <a:rPr lang="en-US" sz="2000" dirty="0">
                          <a:effectLst/>
                        </a:rPr>
                        <a:t> </a:t>
                      </a:r>
                    </a:p>
                  </a:txBody>
                  <a:tcPr marL="45780" marR="45780" marT="0" marB="0" anchor="b"/>
                </a:tc>
                <a:tc>
                  <a:txBody>
                    <a:bodyPr/>
                    <a:lstStyle/>
                    <a:p>
                      <a:pPr marL="0" marR="0" algn="ctr">
                        <a:lnSpc>
                          <a:spcPct val="115000"/>
                        </a:lnSpc>
                        <a:spcBef>
                          <a:spcPts val="0"/>
                        </a:spcBef>
                        <a:spcAft>
                          <a:spcPts val="0"/>
                        </a:spcAft>
                      </a:pPr>
                      <a:r>
                        <a:rPr lang="ro-RO" sz="1200" b="1" dirty="0">
                          <a:effectLst/>
                        </a:rPr>
                        <a:t> CECCAR</a:t>
                      </a:r>
                      <a:endParaRPr lang="en-US" sz="1200" b="1" dirty="0">
                        <a:effectLst/>
                      </a:endParaRPr>
                    </a:p>
                  </a:txBody>
                  <a:tcPr marL="45780" marR="45780" marT="0" marB="0" anchor="b"/>
                </a:tc>
                <a:tc>
                  <a:txBody>
                    <a:bodyPr/>
                    <a:lstStyle/>
                    <a:p>
                      <a:pPr marL="0" marR="0" algn="ctr">
                        <a:lnSpc>
                          <a:spcPct val="115000"/>
                        </a:lnSpc>
                        <a:spcBef>
                          <a:spcPts val="0"/>
                        </a:spcBef>
                        <a:spcAft>
                          <a:spcPts val="0"/>
                        </a:spcAft>
                      </a:pPr>
                      <a:r>
                        <a:rPr lang="ro-RO" sz="1200" b="1" dirty="0">
                          <a:effectLst/>
                        </a:rPr>
                        <a:t>CAFR</a:t>
                      </a:r>
                      <a:endParaRPr lang="en-US" sz="1200" b="1" dirty="0">
                        <a:effectLst/>
                      </a:endParaRPr>
                    </a:p>
                  </a:txBody>
                  <a:tcPr marL="45780" marR="45780" marT="0" marB="0" anchor="b"/>
                </a:tc>
                <a:tc>
                  <a:txBody>
                    <a:bodyPr/>
                    <a:lstStyle/>
                    <a:p>
                      <a:pPr marL="0" marR="0" algn="ctr">
                        <a:lnSpc>
                          <a:spcPct val="115000"/>
                        </a:lnSpc>
                        <a:spcBef>
                          <a:spcPts val="0"/>
                        </a:spcBef>
                        <a:spcAft>
                          <a:spcPts val="0"/>
                        </a:spcAft>
                      </a:pPr>
                      <a:r>
                        <a:rPr lang="ro-RO" sz="1200" b="1" dirty="0">
                          <a:effectLst/>
                        </a:rPr>
                        <a:t> CCF</a:t>
                      </a:r>
                      <a:endParaRPr lang="en-US" sz="1200" b="1" dirty="0">
                        <a:effectLst/>
                      </a:endParaRPr>
                    </a:p>
                  </a:txBody>
                  <a:tcPr marL="45780" marR="45780" marT="0" marB="0" anchor="b"/>
                </a:tc>
                <a:tc>
                  <a:txBody>
                    <a:bodyPr/>
                    <a:lstStyle/>
                    <a:p>
                      <a:pPr marL="0" marR="0" algn="ctr">
                        <a:lnSpc>
                          <a:spcPct val="115000"/>
                        </a:lnSpc>
                        <a:spcBef>
                          <a:spcPts val="0"/>
                        </a:spcBef>
                        <a:spcAft>
                          <a:spcPts val="0"/>
                        </a:spcAft>
                      </a:pPr>
                      <a:r>
                        <a:rPr lang="ro-RO" sz="1200" b="1" dirty="0">
                          <a:effectLst/>
                        </a:rPr>
                        <a:t> ANEVAR</a:t>
                      </a:r>
                      <a:endParaRPr lang="en-US" sz="1200" b="1" dirty="0">
                        <a:effectLst/>
                      </a:endParaRPr>
                    </a:p>
                  </a:txBody>
                  <a:tcPr marL="45780" marR="45780" marT="0" marB="0" anchor="b"/>
                </a:tc>
                <a:tc>
                  <a:txBody>
                    <a:bodyPr/>
                    <a:lstStyle/>
                    <a:p>
                      <a:pPr marL="0" marR="0" algn="ctr">
                        <a:lnSpc>
                          <a:spcPct val="115000"/>
                        </a:lnSpc>
                        <a:spcBef>
                          <a:spcPts val="0"/>
                        </a:spcBef>
                        <a:spcAft>
                          <a:spcPts val="0"/>
                        </a:spcAft>
                      </a:pPr>
                      <a:r>
                        <a:rPr lang="ro-RO" sz="1200" b="1" dirty="0">
                          <a:effectLst/>
                        </a:rPr>
                        <a:t> UNPIR</a:t>
                      </a:r>
                      <a:endParaRPr lang="en-US" sz="1200" b="1" dirty="0">
                        <a:effectLst/>
                      </a:endParaRPr>
                    </a:p>
                  </a:txBody>
                  <a:tcPr marL="45780" marR="45780" marT="0" marB="0" anchor="b"/>
                </a:tc>
                <a:tc>
                  <a:txBody>
                    <a:bodyPr/>
                    <a:lstStyle/>
                    <a:p>
                      <a:pPr algn="ctr"/>
                      <a:endParaRPr lang="ro-RO" sz="1000" b="1" kern="1200" dirty="0">
                        <a:solidFill>
                          <a:schemeClr val="lt1"/>
                        </a:solidFill>
                        <a:effectLst/>
                        <a:latin typeface="+mn-lt"/>
                        <a:ea typeface="+mn-ea"/>
                        <a:cs typeface="+mn-cs"/>
                      </a:endParaRPr>
                    </a:p>
                    <a:p>
                      <a:pPr algn="ctr"/>
                      <a:r>
                        <a:rPr lang="en-US" sz="1000" b="1" kern="1200" dirty="0">
                          <a:solidFill>
                            <a:schemeClr val="lt1"/>
                          </a:solidFill>
                          <a:effectLst/>
                          <a:latin typeface="+mn-lt"/>
                          <a:ea typeface="+mn-ea"/>
                          <a:cs typeface="+mn-cs"/>
                        </a:rPr>
                        <a:t>AVOCAT</a:t>
                      </a:r>
                    </a:p>
                  </a:txBody>
                  <a:tcPr/>
                </a:tc>
                <a:extLst>
                  <a:ext uri="{0D108BD9-81ED-4DB2-BD59-A6C34878D82A}">
                    <a16:rowId xmlns:a16="http://schemas.microsoft.com/office/drawing/2014/main" val="1280909076"/>
                  </a:ext>
                </a:extLst>
              </a:tr>
              <a:tr h="269529">
                <a:tc>
                  <a:txBody>
                    <a:bodyPr/>
                    <a:lstStyle/>
                    <a:p>
                      <a:pPr marL="0" marR="0">
                        <a:lnSpc>
                          <a:spcPct val="115000"/>
                        </a:lnSpc>
                        <a:spcBef>
                          <a:spcPts val="0"/>
                        </a:spcBef>
                        <a:spcAft>
                          <a:spcPts val="0"/>
                        </a:spcAft>
                      </a:pPr>
                      <a:r>
                        <a:rPr lang="ro-RO" sz="2000" b="1" dirty="0">
                          <a:solidFill>
                            <a:srgbClr val="FF0000"/>
                          </a:solidFill>
                          <a:effectLst/>
                        </a:rPr>
                        <a:t>A. </a:t>
                      </a:r>
                      <a:r>
                        <a:rPr lang="ro-RO" sz="1800" b="1" dirty="0">
                          <a:solidFill>
                            <a:srgbClr val="FF0000"/>
                          </a:solidFill>
                          <a:effectLst/>
                        </a:rPr>
                        <a:t>APLICAREA GENERALĂ A CODULUI</a:t>
                      </a:r>
                      <a:endParaRPr lang="ro-RO" sz="1800" b="1" dirty="0">
                        <a:solidFill>
                          <a:srgbClr val="FF0000"/>
                        </a:solidFill>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algn="ctr"/>
                      <a:r>
                        <a:rPr lang="ro-RO" sz="1600" b="1" dirty="0"/>
                        <a:t>X</a:t>
                      </a:r>
                      <a:endParaRPr lang="en-US" sz="1600" b="1" dirty="0"/>
                    </a:p>
                  </a:txBody>
                  <a:tcPr/>
                </a:tc>
                <a:extLst>
                  <a:ext uri="{0D108BD9-81ED-4DB2-BD59-A6C34878D82A}">
                    <a16:rowId xmlns:a16="http://schemas.microsoft.com/office/drawing/2014/main" val="2064919847"/>
                  </a:ext>
                </a:extLst>
              </a:tr>
              <a:tr h="263809">
                <a:tc>
                  <a:txBody>
                    <a:bodyPr/>
                    <a:lstStyle/>
                    <a:p>
                      <a:pPr marL="0" marR="0">
                        <a:lnSpc>
                          <a:spcPct val="115000"/>
                        </a:lnSpc>
                        <a:spcBef>
                          <a:spcPts val="0"/>
                        </a:spcBef>
                        <a:spcAft>
                          <a:spcPts val="0"/>
                        </a:spcAft>
                      </a:pPr>
                      <a:r>
                        <a:rPr lang="ro-RO" sz="2000" dirty="0">
                          <a:effectLst/>
                        </a:rPr>
                        <a:t>Introducere si principii fundamentale</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r>
                        <a:rPr lang="ro-RO" sz="1600" b="1" dirty="0"/>
                        <a:t>  </a:t>
                      </a:r>
                    </a:p>
                    <a:p>
                      <a:r>
                        <a:rPr lang="ro-RO" sz="1600" b="1" dirty="0"/>
                        <a:t>   X</a:t>
                      </a:r>
                      <a:endParaRPr lang="en-US" sz="1600" b="1" dirty="0"/>
                    </a:p>
                  </a:txBody>
                  <a:tcPr/>
                </a:tc>
                <a:extLst>
                  <a:ext uri="{0D108BD9-81ED-4DB2-BD59-A6C34878D82A}">
                    <a16:rowId xmlns:a16="http://schemas.microsoft.com/office/drawing/2014/main" val="3970068902"/>
                  </a:ext>
                </a:extLst>
              </a:tr>
              <a:tr h="564156">
                <a:tc>
                  <a:txBody>
                    <a:bodyPr/>
                    <a:lstStyle/>
                    <a:p>
                      <a:pPr marL="0" marR="0">
                        <a:lnSpc>
                          <a:spcPct val="115000"/>
                        </a:lnSpc>
                        <a:spcBef>
                          <a:spcPts val="0"/>
                        </a:spcBef>
                        <a:spcAft>
                          <a:spcPts val="0"/>
                        </a:spcAft>
                      </a:pPr>
                      <a:r>
                        <a:rPr lang="en-US" sz="2000" dirty="0">
                          <a:effectLst/>
                        </a:rPr>
                        <a:t>  - </a:t>
                      </a:r>
                      <a:r>
                        <a:rPr lang="ro-RO" sz="2000" dirty="0">
                          <a:effectLst/>
                        </a:rPr>
                        <a:t>Integritatea</a:t>
                      </a:r>
                      <a:r>
                        <a:rPr lang="en-US" sz="2000" dirty="0">
                          <a:effectLst/>
                        </a:rPr>
                        <a:t> (</a:t>
                      </a:r>
                      <a:r>
                        <a:rPr lang="en-US" sz="2000" dirty="0" err="1">
                          <a:effectLst/>
                        </a:rPr>
                        <a:t>cinste</a:t>
                      </a:r>
                      <a:r>
                        <a:rPr lang="en-US" sz="2000" dirty="0">
                          <a:effectLst/>
                        </a:rPr>
                        <a:t>, correctitude, </a:t>
                      </a:r>
                      <a:r>
                        <a:rPr lang="en-US" sz="2000" dirty="0" err="1">
                          <a:effectLst/>
                        </a:rPr>
                        <a:t>sinceritate</a:t>
                      </a:r>
                      <a:r>
                        <a:rPr lang="en-US" sz="2000" dirty="0">
                          <a:effectLst/>
                        </a:rPr>
                        <a:t>)</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r>
                        <a:rPr lang="ro-RO" sz="1600" b="1" dirty="0"/>
                        <a:t>   X</a:t>
                      </a:r>
                      <a:endParaRPr lang="en-US" sz="1600" b="1" dirty="0"/>
                    </a:p>
                  </a:txBody>
                  <a:tcPr/>
                </a:tc>
                <a:extLst>
                  <a:ext uri="{0D108BD9-81ED-4DB2-BD59-A6C34878D82A}">
                    <a16:rowId xmlns:a16="http://schemas.microsoft.com/office/drawing/2014/main" val="2764450064"/>
                  </a:ext>
                </a:extLst>
              </a:tr>
              <a:tr h="307453">
                <a:tc>
                  <a:txBody>
                    <a:bodyPr/>
                    <a:lstStyle/>
                    <a:p>
                      <a:pPr marL="0" marR="0">
                        <a:lnSpc>
                          <a:spcPct val="115000"/>
                        </a:lnSpc>
                        <a:spcBef>
                          <a:spcPts val="0"/>
                        </a:spcBef>
                        <a:spcAft>
                          <a:spcPts val="0"/>
                        </a:spcAft>
                      </a:pPr>
                      <a:r>
                        <a:rPr lang="en-US" sz="2000" dirty="0">
                          <a:effectLst/>
                        </a:rPr>
                        <a:t>  - </a:t>
                      </a:r>
                      <a:r>
                        <a:rPr lang="ro-RO" sz="2000" dirty="0">
                          <a:effectLst/>
                        </a:rPr>
                        <a:t>Obiectivitatea</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pPr>
                        <a:lnSpc>
                          <a:spcPct val="115000"/>
                        </a:lnSpc>
                      </a:pPr>
                      <a:r>
                        <a:rPr lang="ro-RO" sz="1600" b="1" dirty="0">
                          <a:effectLst/>
                          <a:latin typeface="Calibri"/>
                        </a:rPr>
                        <a:t>     X</a:t>
                      </a:r>
                    </a:p>
                  </a:txBody>
                  <a:tcPr marL="45780" marR="45780" marT="0" marB="0" anchor="ctr"/>
                </a:tc>
                <a:tc>
                  <a:txBody>
                    <a:bodyPr/>
                    <a:lstStyle/>
                    <a:p>
                      <a:r>
                        <a:rPr lang="ro-RO" sz="1600" b="1" dirty="0"/>
                        <a:t>   X</a:t>
                      </a:r>
                      <a:endParaRPr lang="en-US" sz="1600" b="1" dirty="0"/>
                    </a:p>
                  </a:txBody>
                  <a:tcPr/>
                </a:tc>
                <a:extLst>
                  <a:ext uri="{0D108BD9-81ED-4DB2-BD59-A6C34878D82A}">
                    <a16:rowId xmlns:a16="http://schemas.microsoft.com/office/drawing/2014/main" val="3941097443"/>
                  </a:ext>
                </a:extLst>
              </a:tr>
              <a:tr h="505403">
                <a:tc>
                  <a:txBody>
                    <a:bodyPr/>
                    <a:lstStyle/>
                    <a:p>
                      <a:pPr marL="0" marR="0">
                        <a:lnSpc>
                          <a:spcPct val="100000"/>
                        </a:lnSpc>
                        <a:spcBef>
                          <a:spcPts val="0"/>
                        </a:spcBef>
                        <a:spcAft>
                          <a:spcPts val="0"/>
                        </a:spcAft>
                      </a:pPr>
                      <a:r>
                        <a:rPr lang="en-US" sz="2000" dirty="0">
                          <a:effectLst/>
                        </a:rPr>
                        <a:t>  - </a:t>
                      </a:r>
                      <a:r>
                        <a:rPr lang="ro-RO" sz="2000" dirty="0">
                          <a:effectLst/>
                        </a:rPr>
                        <a:t>Competenta profesională  prudenţa</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r>
                        <a:rPr lang="ro-RO" sz="1600" b="1" dirty="0"/>
                        <a:t>    X</a:t>
                      </a:r>
                      <a:endParaRPr lang="en-US" sz="1600" b="1" dirty="0"/>
                    </a:p>
                  </a:txBody>
                  <a:tcPr/>
                </a:tc>
                <a:extLst>
                  <a:ext uri="{0D108BD9-81ED-4DB2-BD59-A6C34878D82A}">
                    <a16:rowId xmlns:a16="http://schemas.microsoft.com/office/drawing/2014/main" val="2140823329"/>
                  </a:ext>
                </a:extLst>
              </a:tr>
              <a:tr h="307453">
                <a:tc>
                  <a:txBody>
                    <a:bodyPr/>
                    <a:lstStyle/>
                    <a:p>
                      <a:pPr marL="0" marR="0">
                        <a:lnSpc>
                          <a:spcPct val="115000"/>
                        </a:lnSpc>
                        <a:spcBef>
                          <a:spcPts val="0"/>
                        </a:spcBef>
                        <a:spcAft>
                          <a:spcPts val="0"/>
                        </a:spcAft>
                      </a:pPr>
                      <a:r>
                        <a:rPr lang="en-US" sz="2000" dirty="0">
                          <a:effectLst/>
                        </a:rPr>
                        <a:t>  - </a:t>
                      </a:r>
                      <a:r>
                        <a:rPr lang="ro-RO" sz="2000" dirty="0">
                          <a:effectLst/>
                        </a:rPr>
                        <a:t>Confidențialitatea</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r>
                        <a:rPr lang="ro-RO" sz="1600" b="1" dirty="0"/>
                        <a:t>     X</a:t>
                      </a:r>
                      <a:endParaRPr lang="en-US" sz="1600" b="1" dirty="0"/>
                    </a:p>
                  </a:txBody>
                  <a:tcPr/>
                </a:tc>
                <a:extLst>
                  <a:ext uri="{0D108BD9-81ED-4DB2-BD59-A6C34878D82A}">
                    <a16:rowId xmlns:a16="http://schemas.microsoft.com/office/drawing/2014/main" val="3836887257"/>
                  </a:ext>
                </a:extLst>
              </a:tr>
              <a:tr h="454863">
                <a:tc>
                  <a:txBody>
                    <a:bodyPr/>
                    <a:lstStyle/>
                    <a:p>
                      <a:pPr marL="0" marR="0">
                        <a:lnSpc>
                          <a:spcPct val="100000"/>
                        </a:lnSpc>
                        <a:spcBef>
                          <a:spcPts val="0"/>
                        </a:spcBef>
                        <a:spcAft>
                          <a:spcPts val="0"/>
                        </a:spcAft>
                      </a:pPr>
                      <a:r>
                        <a:rPr lang="en-US" sz="2000" dirty="0">
                          <a:effectLst/>
                        </a:rPr>
                        <a:t>  - </a:t>
                      </a:r>
                      <a:r>
                        <a:rPr lang="ro-RO" sz="2000" dirty="0">
                          <a:effectLst/>
                        </a:rPr>
                        <a:t>Conduită profesională </a:t>
                      </a:r>
                      <a:r>
                        <a:rPr lang="ro-RO" sz="1600" dirty="0">
                          <a:effectLst/>
                        </a:rPr>
                        <a:t>(profesionalismul)</a:t>
                      </a:r>
                      <a:endParaRPr lang="ro-RO" sz="16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r>
                        <a:rPr lang="ro-RO" sz="1600" b="1" dirty="0"/>
                        <a:t>     X</a:t>
                      </a:r>
                      <a:endParaRPr lang="en-US" sz="1600" b="1" dirty="0"/>
                    </a:p>
                  </a:txBody>
                  <a:tcPr/>
                </a:tc>
                <a:extLst>
                  <a:ext uri="{0D108BD9-81ED-4DB2-BD59-A6C34878D82A}">
                    <a16:rowId xmlns:a16="http://schemas.microsoft.com/office/drawing/2014/main" val="4293104689"/>
                  </a:ext>
                </a:extLst>
              </a:tr>
              <a:tr h="682294">
                <a:tc>
                  <a:txBody>
                    <a:bodyPr/>
                    <a:lstStyle/>
                    <a:p>
                      <a:pPr marL="0" marR="0">
                        <a:lnSpc>
                          <a:spcPct val="100000"/>
                        </a:lnSpc>
                        <a:spcBef>
                          <a:spcPts val="0"/>
                        </a:spcBef>
                        <a:spcAft>
                          <a:spcPts val="0"/>
                        </a:spcAft>
                      </a:pPr>
                      <a:r>
                        <a:rPr lang="ro-RO" sz="1800" b="1" dirty="0">
                          <a:solidFill>
                            <a:srgbClr val="FF0000"/>
                          </a:solidFill>
                          <a:effectLst/>
                        </a:rPr>
                        <a:t>B- APLICABIL PROFESIONIŞTILOR   </a:t>
                      </a:r>
                      <a:r>
                        <a:rPr lang="ro-RO" sz="1600" b="1" dirty="0">
                          <a:solidFill>
                            <a:srgbClr val="FF0000"/>
                          </a:solidFill>
                          <a:effectLst/>
                        </a:rPr>
                        <a:t>INDEPENDENTI ( LIBERALI)</a:t>
                      </a:r>
                      <a:endParaRPr lang="ro-RO" sz="1800" b="1" dirty="0">
                        <a:solidFill>
                          <a:srgbClr val="FF0000"/>
                        </a:solidFill>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a:lnSpc>
                          <a:spcPct val="115000"/>
                        </a:lnSpc>
                      </a:pPr>
                      <a:endParaRPr lang="ro-RO" sz="1600" b="1">
                        <a:effectLst/>
                        <a:latin typeface="Calibri"/>
                      </a:endParaRPr>
                    </a:p>
                  </a:txBody>
                  <a:tcPr marL="45780" marR="45780" marT="0" marB="0" anchor="ctr"/>
                </a:tc>
                <a:tc>
                  <a:txBody>
                    <a:bodyPr/>
                    <a:lstStyle/>
                    <a:p>
                      <a:pPr>
                        <a:lnSpc>
                          <a:spcPct val="115000"/>
                        </a:lnSpc>
                      </a:pPr>
                      <a:endParaRPr lang="ro-RO" sz="1600" b="1" dirty="0">
                        <a:effectLst/>
                        <a:latin typeface="Calibri"/>
                      </a:endParaRPr>
                    </a:p>
                  </a:txBody>
                  <a:tcPr marL="45780" marR="45780" marT="0" marB="0" anchor="ctr"/>
                </a:tc>
                <a:tc>
                  <a:txBody>
                    <a:bodyPr/>
                    <a:lstStyle/>
                    <a:p>
                      <a:pPr>
                        <a:lnSpc>
                          <a:spcPct val="115000"/>
                        </a:lnSpc>
                      </a:pPr>
                      <a:endParaRPr lang="ro-RO" sz="1600" b="1" dirty="0">
                        <a:effectLst/>
                        <a:latin typeface="Calibri"/>
                      </a:endParaRPr>
                    </a:p>
                  </a:txBody>
                  <a:tcPr marL="45780" marR="45780" marT="0" marB="0" anchor="ctr"/>
                </a:tc>
                <a:tc>
                  <a:txBody>
                    <a:bodyPr/>
                    <a:lstStyle/>
                    <a:p>
                      <a:endParaRPr lang="en-US" sz="1600" b="1"/>
                    </a:p>
                  </a:txBody>
                  <a:tcPr/>
                </a:tc>
                <a:extLst>
                  <a:ext uri="{0D108BD9-81ED-4DB2-BD59-A6C34878D82A}">
                    <a16:rowId xmlns:a16="http://schemas.microsoft.com/office/drawing/2014/main" val="1509894253"/>
                  </a:ext>
                </a:extLst>
              </a:tr>
              <a:tr h="307453">
                <a:tc>
                  <a:txBody>
                    <a:bodyPr/>
                    <a:lstStyle/>
                    <a:p>
                      <a:pPr marL="0" marR="0" algn="just">
                        <a:lnSpc>
                          <a:spcPct val="115000"/>
                        </a:lnSpc>
                        <a:spcBef>
                          <a:spcPts val="0"/>
                        </a:spcBef>
                        <a:spcAft>
                          <a:spcPts val="0"/>
                        </a:spcAft>
                      </a:pPr>
                      <a:r>
                        <a:rPr lang="en-US" sz="2000" dirty="0">
                          <a:effectLst/>
                        </a:rPr>
                        <a:t> - </a:t>
                      </a:r>
                      <a:r>
                        <a:rPr lang="ro-RO" sz="2000" dirty="0">
                          <a:effectLst/>
                        </a:rPr>
                        <a:t>Introducere</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pPr>
                        <a:lnSpc>
                          <a:spcPct val="115000"/>
                        </a:lnSpc>
                      </a:pPr>
                      <a:endParaRPr lang="ro-RO" sz="1600" b="1">
                        <a:effectLst/>
                        <a:latin typeface="Calibri"/>
                      </a:endParaRPr>
                    </a:p>
                  </a:txBody>
                  <a:tcPr marL="45780" marR="45780" marT="0" marB="0" anchor="ctr"/>
                </a:tc>
                <a:tc>
                  <a:txBody>
                    <a:bodyPr/>
                    <a:lstStyle/>
                    <a:p>
                      <a:pPr>
                        <a:lnSpc>
                          <a:spcPct val="115000"/>
                        </a:lnSpc>
                      </a:pPr>
                      <a:endParaRPr lang="ro-RO" sz="1600" b="1" dirty="0">
                        <a:effectLst/>
                        <a:latin typeface="Calibri"/>
                      </a:endParaRPr>
                    </a:p>
                  </a:txBody>
                  <a:tcPr marL="45780" marR="45780" marT="0" marB="0" anchor="ctr"/>
                </a:tc>
                <a:tc>
                  <a:txBody>
                    <a:bodyPr/>
                    <a:lstStyle/>
                    <a:p>
                      <a:pPr>
                        <a:lnSpc>
                          <a:spcPct val="115000"/>
                        </a:lnSpc>
                      </a:pPr>
                      <a:endParaRPr lang="ro-RO" sz="1600" b="1" dirty="0">
                        <a:effectLst/>
                        <a:latin typeface="Calibri"/>
                      </a:endParaRPr>
                    </a:p>
                  </a:txBody>
                  <a:tcPr marL="45780" marR="45780" marT="0" marB="0" anchor="ctr"/>
                </a:tc>
                <a:tc>
                  <a:txBody>
                    <a:bodyPr/>
                    <a:lstStyle/>
                    <a:p>
                      <a:endParaRPr lang="en-US" sz="1600" b="1"/>
                    </a:p>
                  </a:txBody>
                  <a:tcPr/>
                </a:tc>
                <a:extLst>
                  <a:ext uri="{0D108BD9-81ED-4DB2-BD59-A6C34878D82A}">
                    <a16:rowId xmlns:a16="http://schemas.microsoft.com/office/drawing/2014/main" val="704755225"/>
                  </a:ext>
                </a:extLst>
              </a:tr>
              <a:tr h="307453">
                <a:tc>
                  <a:txBody>
                    <a:bodyPr/>
                    <a:lstStyle/>
                    <a:p>
                      <a:pPr marL="0" marR="0" algn="just">
                        <a:lnSpc>
                          <a:spcPct val="115000"/>
                        </a:lnSpc>
                        <a:spcBef>
                          <a:spcPts val="0"/>
                        </a:spcBef>
                        <a:spcAft>
                          <a:spcPts val="0"/>
                        </a:spcAft>
                      </a:pPr>
                      <a:r>
                        <a:rPr lang="en-US" sz="2000" dirty="0">
                          <a:effectLst/>
                        </a:rPr>
                        <a:t> - </a:t>
                      </a:r>
                      <a:r>
                        <a:rPr lang="ro-RO" sz="2000" dirty="0">
                          <a:effectLst/>
                        </a:rPr>
                        <a:t>Acceptarea unui client  </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pPr>
                        <a:lnSpc>
                          <a:spcPct val="115000"/>
                        </a:lnSpc>
                      </a:pPr>
                      <a:endParaRPr lang="ro-RO" sz="1600" b="1">
                        <a:effectLst/>
                        <a:latin typeface="Calibri"/>
                      </a:endParaRPr>
                    </a:p>
                  </a:txBody>
                  <a:tcPr marL="45780" marR="45780" marT="0" marB="0" anchor="ctr"/>
                </a:tc>
                <a:tc>
                  <a:txBody>
                    <a:bodyPr/>
                    <a:lstStyle/>
                    <a:p>
                      <a:pPr>
                        <a:lnSpc>
                          <a:spcPct val="115000"/>
                        </a:lnSpc>
                      </a:pPr>
                      <a:endParaRPr lang="ro-RO" sz="1600" b="1" dirty="0">
                        <a:effectLst/>
                        <a:latin typeface="Calibri"/>
                      </a:endParaRPr>
                    </a:p>
                  </a:txBody>
                  <a:tcPr marL="45780" marR="45780" marT="0" marB="0" anchor="ctr"/>
                </a:tc>
                <a:tc>
                  <a:txBody>
                    <a:bodyPr/>
                    <a:lstStyle/>
                    <a:p>
                      <a:pPr>
                        <a:lnSpc>
                          <a:spcPct val="115000"/>
                        </a:lnSpc>
                      </a:pPr>
                      <a:endParaRPr lang="ro-RO" sz="1600" b="1" dirty="0">
                        <a:effectLst/>
                        <a:latin typeface="Calibri"/>
                      </a:endParaRPr>
                    </a:p>
                  </a:txBody>
                  <a:tcPr marL="45780" marR="45780" marT="0" marB="0" anchor="ctr"/>
                </a:tc>
                <a:tc>
                  <a:txBody>
                    <a:bodyPr/>
                    <a:lstStyle/>
                    <a:p>
                      <a:endParaRPr lang="en-US" sz="1600" b="1"/>
                    </a:p>
                  </a:txBody>
                  <a:tcPr/>
                </a:tc>
                <a:extLst>
                  <a:ext uri="{0D108BD9-81ED-4DB2-BD59-A6C34878D82A}">
                    <a16:rowId xmlns:a16="http://schemas.microsoft.com/office/drawing/2014/main" val="1011815728"/>
                  </a:ext>
                </a:extLst>
              </a:tr>
              <a:tr h="307453">
                <a:tc>
                  <a:txBody>
                    <a:bodyPr/>
                    <a:lstStyle/>
                    <a:p>
                      <a:pPr marL="0" marR="0" algn="just">
                        <a:lnSpc>
                          <a:spcPct val="115000"/>
                        </a:lnSpc>
                        <a:spcBef>
                          <a:spcPts val="0"/>
                        </a:spcBef>
                        <a:spcAft>
                          <a:spcPts val="0"/>
                        </a:spcAft>
                      </a:pPr>
                      <a:r>
                        <a:rPr lang="en-US" sz="2000" dirty="0">
                          <a:effectLst/>
                        </a:rPr>
                        <a:t> - </a:t>
                      </a:r>
                      <a:r>
                        <a:rPr lang="ro-RO" sz="2000" dirty="0">
                          <a:effectLst/>
                        </a:rPr>
                        <a:t>Conflicte de interese </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a:lnSpc>
                          <a:spcPct val="115000"/>
                        </a:lnSpc>
                      </a:pPr>
                      <a:endParaRPr lang="ro-RO" sz="1600" b="1">
                        <a:effectLst/>
                        <a:latin typeface="Calibri"/>
                      </a:endParaRPr>
                    </a:p>
                  </a:txBody>
                  <a:tcPr marL="45780" marR="45780" marT="0" marB="0" anchor="ctr"/>
                </a:tc>
                <a:tc>
                  <a:txBody>
                    <a:bodyPr/>
                    <a:lstStyle/>
                    <a:p>
                      <a:pPr>
                        <a:lnSpc>
                          <a:spcPct val="115000"/>
                        </a:lnSpc>
                      </a:pPr>
                      <a:endParaRPr lang="ro-RO" sz="1600" b="1" dirty="0">
                        <a:effectLst/>
                        <a:latin typeface="Calibri"/>
                      </a:endParaRPr>
                    </a:p>
                  </a:txBody>
                  <a:tcPr marL="45780" marR="45780" marT="0" marB="0" anchor="ctr"/>
                </a:tc>
                <a:tc>
                  <a:txBody>
                    <a:bodyPr/>
                    <a:lstStyle/>
                    <a:p>
                      <a:pPr marL="0" marR="0" algn="ctr">
                        <a:lnSpc>
                          <a:spcPct val="115000"/>
                        </a:lnSpc>
                        <a:spcBef>
                          <a:spcPts val="0"/>
                        </a:spcBef>
                        <a:spcAft>
                          <a:spcPts val="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r>
                        <a:rPr lang="ro-RO" sz="1600" b="1" dirty="0"/>
                        <a:t>X</a:t>
                      </a:r>
                      <a:endParaRPr lang="en-US" sz="1600" b="1" dirty="0"/>
                    </a:p>
                  </a:txBody>
                  <a:tcPr/>
                </a:tc>
                <a:extLst>
                  <a:ext uri="{0D108BD9-81ED-4DB2-BD59-A6C34878D82A}">
                    <a16:rowId xmlns:a16="http://schemas.microsoft.com/office/drawing/2014/main" val="2408238050"/>
                  </a:ext>
                </a:extLst>
              </a:tr>
              <a:tr h="307453">
                <a:tc>
                  <a:txBody>
                    <a:bodyPr/>
                    <a:lstStyle/>
                    <a:p>
                      <a:pPr marL="0" marR="0" algn="just">
                        <a:lnSpc>
                          <a:spcPct val="115000"/>
                        </a:lnSpc>
                        <a:spcBef>
                          <a:spcPts val="0"/>
                        </a:spcBef>
                        <a:spcAft>
                          <a:spcPts val="0"/>
                        </a:spcAft>
                      </a:pPr>
                      <a:r>
                        <a:rPr lang="en-US" sz="2000" dirty="0">
                          <a:effectLst/>
                        </a:rPr>
                        <a:t> - </a:t>
                      </a:r>
                      <a:r>
                        <a:rPr lang="ro-RO" sz="2000" dirty="0">
                          <a:effectLst/>
                        </a:rPr>
                        <a:t>Alte opinii </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a:lnSpc>
                          <a:spcPct val="115000"/>
                        </a:lnSpc>
                      </a:pPr>
                      <a:endParaRPr lang="ro-RO" sz="1600" b="1">
                        <a:effectLst/>
                        <a:latin typeface="Calibri"/>
                      </a:endParaRPr>
                    </a:p>
                  </a:txBody>
                  <a:tcPr marL="45780" marR="45780" marT="0" marB="0" anchor="ctr"/>
                </a:tc>
                <a:tc>
                  <a:txBody>
                    <a:bodyPr/>
                    <a:lstStyle/>
                    <a:p>
                      <a:pPr>
                        <a:lnSpc>
                          <a:spcPct val="115000"/>
                        </a:lnSpc>
                      </a:pPr>
                      <a:endParaRPr lang="ro-RO" sz="1600" b="1">
                        <a:effectLst/>
                        <a:latin typeface="Calibri"/>
                      </a:endParaRPr>
                    </a:p>
                  </a:txBody>
                  <a:tcPr marL="45780" marR="45780" marT="0" marB="0" anchor="ctr"/>
                </a:tc>
                <a:tc>
                  <a:txBody>
                    <a:bodyPr/>
                    <a:lstStyle/>
                    <a:p>
                      <a:pPr>
                        <a:lnSpc>
                          <a:spcPct val="115000"/>
                        </a:lnSpc>
                      </a:pPr>
                      <a:r>
                        <a:rPr lang="ro-RO" sz="1600" b="1" dirty="0">
                          <a:effectLst/>
                          <a:latin typeface="Calibri"/>
                        </a:rPr>
                        <a:t>X</a:t>
                      </a:r>
                    </a:p>
                  </a:txBody>
                  <a:tcPr marL="45780" marR="45780" marT="0" marB="0" anchor="ctr"/>
                </a:tc>
                <a:tc>
                  <a:txBody>
                    <a:bodyPr/>
                    <a:lstStyle/>
                    <a:p>
                      <a:r>
                        <a:rPr lang="ro-RO" sz="1600" b="1" dirty="0"/>
                        <a:t>X</a:t>
                      </a:r>
                      <a:endParaRPr lang="en-US" sz="1600" b="1" dirty="0"/>
                    </a:p>
                  </a:txBody>
                  <a:tcPr/>
                </a:tc>
                <a:extLst>
                  <a:ext uri="{0D108BD9-81ED-4DB2-BD59-A6C34878D82A}">
                    <a16:rowId xmlns:a16="http://schemas.microsoft.com/office/drawing/2014/main" val="1931650041"/>
                  </a:ext>
                </a:extLst>
              </a:tr>
            </a:tbl>
          </a:graphicData>
        </a:graphic>
      </p:graphicFrame>
    </p:spTree>
    <p:extLst>
      <p:ext uri="{BB962C8B-B14F-4D97-AF65-F5344CB8AC3E}">
        <p14:creationId xmlns:p14="http://schemas.microsoft.com/office/powerpoint/2010/main" val="1323975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024627F-D7C7-4644-8FDE-F27893FDDD20}"/>
              </a:ext>
            </a:extLst>
          </p:cNvPr>
          <p:cNvGraphicFramePr>
            <a:graphicFrameLocks noGrp="1"/>
          </p:cNvGraphicFramePr>
          <p:nvPr>
            <p:extLst>
              <p:ext uri="{D42A27DB-BD31-4B8C-83A1-F6EECF244321}">
                <p14:modId xmlns:p14="http://schemas.microsoft.com/office/powerpoint/2010/main" val="2309058477"/>
              </p:ext>
            </p:extLst>
          </p:nvPr>
        </p:nvGraphicFramePr>
        <p:xfrm>
          <a:off x="215517" y="476672"/>
          <a:ext cx="8712966" cy="3355395"/>
        </p:xfrm>
        <a:graphic>
          <a:graphicData uri="http://schemas.openxmlformats.org/drawingml/2006/table">
            <a:tbl>
              <a:tblPr firstRow="1" bandRow="1">
                <a:tableStyleId>{5C22544A-7EE6-4342-B048-85BDC9FD1C3A}</a:tableStyleId>
              </a:tblPr>
              <a:tblGrid>
                <a:gridCol w="4140459">
                  <a:extLst>
                    <a:ext uri="{9D8B030D-6E8A-4147-A177-3AD203B41FA5}">
                      <a16:colId xmlns:a16="http://schemas.microsoft.com/office/drawing/2014/main" val="630149845"/>
                    </a:ext>
                  </a:extLst>
                </a:gridCol>
                <a:gridCol w="828093">
                  <a:extLst>
                    <a:ext uri="{9D8B030D-6E8A-4147-A177-3AD203B41FA5}">
                      <a16:colId xmlns:a16="http://schemas.microsoft.com/office/drawing/2014/main" val="3895558585"/>
                    </a:ext>
                  </a:extLst>
                </a:gridCol>
                <a:gridCol w="504056">
                  <a:extLst>
                    <a:ext uri="{9D8B030D-6E8A-4147-A177-3AD203B41FA5}">
                      <a16:colId xmlns:a16="http://schemas.microsoft.com/office/drawing/2014/main" val="57363111"/>
                    </a:ext>
                  </a:extLst>
                </a:gridCol>
                <a:gridCol w="756083">
                  <a:extLst>
                    <a:ext uri="{9D8B030D-6E8A-4147-A177-3AD203B41FA5}">
                      <a16:colId xmlns:a16="http://schemas.microsoft.com/office/drawing/2014/main" val="3844885023"/>
                    </a:ext>
                  </a:extLst>
                </a:gridCol>
                <a:gridCol w="864096">
                  <a:extLst>
                    <a:ext uri="{9D8B030D-6E8A-4147-A177-3AD203B41FA5}">
                      <a16:colId xmlns:a16="http://schemas.microsoft.com/office/drawing/2014/main" val="4024397581"/>
                    </a:ext>
                  </a:extLst>
                </a:gridCol>
                <a:gridCol w="720080">
                  <a:extLst>
                    <a:ext uri="{9D8B030D-6E8A-4147-A177-3AD203B41FA5}">
                      <a16:colId xmlns:a16="http://schemas.microsoft.com/office/drawing/2014/main" val="603524444"/>
                    </a:ext>
                  </a:extLst>
                </a:gridCol>
                <a:gridCol w="900099">
                  <a:extLst>
                    <a:ext uri="{9D8B030D-6E8A-4147-A177-3AD203B41FA5}">
                      <a16:colId xmlns:a16="http://schemas.microsoft.com/office/drawing/2014/main" val="1966260989"/>
                    </a:ext>
                  </a:extLst>
                </a:gridCol>
              </a:tblGrid>
              <a:tr h="144016">
                <a:tc>
                  <a:txBody>
                    <a:bodyPr/>
                    <a:lstStyle/>
                    <a:p>
                      <a:pPr marL="0" marR="0" algn="ctr">
                        <a:lnSpc>
                          <a:spcPct val="115000"/>
                        </a:lnSpc>
                        <a:spcBef>
                          <a:spcPts val="0"/>
                        </a:spcBef>
                        <a:spcAft>
                          <a:spcPts val="0"/>
                        </a:spcAft>
                      </a:pPr>
                      <a:endParaRPr lang="en-US" sz="2000" dirty="0">
                        <a:effectLst/>
                      </a:endParaRPr>
                    </a:p>
                  </a:txBody>
                  <a:tcPr marL="45780" marR="45780" marT="0" marB="0" anchor="b"/>
                </a:tc>
                <a:tc>
                  <a:txBody>
                    <a:bodyPr/>
                    <a:lstStyle/>
                    <a:p>
                      <a:pPr marL="0" marR="0" algn="ctr">
                        <a:lnSpc>
                          <a:spcPct val="115000"/>
                        </a:lnSpc>
                        <a:spcBef>
                          <a:spcPts val="0"/>
                        </a:spcBef>
                        <a:spcAft>
                          <a:spcPts val="0"/>
                        </a:spcAft>
                      </a:pPr>
                      <a:r>
                        <a:rPr lang="ro-RO" sz="1200" dirty="0">
                          <a:effectLst/>
                        </a:rPr>
                        <a:t> CECCAR</a:t>
                      </a:r>
                      <a:endParaRPr lang="en-US" sz="1200" dirty="0">
                        <a:effectLst/>
                      </a:endParaRPr>
                    </a:p>
                  </a:txBody>
                  <a:tcPr marL="45780" marR="45780" marT="0" marB="0" anchor="b"/>
                </a:tc>
                <a:tc>
                  <a:txBody>
                    <a:bodyPr/>
                    <a:lstStyle/>
                    <a:p>
                      <a:pPr marL="0" marR="0" algn="ctr">
                        <a:lnSpc>
                          <a:spcPct val="115000"/>
                        </a:lnSpc>
                        <a:spcBef>
                          <a:spcPts val="0"/>
                        </a:spcBef>
                        <a:spcAft>
                          <a:spcPts val="0"/>
                        </a:spcAft>
                      </a:pPr>
                      <a:r>
                        <a:rPr lang="ro-RO" sz="1200" dirty="0">
                          <a:effectLst/>
                        </a:rPr>
                        <a:t>CAFR</a:t>
                      </a:r>
                      <a:endParaRPr lang="en-US" sz="1200" dirty="0">
                        <a:effectLst/>
                      </a:endParaRPr>
                    </a:p>
                  </a:txBody>
                  <a:tcPr marL="45780" marR="45780" marT="0" marB="0" anchor="b"/>
                </a:tc>
                <a:tc>
                  <a:txBody>
                    <a:bodyPr/>
                    <a:lstStyle/>
                    <a:p>
                      <a:pPr marL="0" marR="0" algn="ctr">
                        <a:lnSpc>
                          <a:spcPct val="115000"/>
                        </a:lnSpc>
                        <a:spcBef>
                          <a:spcPts val="0"/>
                        </a:spcBef>
                        <a:spcAft>
                          <a:spcPts val="0"/>
                        </a:spcAft>
                      </a:pPr>
                      <a:r>
                        <a:rPr lang="ro-RO" sz="1200" dirty="0">
                          <a:effectLst/>
                        </a:rPr>
                        <a:t> CCF</a:t>
                      </a:r>
                      <a:endParaRPr lang="en-US" sz="1200" dirty="0">
                        <a:effectLst/>
                      </a:endParaRPr>
                    </a:p>
                  </a:txBody>
                  <a:tcPr marL="45780" marR="45780" marT="0" marB="0" anchor="b"/>
                </a:tc>
                <a:tc>
                  <a:txBody>
                    <a:bodyPr/>
                    <a:lstStyle/>
                    <a:p>
                      <a:pPr marL="0" marR="0" algn="ctr">
                        <a:lnSpc>
                          <a:spcPct val="115000"/>
                        </a:lnSpc>
                        <a:spcBef>
                          <a:spcPts val="0"/>
                        </a:spcBef>
                        <a:spcAft>
                          <a:spcPts val="0"/>
                        </a:spcAft>
                      </a:pPr>
                      <a:r>
                        <a:rPr lang="ro-RO" sz="1200" dirty="0">
                          <a:effectLst/>
                        </a:rPr>
                        <a:t> ANEVAR</a:t>
                      </a:r>
                      <a:endParaRPr lang="en-US" sz="1200" dirty="0">
                        <a:effectLst/>
                      </a:endParaRPr>
                    </a:p>
                  </a:txBody>
                  <a:tcPr marL="45780" marR="45780" marT="0" marB="0" anchor="b"/>
                </a:tc>
                <a:tc>
                  <a:txBody>
                    <a:bodyPr/>
                    <a:lstStyle/>
                    <a:p>
                      <a:pPr marL="0" marR="0" algn="ctr">
                        <a:lnSpc>
                          <a:spcPct val="115000"/>
                        </a:lnSpc>
                        <a:spcBef>
                          <a:spcPts val="0"/>
                        </a:spcBef>
                        <a:spcAft>
                          <a:spcPts val="0"/>
                        </a:spcAft>
                      </a:pPr>
                      <a:r>
                        <a:rPr lang="ro-RO" sz="1200" dirty="0">
                          <a:effectLst/>
                        </a:rPr>
                        <a:t> UNPIR</a:t>
                      </a:r>
                      <a:endParaRPr lang="en-US" sz="1200" dirty="0">
                        <a:effectLst/>
                      </a:endParaRPr>
                    </a:p>
                  </a:txBody>
                  <a:tcPr marL="45780" marR="45780" marT="0" marB="0" anchor="b"/>
                </a:tc>
                <a:tc>
                  <a:txBody>
                    <a:bodyPr/>
                    <a:lstStyle/>
                    <a:p>
                      <a:pPr algn="ctr"/>
                      <a:r>
                        <a:rPr lang="en-US" sz="1100" b="1" kern="1200" dirty="0">
                          <a:solidFill>
                            <a:schemeClr val="lt1"/>
                          </a:solidFill>
                          <a:effectLst/>
                          <a:latin typeface="+mn-lt"/>
                          <a:ea typeface="+mn-ea"/>
                          <a:cs typeface="+mn-cs"/>
                        </a:rPr>
                        <a:t>AVOCAT</a:t>
                      </a:r>
                    </a:p>
                  </a:txBody>
                  <a:tcPr/>
                </a:tc>
                <a:extLst>
                  <a:ext uri="{0D108BD9-81ED-4DB2-BD59-A6C34878D82A}">
                    <a16:rowId xmlns:a16="http://schemas.microsoft.com/office/drawing/2014/main" val="1280909076"/>
                  </a:ext>
                </a:extLst>
              </a:tr>
              <a:tr h="506334">
                <a:tc>
                  <a:txBody>
                    <a:bodyPr/>
                    <a:lstStyle/>
                    <a:p>
                      <a:pPr marL="0" marR="0">
                        <a:lnSpc>
                          <a:spcPct val="115000"/>
                        </a:lnSpc>
                        <a:spcBef>
                          <a:spcPts val="0"/>
                        </a:spcBef>
                        <a:spcAft>
                          <a:spcPts val="0"/>
                        </a:spcAft>
                      </a:pPr>
                      <a:r>
                        <a:rPr lang="en-US" sz="2000" dirty="0">
                          <a:effectLst/>
                        </a:rPr>
                        <a:t> - </a:t>
                      </a:r>
                      <a:r>
                        <a:rPr lang="ro-RO" sz="2000" dirty="0">
                          <a:effectLst/>
                        </a:rPr>
                        <a:t>Onorarii şi alte tipuri de remunerare</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a:lnSpc>
                          <a:spcPct val="115000"/>
                        </a:lnSpc>
                      </a:pPr>
                      <a:endParaRPr lang="ro-RO" sz="1600" dirty="0">
                        <a:effectLst/>
                        <a:latin typeface="Calibri"/>
                      </a:endParaRPr>
                    </a:p>
                  </a:txBody>
                  <a:tcPr marL="45780" marR="45780" marT="0" marB="0" anchor="ctr"/>
                </a:tc>
                <a:tc>
                  <a:txBody>
                    <a:bodyPr/>
                    <a:lstStyle/>
                    <a:p>
                      <a:pPr>
                        <a:lnSpc>
                          <a:spcPct val="115000"/>
                        </a:lnSpc>
                      </a:pPr>
                      <a:endParaRPr lang="ro-RO" sz="1600" dirty="0">
                        <a:effectLst/>
                        <a:latin typeface="Calibri"/>
                      </a:endParaRPr>
                    </a:p>
                  </a:txBody>
                  <a:tcPr marL="45780" marR="45780" marT="0" marB="0" anchor="ctr"/>
                </a:tc>
                <a:tc>
                  <a:txBody>
                    <a:bodyPr/>
                    <a:lstStyle/>
                    <a:p>
                      <a:pPr>
                        <a:lnSpc>
                          <a:spcPct val="115000"/>
                        </a:lnSpc>
                      </a:pPr>
                      <a:endParaRPr lang="ro-RO" sz="1600" dirty="0">
                        <a:effectLst/>
                        <a:latin typeface="Calibri"/>
                      </a:endParaRPr>
                    </a:p>
                  </a:txBody>
                  <a:tcPr marL="45780" marR="45780" marT="0" marB="0" anchor="ctr"/>
                </a:tc>
                <a:tc>
                  <a:txBody>
                    <a:bodyPr/>
                    <a:lstStyle/>
                    <a:p>
                      <a:pPr algn="ctr"/>
                      <a:endParaRPr lang="en-US" dirty="0"/>
                    </a:p>
                  </a:txBody>
                  <a:tcPr/>
                </a:tc>
                <a:extLst>
                  <a:ext uri="{0D108BD9-81ED-4DB2-BD59-A6C34878D82A}">
                    <a16:rowId xmlns:a16="http://schemas.microsoft.com/office/drawing/2014/main" val="2064919847"/>
                  </a:ext>
                </a:extLst>
              </a:tr>
              <a:tr h="506334">
                <a:tc>
                  <a:txBody>
                    <a:bodyPr/>
                    <a:lstStyle/>
                    <a:p>
                      <a:pPr marL="0" marR="0">
                        <a:lnSpc>
                          <a:spcPct val="115000"/>
                        </a:lnSpc>
                        <a:spcBef>
                          <a:spcPts val="0"/>
                        </a:spcBef>
                        <a:spcAft>
                          <a:spcPts val="0"/>
                        </a:spcAft>
                      </a:pPr>
                      <a:r>
                        <a:rPr lang="en-US" sz="2000" dirty="0">
                          <a:effectLst/>
                        </a:rPr>
                        <a:t> - </a:t>
                      </a:r>
                      <a:r>
                        <a:rPr lang="ro-RO" sz="2000" dirty="0">
                          <a:effectLst/>
                        </a:rPr>
                        <a:t>Marketingul serviciilor profesionale</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a:lnSpc>
                          <a:spcPct val="115000"/>
                        </a:lnSpc>
                      </a:pPr>
                      <a:endParaRPr lang="ro-RO" sz="1600" dirty="0">
                        <a:effectLst/>
                        <a:latin typeface="Calibri"/>
                      </a:endParaRPr>
                    </a:p>
                  </a:txBody>
                  <a:tcPr marL="45780" marR="45780" marT="0" marB="0" anchor="ctr"/>
                </a:tc>
                <a:tc>
                  <a:txBody>
                    <a:bodyPr/>
                    <a:lstStyle/>
                    <a:p>
                      <a:pPr>
                        <a:lnSpc>
                          <a:spcPct val="115000"/>
                        </a:lnSpc>
                      </a:pPr>
                      <a:endParaRPr lang="ro-RO" sz="1600" dirty="0">
                        <a:effectLst/>
                        <a:latin typeface="Calibri"/>
                      </a:endParaRPr>
                    </a:p>
                  </a:txBody>
                  <a:tcPr marL="45780" marR="45780" marT="0" marB="0" anchor="ctr"/>
                </a:tc>
                <a:tc>
                  <a:txBody>
                    <a:bodyPr/>
                    <a:lstStyle/>
                    <a:p>
                      <a:pPr marL="0" marR="0" algn="ctr">
                        <a:lnSpc>
                          <a:spcPct val="115000"/>
                        </a:lnSpc>
                        <a:spcBef>
                          <a:spcPts val="0"/>
                        </a:spcBef>
                        <a:spcAft>
                          <a:spcPts val="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endParaRPr lang="en-US"/>
                    </a:p>
                  </a:txBody>
                  <a:tcPr/>
                </a:tc>
                <a:extLst>
                  <a:ext uri="{0D108BD9-81ED-4DB2-BD59-A6C34878D82A}">
                    <a16:rowId xmlns:a16="http://schemas.microsoft.com/office/drawing/2014/main" val="3970068902"/>
                  </a:ext>
                </a:extLst>
              </a:tr>
              <a:tr h="474793">
                <a:tc>
                  <a:txBody>
                    <a:bodyPr/>
                    <a:lstStyle/>
                    <a:p>
                      <a:pPr marL="0" marR="0" algn="just">
                        <a:lnSpc>
                          <a:spcPct val="115000"/>
                        </a:lnSpc>
                        <a:spcBef>
                          <a:spcPts val="0"/>
                        </a:spcBef>
                        <a:spcAft>
                          <a:spcPts val="0"/>
                        </a:spcAft>
                      </a:pPr>
                      <a:r>
                        <a:rPr lang="en-US" sz="2000" dirty="0">
                          <a:effectLst/>
                        </a:rPr>
                        <a:t> - </a:t>
                      </a:r>
                      <a:r>
                        <a:rPr lang="ro-RO" sz="2000" dirty="0">
                          <a:effectLst/>
                        </a:rPr>
                        <a:t>Cadouri si ospitalitate</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a:effectLst/>
                        </a:rPr>
                        <a:t>X</a:t>
                      </a:r>
                      <a:endParaRPr lang="ro-RO" sz="1600" b="1">
                        <a:effectLst/>
                        <a:latin typeface="Calibri"/>
                        <a:ea typeface="Calibri"/>
                        <a:cs typeface="Times New Roman"/>
                      </a:endParaRPr>
                    </a:p>
                  </a:txBody>
                  <a:tcPr marL="45780" marR="45780" marT="0" marB="0" anchor="ctr"/>
                </a:tc>
                <a:tc>
                  <a:txBody>
                    <a:bodyPr/>
                    <a:lstStyle/>
                    <a:p>
                      <a:pPr>
                        <a:lnSpc>
                          <a:spcPct val="115000"/>
                        </a:lnSpc>
                      </a:pPr>
                      <a:endParaRPr lang="ro-RO" sz="1600">
                        <a:effectLst/>
                        <a:latin typeface="Calibri"/>
                      </a:endParaRPr>
                    </a:p>
                  </a:txBody>
                  <a:tcPr marL="45780" marR="45780" marT="0" marB="0" anchor="ctr"/>
                </a:tc>
                <a:tc>
                  <a:txBody>
                    <a:bodyPr/>
                    <a:lstStyle/>
                    <a:p>
                      <a:pPr>
                        <a:lnSpc>
                          <a:spcPct val="115000"/>
                        </a:lnSpc>
                      </a:pPr>
                      <a:endParaRPr lang="ro-RO" sz="1600" dirty="0">
                        <a:effectLst/>
                        <a:latin typeface="Calibri"/>
                      </a:endParaRPr>
                    </a:p>
                  </a:txBody>
                  <a:tcPr marL="45780" marR="45780" marT="0" marB="0" anchor="ctr"/>
                </a:tc>
                <a:tc>
                  <a:txBody>
                    <a:bodyPr/>
                    <a:lstStyle/>
                    <a:p>
                      <a:pPr>
                        <a:lnSpc>
                          <a:spcPct val="115000"/>
                        </a:lnSpc>
                      </a:pPr>
                      <a:endParaRPr lang="ro-RO" sz="1600" dirty="0">
                        <a:effectLst/>
                        <a:latin typeface="Calibri"/>
                      </a:endParaRPr>
                    </a:p>
                  </a:txBody>
                  <a:tcPr marL="45780" marR="45780" marT="0" marB="0" anchor="ctr"/>
                </a:tc>
                <a:tc>
                  <a:txBody>
                    <a:bodyPr/>
                    <a:lstStyle/>
                    <a:p>
                      <a:pPr algn="ctr"/>
                      <a:r>
                        <a:rPr lang="ro-RO" b="1" dirty="0"/>
                        <a:t>X</a:t>
                      </a:r>
                      <a:endParaRPr lang="en-US" b="1" dirty="0"/>
                    </a:p>
                  </a:txBody>
                  <a:tcPr/>
                </a:tc>
                <a:extLst>
                  <a:ext uri="{0D108BD9-81ED-4DB2-BD59-A6C34878D82A}">
                    <a16:rowId xmlns:a16="http://schemas.microsoft.com/office/drawing/2014/main" val="2764450064"/>
                  </a:ext>
                </a:extLst>
              </a:tr>
              <a:tr h="506334">
                <a:tc>
                  <a:txBody>
                    <a:bodyPr/>
                    <a:lstStyle/>
                    <a:p>
                      <a:pPr marL="0" marR="0">
                        <a:lnSpc>
                          <a:spcPct val="115000"/>
                        </a:lnSpc>
                        <a:spcBef>
                          <a:spcPts val="0"/>
                        </a:spcBef>
                        <a:spcAft>
                          <a:spcPts val="0"/>
                        </a:spcAft>
                      </a:pPr>
                      <a:r>
                        <a:rPr lang="en-US" sz="2000" dirty="0">
                          <a:effectLst/>
                        </a:rPr>
                        <a:t> </a:t>
                      </a:r>
                      <a:r>
                        <a:rPr lang="en-US" sz="2000" kern="1200" dirty="0">
                          <a:solidFill>
                            <a:schemeClr val="dk1"/>
                          </a:solidFill>
                          <a:effectLst/>
                          <a:latin typeface="+mn-lt"/>
                          <a:ea typeface="+mn-ea"/>
                          <a:cs typeface="+mn-cs"/>
                        </a:rPr>
                        <a:t>- </a:t>
                      </a:r>
                      <a:r>
                        <a:rPr lang="ro-RO" sz="2000" b="0" kern="1200" dirty="0">
                          <a:solidFill>
                            <a:schemeClr val="dk1"/>
                          </a:solidFill>
                          <a:effectLst/>
                          <a:latin typeface="+mn-lt"/>
                          <a:ea typeface="+mn-ea"/>
                          <a:cs typeface="+mn-cs"/>
                        </a:rPr>
                        <a:t>Independentă </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defTabSz="457200" rtl="0" eaLnBrk="1" latinLnBrk="0" hangingPunct="1">
                        <a:lnSpc>
                          <a:spcPct val="115000"/>
                        </a:lnSpc>
                        <a:spcBef>
                          <a:spcPts val="0"/>
                        </a:spcBef>
                        <a:spcAft>
                          <a:spcPts val="0"/>
                        </a:spcAft>
                      </a:pPr>
                      <a:r>
                        <a:rPr lang="ro-RO" sz="2000" b="1" kern="1200" dirty="0">
                          <a:solidFill>
                            <a:schemeClr val="dk1"/>
                          </a:solidFill>
                          <a:effectLst/>
                          <a:latin typeface="+mn-lt"/>
                          <a:ea typeface="+mn-ea"/>
                          <a:cs typeface="+mn-cs"/>
                        </a:rPr>
                        <a:t>X</a:t>
                      </a:r>
                    </a:p>
                  </a:txBody>
                  <a:tcPr marL="45780" marR="45780" marT="0" marB="0" anchor="ctr"/>
                </a:tc>
                <a:tc>
                  <a:txBody>
                    <a:bodyPr/>
                    <a:lstStyle/>
                    <a:p>
                      <a:pPr marL="0" marR="0" algn="ctr" defTabSz="457200" rtl="0" eaLnBrk="1" latinLnBrk="0" hangingPunct="1">
                        <a:lnSpc>
                          <a:spcPct val="115000"/>
                        </a:lnSpc>
                        <a:spcBef>
                          <a:spcPts val="0"/>
                        </a:spcBef>
                        <a:spcAft>
                          <a:spcPts val="0"/>
                        </a:spcAft>
                      </a:pPr>
                      <a:r>
                        <a:rPr lang="ro-RO" sz="2000" b="1" kern="1200" dirty="0">
                          <a:solidFill>
                            <a:schemeClr val="dk1"/>
                          </a:solidFill>
                          <a:effectLst/>
                          <a:latin typeface="+mn-lt"/>
                          <a:ea typeface="+mn-ea"/>
                          <a:cs typeface="+mn-cs"/>
                        </a:rPr>
                        <a:t>X</a:t>
                      </a:r>
                    </a:p>
                  </a:txBody>
                  <a:tcPr marL="45780" marR="45780" marT="0" marB="0" anchor="ctr"/>
                </a:tc>
                <a:tc>
                  <a:txBody>
                    <a:bodyPr/>
                    <a:lstStyle/>
                    <a:p>
                      <a:pPr marL="0" marR="0" algn="l" defTabSz="457200" rtl="0" eaLnBrk="1" latinLnBrk="0" hangingPunct="1">
                        <a:lnSpc>
                          <a:spcPct val="115000"/>
                        </a:lnSpc>
                        <a:spcBef>
                          <a:spcPts val="0"/>
                        </a:spcBef>
                        <a:spcAft>
                          <a:spcPts val="0"/>
                        </a:spcAft>
                      </a:pPr>
                      <a:endParaRPr lang="ro-RO" sz="2000" b="1" kern="1200" dirty="0">
                        <a:solidFill>
                          <a:schemeClr val="dk1"/>
                        </a:solidFill>
                        <a:effectLst/>
                        <a:latin typeface="+mn-lt"/>
                        <a:ea typeface="+mn-ea"/>
                        <a:cs typeface="+mn-cs"/>
                      </a:endParaRPr>
                    </a:p>
                  </a:txBody>
                  <a:tcPr marL="45780" marR="45780" marT="0" marB="0" anchor="ctr"/>
                </a:tc>
                <a:tc>
                  <a:txBody>
                    <a:bodyPr/>
                    <a:lstStyle/>
                    <a:p>
                      <a:pPr marL="0" marR="0" algn="l" defTabSz="457200" rtl="0" eaLnBrk="1" latinLnBrk="0" hangingPunct="1">
                        <a:lnSpc>
                          <a:spcPct val="115000"/>
                        </a:lnSpc>
                        <a:spcBef>
                          <a:spcPts val="0"/>
                        </a:spcBef>
                        <a:spcAft>
                          <a:spcPts val="0"/>
                        </a:spcAft>
                      </a:pPr>
                      <a:endParaRPr lang="ro-RO" sz="2000" b="1" kern="1200" dirty="0">
                        <a:solidFill>
                          <a:schemeClr val="dk1"/>
                        </a:solidFill>
                        <a:effectLst/>
                        <a:latin typeface="+mn-lt"/>
                        <a:ea typeface="+mn-ea"/>
                        <a:cs typeface="+mn-cs"/>
                      </a:endParaRPr>
                    </a:p>
                  </a:txBody>
                  <a:tcPr marL="45780" marR="45780" marT="0" marB="0" anchor="ctr"/>
                </a:tc>
                <a:tc>
                  <a:txBody>
                    <a:bodyPr/>
                    <a:lstStyle/>
                    <a:p>
                      <a:pPr marL="0" marR="0" algn="l" defTabSz="457200" rtl="0" eaLnBrk="1" latinLnBrk="0" hangingPunct="1">
                        <a:lnSpc>
                          <a:spcPct val="115000"/>
                        </a:lnSpc>
                        <a:spcBef>
                          <a:spcPts val="0"/>
                        </a:spcBef>
                        <a:spcAft>
                          <a:spcPts val="0"/>
                        </a:spcAft>
                      </a:pPr>
                      <a:endParaRPr lang="ro-RO" sz="2000" b="1" kern="1200" dirty="0">
                        <a:solidFill>
                          <a:schemeClr val="dk1"/>
                        </a:solidFill>
                        <a:effectLst/>
                        <a:latin typeface="+mn-lt"/>
                        <a:ea typeface="+mn-ea"/>
                        <a:cs typeface="+mn-cs"/>
                      </a:endParaRPr>
                    </a:p>
                  </a:txBody>
                  <a:tcPr marL="45780" marR="45780" marT="0" marB="0" anchor="ctr"/>
                </a:tc>
                <a:tc>
                  <a:txBody>
                    <a:bodyPr/>
                    <a:lstStyle/>
                    <a:p>
                      <a:pPr marL="0" marR="0" algn="ctr" defTabSz="457200" rtl="0" eaLnBrk="1" latinLnBrk="0" hangingPunct="1">
                        <a:lnSpc>
                          <a:spcPct val="115000"/>
                        </a:lnSpc>
                        <a:spcBef>
                          <a:spcPts val="0"/>
                        </a:spcBef>
                        <a:spcAft>
                          <a:spcPts val="0"/>
                        </a:spcAft>
                      </a:pPr>
                      <a:r>
                        <a:rPr lang="ro-RO" sz="2000" b="1" kern="1200" dirty="0">
                          <a:solidFill>
                            <a:schemeClr val="dk1"/>
                          </a:solidFill>
                          <a:effectLst/>
                          <a:latin typeface="+mn-lt"/>
                          <a:ea typeface="+mn-ea"/>
                          <a:cs typeface="+mn-cs"/>
                        </a:rPr>
                        <a:t>X</a:t>
                      </a:r>
                      <a:endParaRPr lang="en-US" sz="2000" b="1" kern="1200" dirty="0">
                        <a:solidFill>
                          <a:schemeClr val="dk1"/>
                        </a:solidFill>
                        <a:effectLst/>
                        <a:latin typeface="+mn-lt"/>
                        <a:ea typeface="+mn-ea"/>
                        <a:cs typeface="+mn-cs"/>
                      </a:endParaRPr>
                    </a:p>
                  </a:txBody>
                  <a:tcPr/>
                </a:tc>
                <a:extLst>
                  <a:ext uri="{0D108BD9-81ED-4DB2-BD59-A6C34878D82A}">
                    <a16:rowId xmlns:a16="http://schemas.microsoft.com/office/drawing/2014/main" val="3941097443"/>
                  </a:ext>
                </a:extLst>
              </a:tr>
              <a:tr h="699646">
                <a:tc>
                  <a:txBody>
                    <a:bodyPr/>
                    <a:lstStyle/>
                    <a:p>
                      <a:pPr marL="0" marR="0" algn="just">
                        <a:lnSpc>
                          <a:spcPct val="115000"/>
                        </a:lnSpc>
                        <a:spcBef>
                          <a:spcPts val="0"/>
                        </a:spcBef>
                        <a:spcAft>
                          <a:spcPts val="0"/>
                        </a:spcAft>
                      </a:pPr>
                      <a:r>
                        <a:rPr lang="en-US" sz="2000" dirty="0">
                          <a:effectLst/>
                        </a:rPr>
                        <a:t> - </a:t>
                      </a:r>
                      <a:r>
                        <a:rPr lang="ro-RO" sz="2000" dirty="0">
                          <a:effectLst/>
                        </a:rPr>
                        <a:t>Obiectivitate</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1600" b="1" dirty="0">
                          <a:effectLst/>
                        </a:rPr>
                        <a:t>X</a:t>
                      </a:r>
                      <a:endParaRPr lang="ro-RO" sz="1600" b="1" dirty="0">
                        <a:effectLst/>
                        <a:latin typeface="Calibri"/>
                        <a:ea typeface="Calibri"/>
                        <a:cs typeface="Times New Roman"/>
                      </a:endParaRPr>
                    </a:p>
                  </a:txBody>
                  <a:tcPr marL="45780" marR="45780" marT="0" marB="0" anchor="ctr"/>
                </a:tc>
                <a:tc>
                  <a:txBody>
                    <a:bodyPr/>
                    <a:lstStyle/>
                    <a:p>
                      <a:pPr>
                        <a:lnSpc>
                          <a:spcPct val="115000"/>
                        </a:lnSpc>
                      </a:pPr>
                      <a:endParaRPr lang="ro-RO" sz="1600" dirty="0">
                        <a:effectLst/>
                        <a:latin typeface="Calibri"/>
                      </a:endParaRPr>
                    </a:p>
                  </a:txBody>
                  <a:tcPr marL="45780" marR="45780" marT="0" marB="0" anchor="ctr"/>
                </a:tc>
                <a:tc>
                  <a:txBody>
                    <a:bodyPr/>
                    <a:lstStyle/>
                    <a:p>
                      <a:pPr>
                        <a:lnSpc>
                          <a:spcPct val="115000"/>
                        </a:lnSpc>
                      </a:pPr>
                      <a:endParaRPr lang="ro-RO" sz="1600" dirty="0">
                        <a:effectLst/>
                        <a:latin typeface="Calibri"/>
                      </a:endParaRPr>
                    </a:p>
                  </a:txBody>
                  <a:tcPr marL="45780" marR="45780" marT="0" marB="0" anchor="ctr"/>
                </a:tc>
                <a:tc>
                  <a:txBody>
                    <a:bodyPr/>
                    <a:lstStyle/>
                    <a:p>
                      <a:pPr>
                        <a:lnSpc>
                          <a:spcPct val="115000"/>
                        </a:lnSpc>
                      </a:pPr>
                      <a:endParaRPr lang="ro-RO" sz="1600" dirty="0">
                        <a:effectLst/>
                        <a:latin typeface="Calibri"/>
                      </a:endParaRPr>
                    </a:p>
                  </a:txBody>
                  <a:tcPr marL="45780" marR="45780" marT="0" marB="0" anchor="ctr"/>
                </a:tc>
                <a:tc>
                  <a:txBody>
                    <a:bodyPr/>
                    <a:lstStyle/>
                    <a:p>
                      <a:pPr algn="ctr"/>
                      <a:r>
                        <a:rPr lang="ro-RO" b="1" dirty="0"/>
                        <a:t>X</a:t>
                      </a:r>
                      <a:endParaRPr lang="en-US" b="1" dirty="0"/>
                    </a:p>
                  </a:txBody>
                  <a:tcPr/>
                </a:tc>
                <a:extLst>
                  <a:ext uri="{0D108BD9-81ED-4DB2-BD59-A6C34878D82A}">
                    <a16:rowId xmlns:a16="http://schemas.microsoft.com/office/drawing/2014/main" val="2140823329"/>
                  </a:ext>
                </a:extLst>
              </a:tr>
            </a:tbl>
          </a:graphicData>
        </a:graphic>
      </p:graphicFrame>
    </p:spTree>
    <p:extLst>
      <p:ext uri="{BB962C8B-B14F-4D97-AF65-F5344CB8AC3E}">
        <p14:creationId xmlns:p14="http://schemas.microsoft.com/office/powerpoint/2010/main" val="1767280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024627F-D7C7-4644-8FDE-F27893FDDD20}"/>
              </a:ext>
            </a:extLst>
          </p:cNvPr>
          <p:cNvGraphicFramePr>
            <a:graphicFrameLocks noGrp="1"/>
          </p:cNvGraphicFramePr>
          <p:nvPr>
            <p:extLst>
              <p:ext uri="{D42A27DB-BD31-4B8C-83A1-F6EECF244321}">
                <p14:modId xmlns:p14="http://schemas.microsoft.com/office/powerpoint/2010/main" val="3810639148"/>
              </p:ext>
            </p:extLst>
          </p:nvPr>
        </p:nvGraphicFramePr>
        <p:xfrm>
          <a:off x="179512" y="260648"/>
          <a:ext cx="8712970" cy="5037956"/>
        </p:xfrm>
        <a:graphic>
          <a:graphicData uri="http://schemas.openxmlformats.org/drawingml/2006/table">
            <a:tbl>
              <a:tblPr firstRow="1" bandRow="1">
                <a:tableStyleId>{5C22544A-7EE6-4342-B048-85BDC9FD1C3A}</a:tableStyleId>
              </a:tblPr>
              <a:tblGrid>
                <a:gridCol w="4100221">
                  <a:extLst>
                    <a:ext uri="{9D8B030D-6E8A-4147-A177-3AD203B41FA5}">
                      <a16:colId xmlns:a16="http://schemas.microsoft.com/office/drawing/2014/main" val="630149845"/>
                    </a:ext>
                  </a:extLst>
                </a:gridCol>
                <a:gridCol w="805401">
                  <a:extLst>
                    <a:ext uri="{9D8B030D-6E8A-4147-A177-3AD203B41FA5}">
                      <a16:colId xmlns:a16="http://schemas.microsoft.com/office/drawing/2014/main" val="3895558585"/>
                    </a:ext>
                  </a:extLst>
                </a:gridCol>
                <a:gridCol w="512528">
                  <a:extLst>
                    <a:ext uri="{9D8B030D-6E8A-4147-A177-3AD203B41FA5}">
                      <a16:colId xmlns:a16="http://schemas.microsoft.com/office/drawing/2014/main" val="57363111"/>
                    </a:ext>
                  </a:extLst>
                </a:gridCol>
                <a:gridCol w="878619">
                  <a:extLst>
                    <a:ext uri="{9D8B030D-6E8A-4147-A177-3AD203B41FA5}">
                      <a16:colId xmlns:a16="http://schemas.microsoft.com/office/drawing/2014/main" val="3844885023"/>
                    </a:ext>
                  </a:extLst>
                </a:gridCol>
                <a:gridCol w="805401">
                  <a:extLst>
                    <a:ext uri="{9D8B030D-6E8A-4147-A177-3AD203B41FA5}">
                      <a16:colId xmlns:a16="http://schemas.microsoft.com/office/drawing/2014/main" val="4024397581"/>
                    </a:ext>
                  </a:extLst>
                </a:gridCol>
                <a:gridCol w="805401">
                  <a:extLst>
                    <a:ext uri="{9D8B030D-6E8A-4147-A177-3AD203B41FA5}">
                      <a16:colId xmlns:a16="http://schemas.microsoft.com/office/drawing/2014/main" val="603524444"/>
                    </a:ext>
                  </a:extLst>
                </a:gridCol>
                <a:gridCol w="805399">
                  <a:extLst>
                    <a:ext uri="{9D8B030D-6E8A-4147-A177-3AD203B41FA5}">
                      <a16:colId xmlns:a16="http://schemas.microsoft.com/office/drawing/2014/main" val="1966260989"/>
                    </a:ext>
                  </a:extLst>
                </a:gridCol>
              </a:tblGrid>
              <a:tr h="160997">
                <a:tc>
                  <a:txBody>
                    <a:bodyPr/>
                    <a:lstStyle/>
                    <a:p>
                      <a:pPr marL="0" marR="0" algn="ctr">
                        <a:lnSpc>
                          <a:spcPct val="115000"/>
                        </a:lnSpc>
                        <a:spcBef>
                          <a:spcPts val="0"/>
                        </a:spcBef>
                        <a:spcAft>
                          <a:spcPts val="0"/>
                        </a:spcAft>
                      </a:pPr>
                      <a:r>
                        <a:rPr lang="en-US" sz="2000" dirty="0">
                          <a:effectLst/>
                        </a:rPr>
                        <a:t> </a:t>
                      </a:r>
                    </a:p>
                  </a:txBody>
                  <a:tcPr marL="45780" marR="45780" marT="0" marB="0" anchor="b"/>
                </a:tc>
                <a:tc>
                  <a:txBody>
                    <a:bodyPr/>
                    <a:lstStyle/>
                    <a:p>
                      <a:pPr marL="0" marR="0" algn="ctr">
                        <a:lnSpc>
                          <a:spcPct val="115000"/>
                        </a:lnSpc>
                        <a:spcBef>
                          <a:spcPts val="0"/>
                        </a:spcBef>
                        <a:spcAft>
                          <a:spcPts val="0"/>
                        </a:spcAft>
                      </a:pPr>
                      <a:r>
                        <a:rPr lang="ro-RO" sz="1200" dirty="0">
                          <a:effectLst/>
                        </a:rPr>
                        <a:t> CECCAR</a:t>
                      </a:r>
                      <a:endParaRPr lang="en-US" sz="1200" dirty="0">
                        <a:effectLst/>
                      </a:endParaRPr>
                    </a:p>
                  </a:txBody>
                  <a:tcPr marL="45780" marR="45780" marT="0" marB="0" anchor="b"/>
                </a:tc>
                <a:tc>
                  <a:txBody>
                    <a:bodyPr/>
                    <a:lstStyle/>
                    <a:p>
                      <a:pPr marL="0" marR="0" algn="ctr">
                        <a:lnSpc>
                          <a:spcPct val="115000"/>
                        </a:lnSpc>
                        <a:spcBef>
                          <a:spcPts val="0"/>
                        </a:spcBef>
                        <a:spcAft>
                          <a:spcPts val="0"/>
                        </a:spcAft>
                      </a:pPr>
                      <a:r>
                        <a:rPr lang="ro-RO" sz="1200" dirty="0">
                          <a:effectLst/>
                        </a:rPr>
                        <a:t>CAFR</a:t>
                      </a:r>
                      <a:endParaRPr lang="en-US" sz="1200" dirty="0">
                        <a:effectLst/>
                      </a:endParaRPr>
                    </a:p>
                  </a:txBody>
                  <a:tcPr marL="45780" marR="45780" marT="0" marB="0" anchor="b"/>
                </a:tc>
                <a:tc>
                  <a:txBody>
                    <a:bodyPr/>
                    <a:lstStyle/>
                    <a:p>
                      <a:pPr marL="0" marR="0" algn="ctr">
                        <a:lnSpc>
                          <a:spcPct val="115000"/>
                        </a:lnSpc>
                        <a:spcBef>
                          <a:spcPts val="0"/>
                        </a:spcBef>
                        <a:spcAft>
                          <a:spcPts val="0"/>
                        </a:spcAft>
                      </a:pPr>
                      <a:r>
                        <a:rPr lang="ro-RO" sz="1200" dirty="0">
                          <a:effectLst/>
                        </a:rPr>
                        <a:t> CCF</a:t>
                      </a:r>
                      <a:endParaRPr lang="en-US" sz="1200" dirty="0">
                        <a:effectLst/>
                      </a:endParaRPr>
                    </a:p>
                  </a:txBody>
                  <a:tcPr marL="45780" marR="45780" marT="0" marB="0" anchor="b"/>
                </a:tc>
                <a:tc>
                  <a:txBody>
                    <a:bodyPr/>
                    <a:lstStyle/>
                    <a:p>
                      <a:pPr marL="0" marR="0" algn="ctr">
                        <a:lnSpc>
                          <a:spcPct val="115000"/>
                        </a:lnSpc>
                        <a:spcBef>
                          <a:spcPts val="0"/>
                        </a:spcBef>
                        <a:spcAft>
                          <a:spcPts val="0"/>
                        </a:spcAft>
                      </a:pPr>
                      <a:r>
                        <a:rPr lang="ro-RO" sz="1200" dirty="0">
                          <a:effectLst/>
                        </a:rPr>
                        <a:t> ANEVAR</a:t>
                      </a:r>
                      <a:endParaRPr lang="en-US" sz="1200" dirty="0">
                        <a:effectLst/>
                      </a:endParaRPr>
                    </a:p>
                  </a:txBody>
                  <a:tcPr marL="45780" marR="45780" marT="0" marB="0" anchor="b"/>
                </a:tc>
                <a:tc>
                  <a:txBody>
                    <a:bodyPr/>
                    <a:lstStyle/>
                    <a:p>
                      <a:pPr marL="0" marR="0" algn="ctr">
                        <a:lnSpc>
                          <a:spcPct val="115000"/>
                        </a:lnSpc>
                        <a:spcBef>
                          <a:spcPts val="0"/>
                        </a:spcBef>
                        <a:spcAft>
                          <a:spcPts val="0"/>
                        </a:spcAft>
                      </a:pPr>
                      <a:r>
                        <a:rPr lang="ro-RO" sz="1200" dirty="0">
                          <a:effectLst/>
                        </a:rPr>
                        <a:t> UNPIR</a:t>
                      </a:r>
                      <a:endParaRPr lang="en-US" sz="1200" dirty="0">
                        <a:effectLst/>
                      </a:endParaRPr>
                    </a:p>
                  </a:txBody>
                  <a:tcPr marL="45780" marR="45780" marT="0" marB="0" anchor="b"/>
                </a:tc>
                <a:tc>
                  <a:txBody>
                    <a:bodyPr/>
                    <a:lstStyle/>
                    <a:p>
                      <a:pPr algn="ctr"/>
                      <a:endParaRPr lang="ro-RO" sz="1100" b="1" kern="1200" dirty="0">
                        <a:solidFill>
                          <a:schemeClr val="lt1"/>
                        </a:solidFill>
                        <a:effectLst/>
                        <a:latin typeface="+mn-lt"/>
                        <a:ea typeface="+mn-ea"/>
                        <a:cs typeface="+mn-cs"/>
                      </a:endParaRPr>
                    </a:p>
                    <a:p>
                      <a:pPr algn="ctr"/>
                      <a:r>
                        <a:rPr lang="en-US" sz="1100" b="1" kern="1200" dirty="0">
                          <a:solidFill>
                            <a:schemeClr val="lt1"/>
                          </a:solidFill>
                          <a:effectLst/>
                          <a:latin typeface="+mn-lt"/>
                          <a:ea typeface="+mn-ea"/>
                          <a:cs typeface="+mn-cs"/>
                        </a:rPr>
                        <a:t>AVOCAT</a:t>
                      </a:r>
                    </a:p>
                  </a:txBody>
                  <a:tcPr/>
                </a:tc>
                <a:extLst>
                  <a:ext uri="{0D108BD9-81ED-4DB2-BD59-A6C34878D82A}">
                    <a16:rowId xmlns:a16="http://schemas.microsoft.com/office/drawing/2014/main" val="1280909076"/>
                  </a:ext>
                </a:extLst>
              </a:tr>
              <a:tr h="766563">
                <a:tc>
                  <a:txBody>
                    <a:bodyPr/>
                    <a:lstStyle/>
                    <a:p>
                      <a:pPr marL="0" marR="0">
                        <a:lnSpc>
                          <a:spcPct val="115000"/>
                        </a:lnSpc>
                        <a:spcBef>
                          <a:spcPts val="0"/>
                        </a:spcBef>
                        <a:spcAft>
                          <a:spcPts val="0"/>
                        </a:spcAft>
                      </a:pPr>
                      <a:r>
                        <a:rPr lang="ro-RO" sz="2000" dirty="0">
                          <a:effectLst/>
                        </a:rPr>
                        <a:t>C– PROFESIONIŞTII CONTABILI ANGAJAȚI</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2000" b="1" dirty="0">
                          <a:effectLst/>
                        </a:rPr>
                        <a:t>X</a:t>
                      </a:r>
                      <a:endParaRPr lang="ro-RO" sz="20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2000" b="1" dirty="0">
                          <a:effectLst/>
                        </a:rPr>
                        <a:t>X</a:t>
                      </a:r>
                      <a:endParaRPr lang="ro-RO" sz="2000" b="1" dirty="0">
                        <a:effectLst/>
                        <a:latin typeface="Calibri"/>
                        <a:ea typeface="Calibri"/>
                        <a:cs typeface="Times New Roman"/>
                      </a:endParaRPr>
                    </a:p>
                  </a:txBody>
                  <a:tcPr marL="45780" marR="45780" marT="0" marB="0" anchor="ctr"/>
                </a:tc>
                <a:tc>
                  <a:txBody>
                    <a:bodyPr/>
                    <a:lstStyle/>
                    <a:p>
                      <a:pPr>
                        <a:lnSpc>
                          <a:spcPct val="115000"/>
                        </a:lnSpc>
                      </a:pPr>
                      <a:endParaRPr lang="ro-RO" sz="2000" dirty="0">
                        <a:effectLst/>
                        <a:latin typeface="Calibri"/>
                      </a:endParaRPr>
                    </a:p>
                  </a:txBody>
                  <a:tcPr marL="45780" marR="45780" marT="0" marB="0" anchor="ctr"/>
                </a:tc>
                <a:tc>
                  <a:txBody>
                    <a:bodyPr/>
                    <a:lstStyle/>
                    <a:p>
                      <a:pPr>
                        <a:lnSpc>
                          <a:spcPct val="115000"/>
                        </a:lnSpc>
                      </a:pPr>
                      <a:endParaRPr lang="ro-RO" sz="2000" dirty="0">
                        <a:effectLst/>
                        <a:latin typeface="Calibri"/>
                      </a:endParaRPr>
                    </a:p>
                  </a:txBody>
                  <a:tcPr marL="45780" marR="45780" marT="0" marB="0" anchor="ctr"/>
                </a:tc>
                <a:tc>
                  <a:txBody>
                    <a:bodyPr/>
                    <a:lstStyle/>
                    <a:p>
                      <a:pPr>
                        <a:lnSpc>
                          <a:spcPct val="115000"/>
                        </a:lnSpc>
                      </a:pPr>
                      <a:endParaRPr lang="ro-RO" sz="2000" dirty="0">
                        <a:effectLst/>
                        <a:latin typeface="Calibri"/>
                      </a:endParaRPr>
                    </a:p>
                  </a:txBody>
                  <a:tcPr marL="45780" marR="45780" marT="0" marB="0" anchor="ctr"/>
                </a:tc>
                <a:tc>
                  <a:txBody>
                    <a:bodyPr/>
                    <a:lstStyle/>
                    <a:p>
                      <a:pPr algn="ctr"/>
                      <a:endParaRPr lang="en-US" dirty="0"/>
                    </a:p>
                  </a:txBody>
                  <a:tcPr/>
                </a:tc>
                <a:extLst>
                  <a:ext uri="{0D108BD9-81ED-4DB2-BD59-A6C34878D82A}">
                    <a16:rowId xmlns:a16="http://schemas.microsoft.com/office/drawing/2014/main" val="2064919847"/>
                  </a:ext>
                </a:extLst>
              </a:tr>
              <a:tr h="412038">
                <a:tc>
                  <a:txBody>
                    <a:bodyPr/>
                    <a:lstStyle/>
                    <a:p>
                      <a:pPr marL="0" marR="0" algn="just">
                        <a:lnSpc>
                          <a:spcPct val="115000"/>
                        </a:lnSpc>
                        <a:spcBef>
                          <a:spcPts val="0"/>
                        </a:spcBef>
                        <a:spcAft>
                          <a:spcPts val="0"/>
                        </a:spcAft>
                      </a:pPr>
                      <a:r>
                        <a:rPr lang="en-US" sz="2000" dirty="0">
                          <a:effectLst/>
                        </a:rPr>
                        <a:t> </a:t>
                      </a:r>
                      <a:r>
                        <a:rPr lang="ro-RO" sz="2000" dirty="0">
                          <a:effectLst/>
                        </a:rPr>
                        <a:t>Introducere</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2000" b="1" dirty="0">
                          <a:effectLst/>
                        </a:rPr>
                        <a:t>X</a:t>
                      </a:r>
                      <a:endParaRPr lang="ro-RO" sz="20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2000" b="1" dirty="0">
                          <a:effectLst/>
                        </a:rPr>
                        <a:t>X</a:t>
                      </a:r>
                      <a:endParaRPr lang="ro-RO" sz="2000" b="1" dirty="0">
                        <a:effectLst/>
                        <a:latin typeface="Calibri"/>
                        <a:ea typeface="Calibri"/>
                        <a:cs typeface="Times New Roman"/>
                      </a:endParaRPr>
                    </a:p>
                  </a:txBody>
                  <a:tcPr marL="45780" marR="45780" marT="0" marB="0" anchor="ctr"/>
                </a:tc>
                <a:tc>
                  <a:txBody>
                    <a:bodyPr/>
                    <a:lstStyle/>
                    <a:p>
                      <a:pPr>
                        <a:lnSpc>
                          <a:spcPct val="115000"/>
                        </a:lnSpc>
                      </a:pPr>
                      <a:endParaRPr lang="ro-RO" sz="2000">
                        <a:effectLst/>
                        <a:latin typeface="Calibri"/>
                      </a:endParaRPr>
                    </a:p>
                  </a:txBody>
                  <a:tcPr marL="45780" marR="45780" marT="0" marB="0" anchor="ctr"/>
                </a:tc>
                <a:tc>
                  <a:txBody>
                    <a:bodyPr/>
                    <a:lstStyle/>
                    <a:p>
                      <a:pPr>
                        <a:lnSpc>
                          <a:spcPct val="115000"/>
                        </a:lnSpc>
                      </a:pPr>
                      <a:endParaRPr lang="ro-RO" sz="2000">
                        <a:effectLst/>
                        <a:latin typeface="Calibri"/>
                      </a:endParaRPr>
                    </a:p>
                  </a:txBody>
                  <a:tcPr marL="45780" marR="45780" marT="0" marB="0" anchor="ctr"/>
                </a:tc>
                <a:tc>
                  <a:txBody>
                    <a:bodyPr/>
                    <a:lstStyle/>
                    <a:p>
                      <a:pPr>
                        <a:lnSpc>
                          <a:spcPct val="115000"/>
                        </a:lnSpc>
                      </a:pPr>
                      <a:endParaRPr lang="ro-RO" sz="2000" dirty="0">
                        <a:effectLst/>
                        <a:latin typeface="Calibri"/>
                      </a:endParaRPr>
                    </a:p>
                  </a:txBody>
                  <a:tcPr marL="45780" marR="45780" marT="0" marB="0" anchor="ctr"/>
                </a:tc>
                <a:tc>
                  <a:txBody>
                    <a:bodyPr/>
                    <a:lstStyle/>
                    <a:p>
                      <a:endParaRPr lang="en-US"/>
                    </a:p>
                  </a:txBody>
                  <a:tcPr/>
                </a:tc>
                <a:extLst>
                  <a:ext uri="{0D108BD9-81ED-4DB2-BD59-A6C34878D82A}">
                    <a16:rowId xmlns:a16="http://schemas.microsoft.com/office/drawing/2014/main" val="3970068902"/>
                  </a:ext>
                </a:extLst>
              </a:tr>
              <a:tr h="635537">
                <a:tc>
                  <a:txBody>
                    <a:bodyPr/>
                    <a:lstStyle/>
                    <a:p>
                      <a:pPr marL="0" marR="0" algn="just">
                        <a:lnSpc>
                          <a:spcPct val="115000"/>
                        </a:lnSpc>
                        <a:spcBef>
                          <a:spcPts val="0"/>
                        </a:spcBef>
                        <a:spcAft>
                          <a:spcPts val="0"/>
                        </a:spcAft>
                      </a:pPr>
                      <a:r>
                        <a:rPr lang="en-US" sz="2000" dirty="0">
                          <a:effectLst/>
                        </a:rPr>
                        <a:t> </a:t>
                      </a:r>
                      <a:r>
                        <a:rPr lang="ro-RO" sz="2000" dirty="0">
                          <a:effectLst/>
                        </a:rPr>
                        <a:t>Conflicte potențiale</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2000" b="1" dirty="0">
                          <a:effectLst/>
                        </a:rPr>
                        <a:t>X</a:t>
                      </a:r>
                      <a:endParaRPr lang="ro-RO" sz="20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2000" b="1" dirty="0">
                          <a:effectLst/>
                        </a:rPr>
                        <a:t>X</a:t>
                      </a:r>
                      <a:endParaRPr lang="ro-RO" sz="2000" b="1" dirty="0">
                        <a:effectLst/>
                        <a:latin typeface="Calibri"/>
                        <a:ea typeface="Calibri"/>
                        <a:cs typeface="Times New Roman"/>
                      </a:endParaRPr>
                    </a:p>
                  </a:txBody>
                  <a:tcPr marL="45780" marR="45780" marT="0" marB="0" anchor="ctr"/>
                </a:tc>
                <a:tc>
                  <a:txBody>
                    <a:bodyPr/>
                    <a:lstStyle/>
                    <a:p>
                      <a:pPr>
                        <a:lnSpc>
                          <a:spcPct val="115000"/>
                        </a:lnSpc>
                      </a:pPr>
                      <a:endParaRPr lang="ro-RO" sz="2000">
                        <a:effectLst/>
                        <a:latin typeface="Calibri"/>
                      </a:endParaRPr>
                    </a:p>
                  </a:txBody>
                  <a:tcPr marL="45780" marR="45780" marT="0" marB="0" anchor="ctr"/>
                </a:tc>
                <a:tc>
                  <a:txBody>
                    <a:bodyPr/>
                    <a:lstStyle/>
                    <a:p>
                      <a:pPr>
                        <a:lnSpc>
                          <a:spcPct val="115000"/>
                        </a:lnSpc>
                      </a:pPr>
                      <a:endParaRPr lang="ro-RO" sz="2000" dirty="0">
                        <a:effectLst/>
                        <a:latin typeface="Calibri"/>
                      </a:endParaRPr>
                    </a:p>
                  </a:txBody>
                  <a:tcPr marL="45780" marR="45780" marT="0" marB="0" anchor="ctr"/>
                </a:tc>
                <a:tc>
                  <a:txBody>
                    <a:bodyPr/>
                    <a:lstStyle/>
                    <a:p>
                      <a:pPr>
                        <a:lnSpc>
                          <a:spcPct val="115000"/>
                        </a:lnSpc>
                      </a:pPr>
                      <a:endParaRPr lang="ro-RO" sz="2000" dirty="0">
                        <a:effectLst/>
                        <a:latin typeface="Calibri"/>
                      </a:endParaRPr>
                    </a:p>
                  </a:txBody>
                  <a:tcPr marL="45780" marR="45780" marT="0" marB="0" anchor="ctr"/>
                </a:tc>
                <a:tc>
                  <a:txBody>
                    <a:bodyPr/>
                    <a:lstStyle/>
                    <a:p>
                      <a:endParaRPr lang="en-US"/>
                    </a:p>
                  </a:txBody>
                  <a:tcPr/>
                </a:tc>
                <a:extLst>
                  <a:ext uri="{0D108BD9-81ED-4DB2-BD59-A6C34878D82A}">
                    <a16:rowId xmlns:a16="http://schemas.microsoft.com/office/drawing/2014/main" val="2764450064"/>
                  </a:ext>
                </a:extLst>
              </a:tr>
              <a:tr h="412038">
                <a:tc>
                  <a:txBody>
                    <a:bodyPr/>
                    <a:lstStyle/>
                    <a:p>
                      <a:pPr marL="0" marR="0">
                        <a:lnSpc>
                          <a:spcPct val="115000"/>
                        </a:lnSpc>
                        <a:spcBef>
                          <a:spcPts val="0"/>
                        </a:spcBef>
                        <a:spcAft>
                          <a:spcPts val="0"/>
                        </a:spcAft>
                      </a:pPr>
                      <a:r>
                        <a:rPr lang="en-US" sz="2000" dirty="0">
                          <a:effectLst/>
                        </a:rPr>
                        <a:t> </a:t>
                      </a:r>
                      <a:r>
                        <a:rPr lang="ro-RO" sz="2000" dirty="0">
                          <a:effectLst/>
                        </a:rPr>
                        <a:t>Întocmirea si raportarea informațiilor</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2000" b="1" dirty="0">
                          <a:effectLst/>
                        </a:rPr>
                        <a:t>X</a:t>
                      </a:r>
                      <a:endParaRPr lang="ro-RO" sz="20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2000" b="1" dirty="0">
                          <a:effectLst/>
                        </a:rPr>
                        <a:t>X</a:t>
                      </a:r>
                      <a:endParaRPr lang="ro-RO" sz="2000" b="1" dirty="0">
                        <a:effectLst/>
                        <a:latin typeface="Calibri"/>
                        <a:ea typeface="Calibri"/>
                        <a:cs typeface="Times New Roman"/>
                      </a:endParaRPr>
                    </a:p>
                  </a:txBody>
                  <a:tcPr marL="45780" marR="45780" marT="0" marB="0" anchor="ctr"/>
                </a:tc>
                <a:tc>
                  <a:txBody>
                    <a:bodyPr/>
                    <a:lstStyle/>
                    <a:p>
                      <a:pPr>
                        <a:lnSpc>
                          <a:spcPct val="115000"/>
                        </a:lnSpc>
                      </a:pPr>
                      <a:endParaRPr lang="ro-RO" sz="2000" dirty="0">
                        <a:effectLst/>
                        <a:latin typeface="Calibri"/>
                      </a:endParaRPr>
                    </a:p>
                  </a:txBody>
                  <a:tcPr marL="45780" marR="45780" marT="0" marB="0" anchor="ctr"/>
                </a:tc>
                <a:tc>
                  <a:txBody>
                    <a:bodyPr/>
                    <a:lstStyle/>
                    <a:p>
                      <a:pPr>
                        <a:lnSpc>
                          <a:spcPct val="115000"/>
                        </a:lnSpc>
                      </a:pPr>
                      <a:endParaRPr lang="ro-RO" sz="2000">
                        <a:effectLst/>
                        <a:latin typeface="Calibri"/>
                      </a:endParaRPr>
                    </a:p>
                  </a:txBody>
                  <a:tcPr marL="45780" marR="45780" marT="0" marB="0" anchor="ctr"/>
                </a:tc>
                <a:tc>
                  <a:txBody>
                    <a:bodyPr/>
                    <a:lstStyle/>
                    <a:p>
                      <a:pPr>
                        <a:lnSpc>
                          <a:spcPct val="115000"/>
                        </a:lnSpc>
                      </a:pPr>
                      <a:endParaRPr lang="ro-RO" sz="2000" dirty="0">
                        <a:effectLst/>
                        <a:latin typeface="Calibri"/>
                      </a:endParaRPr>
                    </a:p>
                  </a:txBody>
                  <a:tcPr marL="45780" marR="45780" marT="0" marB="0" anchor="ctr"/>
                </a:tc>
                <a:tc>
                  <a:txBody>
                    <a:bodyPr/>
                    <a:lstStyle/>
                    <a:p>
                      <a:endParaRPr lang="en-US"/>
                    </a:p>
                  </a:txBody>
                  <a:tcPr/>
                </a:tc>
                <a:extLst>
                  <a:ext uri="{0D108BD9-81ED-4DB2-BD59-A6C34878D82A}">
                    <a16:rowId xmlns:a16="http://schemas.microsoft.com/office/drawing/2014/main" val="3941097443"/>
                  </a:ext>
                </a:extLst>
              </a:tr>
              <a:tr h="569350">
                <a:tc>
                  <a:txBody>
                    <a:bodyPr/>
                    <a:lstStyle/>
                    <a:p>
                      <a:pPr marL="0" marR="0">
                        <a:lnSpc>
                          <a:spcPct val="115000"/>
                        </a:lnSpc>
                        <a:spcBef>
                          <a:spcPts val="0"/>
                        </a:spcBef>
                        <a:spcAft>
                          <a:spcPts val="0"/>
                        </a:spcAft>
                      </a:pPr>
                      <a:r>
                        <a:rPr lang="en-US" sz="2000" dirty="0">
                          <a:effectLst/>
                        </a:rPr>
                        <a:t> </a:t>
                      </a:r>
                      <a:r>
                        <a:rPr lang="ro-RO" sz="2000" dirty="0">
                          <a:effectLst/>
                        </a:rPr>
                        <a:t>Luarea de masuri in cunoștința de cauză (Acționarea cu suficientă experiență)</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2000" b="1" dirty="0">
                          <a:effectLst/>
                        </a:rPr>
                        <a:t>X</a:t>
                      </a:r>
                      <a:endParaRPr lang="ro-RO" sz="20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2000" b="1" dirty="0">
                          <a:effectLst/>
                        </a:rPr>
                        <a:t>X</a:t>
                      </a:r>
                      <a:endParaRPr lang="ro-RO" sz="2000" b="1" dirty="0">
                        <a:effectLst/>
                        <a:latin typeface="Calibri"/>
                        <a:ea typeface="Calibri"/>
                        <a:cs typeface="Times New Roman"/>
                      </a:endParaRPr>
                    </a:p>
                  </a:txBody>
                  <a:tcPr marL="45780" marR="45780" marT="0" marB="0" anchor="ctr"/>
                </a:tc>
                <a:tc>
                  <a:txBody>
                    <a:bodyPr/>
                    <a:lstStyle/>
                    <a:p>
                      <a:pPr>
                        <a:lnSpc>
                          <a:spcPct val="115000"/>
                        </a:lnSpc>
                      </a:pPr>
                      <a:endParaRPr lang="ro-RO" sz="2000">
                        <a:effectLst/>
                        <a:latin typeface="Calibri"/>
                      </a:endParaRPr>
                    </a:p>
                  </a:txBody>
                  <a:tcPr marL="45780" marR="45780" marT="0" marB="0" anchor="ctr"/>
                </a:tc>
                <a:tc>
                  <a:txBody>
                    <a:bodyPr/>
                    <a:lstStyle/>
                    <a:p>
                      <a:pPr>
                        <a:lnSpc>
                          <a:spcPct val="115000"/>
                        </a:lnSpc>
                      </a:pPr>
                      <a:endParaRPr lang="ro-RO" sz="2000">
                        <a:effectLst/>
                        <a:latin typeface="Calibri"/>
                      </a:endParaRPr>
                    </a:p>
                  </a:txBody>
                  <a:tcPr marL="45780" marR="45780" marT="0" marB="0" anchor="ctr"/>
                </a:tc>
                <a:tc>
                  <a:txBody>
                    <a:bodyPr/>
                    <a:lstStyle/>
                    <a:p>
                      <a:pPr>
                        <a:lnSpc>
                          <a:spcPct val="115000"/>
                        </a:lnSpc>
                      </a:pPr>
                      <a:endParaRPr lang="ro-RO" sz="2000" dirty="0">
                        <a:effectLst/>
                        <a:latin typeface="Calibri"/>
                      </a:endParaRPr>
                    </a:p>
                  </a:txBody>
                  <a:tcPr marL="45780" marR="45780" marT="0" marB="0" anchor="ctr"/>
                </a:tc>
                <a:tc>
                  <a:txBody>
                    <a:bodyPr/>
                    <a:lstStyle/>
                    <a:p>
                      <a:endParaRPr lang="en-US" dirty="0"/>
                    </a:p>
                  </a:txBody>
                  <a:tcPr/>
                </a:tc>
                <a:extLst>
                  <a:ext uri="{0D108BD9-81ED-4DB2-BD59-A6C34878D82A}">
                    <a16:rowId xmlns:a16="http://schemas.microsoft.com/office/drawing/2014/main" val="2140823329"/>
                  </a:ext>
                </a:extLst>
              </a:tr>
              <a:tr h="412038">
                <a:tc>
                  <a:txBody>
                    <a:bodyPr/>
                    <a:lstStyle/>
                    <a:p>
                      <a:pPr marL="0" marR="0" algn="just">
                        <a:lnSpc>
                          <a:spcPct val="115000"/>
                        </a:lnSpc>
                        <a:spcBef>
                          <a:spcPts val="0"/>
                        </a:spcBef>
                        <a:spcAft>
                          <a:spcPts val="0"/>
                        </a:spcAft>
                      </a:pPr>
                      <a:r>
                        <a:rPr lang="en-US" sz="2000" dirty="0">
                          <a:effectLst/>
                        </a:rPr>
                        <a:t> </a:t>
                      </a:r>
                      <a:r>
                        <a:rPr lang="ro-RO" sz="2000" dirty="0">
                          <a:effectLst/>
                        </a:rPr>
                        <a:t>Interese financiare</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2000" b="1" dirty="0">
                          <a:effectLst/>
                        </a:rPr>
                        <a:t>X</a:t>
                      </a:r>
                      <a:endParaRPr lang="ro-RO" sz="20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2000" b="1" dirty="0">
                          <a:effectLst/>
                        </a:rPr>
                        <a:t>X</a:t>
                      </a:r>
                      <a:endParaRPr lang="ro-RO" sz="2000" b="1" dirty="0">
                        <a:effectLst/>
                        <a:latin typeface="Calibri"/>
                        <a:ea typeface="Calibri"/>
                        <a:cs typeface="Times New Roman"/>
                      </a:endParaRPr>
                    </a:p>
                  </a:txBody>
                  <a:tcPr marL="45780" marR="45780" marT="0" marB="0" anchor="ctr"/>
                </a:tc>
                <a:tc>
                  <a:txBody>
                    <a:bodyPr/>
                    <a:lstStyle/>
                    <a:p>
                      <a:pPr>
                        <a:lnSpc>
                          <a:spcPct val="115000"/>
                        </a:lnSpc>
                      </a:pPr>
                      <a:endParaRPr lang="ro-RO" sz="2000">
                        <a:effectLst/>
                        <a:latin typeface="Calibri"/>
                      </a:endParaRPr>
                    </a:p>
                  </a:txBody>
                  <a:tcPr marL="45780" marR="45780" marT="0" marB="0" anchor="ctr"/>
                </a:tc>
                <a:tc>
                  <a:txBody>
                    <a:bodyPr/>
                    <a:lstStyle/>
                    <a:p>
                      <a:pPr>
                        <a:lnSpc>
                          <a:spcPct val="115000"/>
                        </a:lnSpc>
                      </a:pPr>
                      <a:endParaRPr lang="ro-RO" sz="2000">
                        <a:effectLst/>
                        <a:latin typeface="Calibri"/>
                      </a:endParaRPr>
                    </a:p>
                  </a:txBody>
                  <a:tcPr marL="45780" marR="45780" marT="0" marB="0" anchor="ctr"/>
                </a:tc>
                <a:tc>
                  <a:txBody>
                    <a:bodyPr/>
                    <a:lstStyle/>
                    <a:p>
                      <a:pPr>
                        <a:lnSpc>
                          <a:spcPct val="115000"/>
                        </a:lnSpc>
                      </a:pPr>
                      <a:endParaRPr lang="ro-RO" sz="2000" dirty="0">
                        <a:effectLst/>
                        <a:latin typeface="Calibri"/>
                      </a:endParaRPr>
                    </a:p>
                  </a:txBody>
                  <a:tcPr marL="45780" marR="45780" marT="0" marB="0" anchor="ctr"/>
                </a:tc>
                <a:tc>
                  <a:txBody>
                    <a:bodyPr/>
                    <a:lstStyle/>
                    <a:p>
                      <a:endParaRPr lang="en-US" dirty="0"/>
                    </a:p>
                  </a:txBody>
                  <a:tcPr/>
                </a:tc>
                <a:extLst>
                  <a:ext uri="{0D108BD9-81ED-4DB2-BD59-A6C34878D82A}">
                    <a16:rowId xmlns:a16="http://schemas.microsoft.com/office/drawing/2014/main" val="3836887257"/>
                  </a:ext>
                </a:extLst>
              </a:tr>
              <a:tr h="512415">
                <a:tc>
                  <a:txBody>
                    <a:bodyPr/>
                    <a:lstStyle/>
                    <a:p>
                      <a:pPr marL="0" marR="0" algn="l">
                        <a:lnSpc>
                          <a:spcPct val="115000"/>
                        </a:lnSpc>
                        <a:spcBef>
                          <a:spcPts val="0"/>
                        </a:spcBef>
                        <a:spcAft>
                          <a:spcPts val="0"/>
                        </a:spcAft>
                      </a:pPr>
                      <a:r>
                        <a:rPr lang="en-US" sz="2000" dirty="0">
                          <a:effectLst/>
                        </a:rPr>
                        <a:t> </a:t>
                      </a:r>
                      <a:r>
                        <a:rPr lang="ro-RO" sz="2000" dirty="0">
                          <a:effectLst/>
                        </a:rPr>
                        <a:t>Stimulente ( acceptarea si emiterea de oferte)</a:t>
                      </a:r>
                      <a:endParaRPr lang="ro-RO" sz="2000" dirty="0">
                        <a:effectLst/>
                        <a:latin typeface="Calibri"/>
                        <a:ea typeface="Calibri"/>
                        <a:cs typeface="Times New Roman"/>
                      </a:endParaRPr>
                    </a:p>
                  </a:txBody>
                  <a:tcPr marL="45780" marR="45780" marT="0" marB="0" anchor="ctr">
                    <a:solidFill>
                      <a:schemeClr val="tx2">
                        <a:lumMod val="40000"/>
                        <a:lumOff val="60000"/>
                      </a:schemeClr>
                    </a:solidFill>
                  </a:tcPr>
                </a:tc>
                <a:tc>
                  <a:txBody>
                    <a:bodyPr/>
                    <a:lstStyle/>
                    <a:p>
                      <a:pPr marL="0" marR="0" algn="ctr">
                        <a:lnSpc>
                          <a:spcPct val="115000"/>
                        </a:lnSpc>
                        <a:spcBef>
                          <a:spcPts val="0"/>
                        </a:spcBef>
                        <a:spcAft>
                          <a:spcPts val="1000"/>
                        </a:spcAft>
                      </a:pPr>
                      <a:r>
                        <a:rPr lang="ro-RO" sz="2000" b="1" dirty="0">
                          <a:effectLst/>
                        </a:rPr>
                        <a:t>X</a:t>
                      </a:r>
                      <a:endParaRPr lang="ro-RO" sz="2000" b="1" dirty="0">
                        <a:effectLst/>
                        <a:latin typeface="Calibri"/>
                        <a:ea typeface="Calibri"/>
                        <a:cs typeface="Times New Roman"/>
                      </a:endParaRPr>
                    </a:p>
                  </a:txBody>
                  <a:tcPr marL="45780" marR="45780" marT="0" marB="0" anchor="ctr"/>
                </a:tc>
                <a:tc>
                  <a:txBody>
                    <a:bodyPr/>
                    <a:lstStyle/>
                    <a:p>
                      <a:pPr marL="0" marR="0" algn="ctr">
                        <a:lnSpc>
                          <a:spcPct val="115000"/>
                        </a:lnSpc>
                        <a:spcBef>
                          <a:spcPts val="0"/>
                        </a:spcBef>
                        <a:spcAft>
                          <a:spcPts val="1000"/>
                        </a:spcAft>
                      </a:pPr>
                      <a:r>
                        <a:rPr lang="ro-RO" sz="2000" b="1" dirty="0">
                          <a:effectLst/>
                        </a:rPr>
                        <a:t>X</a:t>
                      </a:r>
                      <a:endParaRPr lang="ro-RO" sz="2000" b="1" dirty="0">
                        <a:effectLst/>
                        <a:latin typeface="Calibri"/>
                        <a:ea typeface="Calibri"/>
                        <a:cs typeface="Times New Roman"/>
                      </a:endParaRPr>
                    </a:p>
                  </a:txBody>
                  <a:tcPr marL="45780" marR="45780" marT="0" marB="0" anchor="ctr"/>
                </a:tc>
                <a:tc>
                  <a:txBody>
                    <a:bodyPr/>
                    <a:lstStyle/>
                    <a:p>
                      <a:pPr>
                        <a:lnSpc>
                          <a:spcPct val="115000"/>
                        </a:lnSpc>
                      </a:pPr>
                      <a:endParaRPr lang="ro-RO" sz="2000" dirty="0">
                        <a:effectLst/>
                        <a:latin typeface="Calibri"/>
                      </a:endParaRPr>
                    </a:p>
                  </a:txBody>
                  <a:tcPr marL="45780" marR="45780" marT="0" marB="0" anchor="ctr"/>
                </a:tc>
                <a:tc>
                  <a:txBody>
                    <a:bodyPr/>
                    <a:lstStyle/>
                    <a:p>
                      <a:pPr>
                        <a:lnSpc>
                          <a:spcPct val="115000"/>
                        </a:lnSpc>
                      </a:pPr>
                      <a:endParaRPr lang="ro-RO" sz="2000" dirty="0">
                        <a:effectLst/>
                        <a:latin typeface="Calibri"/>
                      </a:endParaRPr>
                    </a:p>
                  </a:txBody>
                  <a:tcPr marL="45780" marR="45780" marT="0" marB="0" anchor="ctr"/>
                </a:tc>
                <a:tc>
                  <a:txBody>
                    <a:bodyPr/>
                    <a:lstStyle/>
                    <a:p>
                      <a:pPr>
                        <a:lnSpc>
                          <a:spcPct val="115000"/>
                        </a:lnSpc>
                      </a:pPr>
                      <a:endParaRPr lang="ro-RO" sz="2000" dirty="0">
                        <a:effectLst/>
                        <a:latin typeface="Calibri"/>
                      </a:endParaRPr>
                    </a:p>
                  </a:txBody>
                  <a:tcPr marL="45780" marR="45780" marT="0" marB="0" anchor="ctr"/>
                </a:tc>
                <a:tc>
                  <a:txBody>
                    <a:bodyPr/>
                    <a:lstStyle/>
                    <a:p>
                      <a:endParaRPr lang="en-US" dirty="0"/>
                    </a:p>
                  </a:txBody>
                  <a:tcPr/>
                </a:tc>
                <a:extLst>
                  <a:ext uri="{0D108BD9-81ED-4DB2-BD59-A6C34878D82A}">
                    <a16:rowId xmlns:a16="http://schemas.microsoft.com/office/drawing/2014/main" val="4293104689"/>
                  </a:ext>
                </a:extLst>
              </a:tr>
            </a:tbl>
          </a:graphicData>
        </a:graphic>
      </p:graphicFrame>
    </p:spTree>
    <p:extLst>
      <p:ext uri="{BB962C8B-B14F-4D97-AF65-F5344CB8AC3E}">
        <p14:creationId xmlns:p14="http://schemas.microsoft.com/office/powerpoint/2010/main" val="4282367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E31F984B-50CC-4303-8A9B-ED4A58E1DA7D}"/>
              </a:ext>
            </a:extLst>
          </p:cNvPr>
          <p:cNvSpPr>
            <a:spLocks noGrp="1" noChangeArrowheads="1"/>
          </p:cNvSpPr>
          <p:nvPr>
            <p:ph type="title"/>
          </p:nvPr>
        </p:nvSpPr>
        <p:spPr>
          <a:xfrm>
            <a:off x="152400" y="292100"/>
            <a:ext cx="8884096" cy="1155700"/>
          </a:xfrm>
        </p:spPr>
        <p:txBody>
          <a:bodyPr>
            <a:noAutofit/>
          </a:bodyPr>
          <a:lstStyle/>
          <a:p>
            <a:pPr eaLnBrk="1" hangingPunct="1">
              <a:defRPr/>
            </a:pPr>
            <a:r>
              <a:rPr lang="ro-RO" sz="2500" b="1" i="1" u="sng" dirty="0"/>
              <a:t>PARTEA  A</a:t>
            </a:r>
            <a:r>
              <a:rPr lang="en-US" sz="2500" b="1" i="1" u="sng" dirty="0"/>
              <a:t>  </a:t>
            </a:r>
            <a:r>
              <a:rPr lang="ro-RO" sz="2500" b="1" i="1" u="sng" dirty="0"/>
              <a:t> </a:t>
            </a:r>
            <a:br>
              <a:rPr lang="en-US" sz="2500" i="1" dirty="0"/>
            </a:br>
            <a:r>
              <a:rPr lang="en-US" sz="2500" b="1" i="1" dirty="0"/>
              <a:t> INTEGRITATEA ŞI OBIECTIVITATE </a:t>
            </a:r>
            <a:r>
              <a:rPr lang="ro-RO" sz="2500" b="1" i="1" dirty="0"/>
              <a:t>PROFESIONISTUL liberal</a:t>
            </a:r>
            <a:r>
              <a:rPr lang="ro-RO" sz="2500" b="1" dirty="0"/>
              <a:t> :</a:t>
            </a:r>
            <a:endParaRPr lang="en-US" sz="2500" b="1" dirty="0"/>
          </a:p>
        </p:txBody>
      </p:sp>
      <p:sp>
        <p:nvSpPr>
          <p:cNvPr id="34819" name="Rectangle 3">
            <a:extLst>
              <a:ext uri="{FF2B5EF4-FFF2-40B4-BE49-F238E27FC236}">
                <a16:creationId xmlns:a16="http://schemas.microsoft.com/office/drawing/2014/main" id="{36FED308-8DAC-4B51-93D7-CA8DE8CFA6AE}"/>
              </a:ext>
            </a:extLst>
          </p:cNvPr>
          <p:cNvSpPr>
            <a:spLocks noGrp="1" noChangeArrowheads="1"/>
          </p:cNvSpPr>
          <p:nvPr>
            <p:ph idx="1"/>
          </p:nvPr>
        </p:nvSpPr>
        <p:spPr>
          <a:xfrm>
            <a:off x="457200" y="1905000"/>
            <a:ext cx="8305800" cy="4114800"/>
          </a:xfrm>
        </p:spPr>
        <p:txBody>
          <a:bodyPr/>
          <a:lstStyle/>
          <a:p>
            <a:pPr eaLnBrk="1" hangingPunct="1">
              <a:lnSpc>
                <a:spcPct val="80000"/>
              </a:lnSpc>
            </a:pPr>
            <a:r>
              <a:rPr lang="en-US" altLang="en-US" sz="2400" b="1" dirty="0">
                <a:solidFill>
                  <a:schemeClr val="tx1">
                    <a:lumMod val="95000"/>
                  </a:schemeClr>
                </a:solidFill>
              </a:rPr>
              <a:t>TREBUIE SĂ GARANTEZE INTEGRITATEA LUCRĂRILOR ŞI SĂ FIE OBIECTIV ÎN APRECIEREA LOR</a:t>
            </a:r>
          </a:p>
          <a:p>
            <a:pPr eaLnBrk="1" hangingPunct="1">
              <a:lnSpc>
                <a:spcPct val="80000"/>
              </a:lnSpc>
              <a:buFontTx/>
              <a:buNone/>
            </a:pPr>
            <a:endParaRPr lang="en-US" altLang="en-US" sz="2400" b="1" dirty="0">
              <a:solidFill>
                <a:schemeClr val="tx1">
                  <a:lumMod val="95000"/>
                </a:schemeClr>
              </a:solidFill>
            </a:endParaRPr>
          </a:p>
          <a:p>
            <a:pPr eaLnBrk="1" hangingPunct="1">
              <a:lnSpc>
                <a:spcPct val="80000"/>
              </a:lnSpc>
            </a:pPr>
            <a:r>
              <a:rPr lang="en-US" altLang="en-US" sz="2400" b="1" dirty="0">
                <a:solidFill>
                  <a:schemeClr val="tx1">
                    <a:lumMod val="95000"/>
                  </a:schemeClr>
                </a:solidFill>
              </a:rPr>
              <a:t>TREBUIE SĂ SĂ-ŞI INTERZICĂ ORICE RELAŢIE CARE IMPLICĂ PREJUDECĂŢI ,PĂRTINIRE SAU INFLUENŢE ALE TERŢILOR</a:t>
            </a:r>
          </a:p>
          <a:p>
            <a:pPr eaLnBrk="1" hangingPunct="1">
              <a:lnSpc>
                <a:spcPct val="80000"/>
              </a:lnSpc>
              <a:buFontTx/>
              <a:buNone/>
            </a:pPr>
            <a:endParaRPr lang="en-US" altLang="en-US" sz="2400" b="1" dirty="0">
              <a:solidFill>
                <a:schemeClr val="tx1">
                  <a:lumMod val="95000"/>
                </a:schemeClr>
              </a:solidFill>
            </a:endParaRPr>
          </a:p>
          <a:p>
            <a:pPr eaLnBrk="1" hangingPunct="1">
              <a:lnSpc>
                <a:spcPct val="80000"/>
              </a:lnSpc>
            </a:pPr>
            <a:r>
              <a:rPr lang="en-US" altLang="en-US" sz="2400" b="1" dirty="0">
                <a:solidFill>
                  <a:schemeClr val="tx1">
                    <a:lumMod val="95000"/>
                  </a:schemeClr>
                </a:solidFill>
              </a:rPr>
              <a:t>ESTE ŢINUT GARANT  CĂ PERSONALUL ANGAJAT PENTRU EXECUTAREA SERVICIILOR  PROFESIONALE RESPECTĂ PRINCIPIILE INTEGRITĂŢII ŞI OBIECTIVITĂŢII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a:extLst>
              <a:ext uri="{FF2B5EF4-FFF2-40B4-BE49-F238E27FC236}">
                <a16:creationId xmlns:a16="http://schemas.microsoft.com/office/drawing/2014/main" id="{45DBF52C-DE1D-4B9A-8F6E-3FD687E2684F}"/>
              </a:ext>
            </a:extLst>
          </p:cNvPr>
          <p:cNvSpPr>
            <a:spLocks noGrp="1" noChangeArrowheads="1"/>
          </p:cNvSpPr>
          <p:nvPr>
            <p:ph idx="1"/>
          </p:nvPr>
        </p:nvSpPr>
        <p:spPr>
          <a:xfrm>
            <a:off x="457200" y="228600"/>
            <a:ext cx="8229600" cy="5791200"/>
          </a:xfrm>
        </p:spPr>
        <p:txBody>
          <a:bodyPr/>
          <a:lstStyle/>
          <a:p>
            <a:pPr eaLnBrk="1" hangingPunct="1">
              <a:lnSpc>
                <a:spcPct val="80000"/>
              </a:lnSpc>
            </a:pPr>
            <a:r>
              <a:rPr lang="en-US" altLang="en-US" sz="2800" b="1" dirty="0"/>
              <a:t> </a:t>
            </a:r>
            <a:r>
              <a:rPr lang="en-US" altLang="en-US" sz="2400" b="1" dirty="0">
                <a:solidFill>
                  <a:schemeClr val="tx1">
                    <a:lumMod val="95000"/>
                  </a:schemeClr>
                </a:solidFill>
              </a:rPr>
              <a:t>TREBUIE  SĂ  EVITE  SITUAŢIILE  CARE AR DĂUNA BUNEI REPUTAŢII – PRIMIREA DE CADOURI SAU INVITAŢII CARE SUNT PASIBILE  SĂ ALTEREZE  INTEGRITATEA</a:t>
            </a:r>
          </a:p>
          <a:p>
            <a:pPr eaLnBrk="1" hangingPunct="1">
              <a:lnSpc>
                <a:spcPct val="80000"/>
              </a:lnSpc>
              <a:buFontTx/>
              <a:buNone/>
            </a:pPr>
            <a:endParaRPr lang="en-US" altLang="en-US" sz="2400" b="1" dirty="0">
              <a:solidFill>
                <a:schemeClr val="tx1">
                  <a:lumMod val="95000"/>
                </a:schemeClr>
              </a:solidFill>
            </a:endParaRPr>
          </a:p>
          <a:p>
            <a:pPr eaLnBrk="1" hangingPunct="1">
              <a:lnSpc>
                <a:spcPct val="80000"/>
              </a:lnSpc>
            </a:pPr>
            <a:r>
              <a:rPr lang="en-US" altLang="en-US" sz="2400" b="1" dirty="0">
                <a:solidFill>
                  <a:schemeClr val="tx1">
                    <a:lumMod val="95000"/>
                  </a:schemeClr>
                </a:solidFill>
              </a:rPr>
              <a:t>NU POATE DEFINI  ŞI REGLEMENTA TOATE SITUAŢIILE GENERATOARE DE PREVIZIUNI  ASUPRA INTEGRITĂŢII . CREDIBILITATEA TREBUIE SĂ STEA  LA BAZA DEFINIRII CRITERIILOR CARE IDENTIFICĂ RELAŢIILE SUSCEPTIBILE SĂ INFLUENŢEZE  NEGATIV OBIECTIVITATEA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anim calcmode="lin" valueType="num">
                                      <p:cBhvr additive="base">
                                        <p:cTn id="13"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D3A2E489-CD3C-4E4D-8E63-5A1CA44B2EAA}"/>
              </a:ext>
            </a:extLst>
          </p:cNvPr>
          <p:cNvSpPr>
            <a:spLocks noGrp="1" noChangeArrowheads="1"/>
          </p:cNvSpPr>
          <p:nvPr>
            <p:ph type="title"/>
          </p:nvPr>
        </p:nvSpPr>
        <p:spPr>
          <a:xfrm>
            <a:off x="152400" y="292100"/>
            <a:ext cx="8839200" cy="904652"/>
          </a:xfrm>
        </p:spPr>
        <p:txBody>
          <a:bodyPr>
            <a:normAutofit fontScale="90000"/>
          </a:bodyPr>
          <a:lstStyle/>
          <a:p>
            <a:pPr eaLnBrk="1" hangingPunct="1">
              <a:defRPr/>
            </a:pPr>
            <a:r>
              <a:rPr lang="ro-RO" sz="2800" b="1" i="1" u="sng" dirty="0"/>
              <a:t>PARTEA  A</a:t>
            </a:r>
            <a:r>
              <a:rPr lang="en-US" sz="2800" b="1" i="1" u="sng" dirty="0"/>
              <a:t>  </a:t>
            </a:r>
            <a:r>
              <a:rPr lang="ro-RO" sz="2800" b="1" i="1" u="sng" dirty="0"/>
              <a:t> </a:t>
            </a:r>
            <a:br>
              <a:rPr lang="en-US" sz="2800" b="1" i="1" dirty="0"/>
            </a:br>
            <a:r>
              <a:rPr lang="en-US" sz="2800" b="1" i="1" dirty="0"/>
              <a:t> </a:t>
            </a:r>
            <a:r>
              <a:rPr lang="ro-RO" sz="2800" b="1" i="1" dirty="0"/>
              <a:t>REZOLVAREA CONFLICTELOR DE ORDIN PROFESIONAL</a:t>
            </a:r>
            <a:r>
              <a:rPr lang="en-US" sz="2800" b="1" i="1" dirty="0"/>
              <a:t> </a:t>
            </a:r>
            <a:endParaRPr lang="en-US" sz="4000" b="1" dirty="0"/>
          </a:p>
        </p:txBody>
      </p:sp>
      <p:sp>
        <p:nvSpPr>
          <p:cNvPr id="36867" name="Rectangle 3">
            <a:extLst>
              <a:ext uri="{FF2B5EF4-FFF2-40B4-BE49-F238E27FC236}">
                <a16:creationId xmlns:a16="http://schemas.microsoft.com/office/drawing/2014/main" id="{8AB93CE9-5241-49BC-B1FA-A184C8BCD88F}"/>
              </a:ext>
            </a:extLst>
          </p:cNvPr>
          <p:cNvSpPr>
            <a:spLocks noGrp="1" noChangeArrowheads="1"/>
          </p:cNvSpPr>
          <p:nvPr>
            <p:ph idx="1"/>
          </p:nvPr>
        </p:nvSpPr>
        <p:spPr>
          <a:xfrm>
            <a:off x="323528" y="1545165"/>
            <a:ext cx="8568952" cy="3767670"/>
          </a:xfrm>
        </p:spPr>
        <p:txBody>
          <a:bodyPr>
            <a:normAutofit/>
          </a:bodyPr>
          <a:lstStyle/>
          <a:p>
            <a:pPr eaLnBrk="1" hangingPunct="1">
              <a:lnSpc>
                <a:spcPct val="90000"/>
              </a:lnSpc>
            </a:pPr>
            <a:r>
              <a:rPr lang="en-US" altLang="en-US" sz="2400" b="1" dirty="0">
                <a:solidFill>
                  <a:schemeClr val="tx1">
                    <a:lumMod val="95000"/>
                  </a:schemeClr>
                </a:solidFill>
              </a:rPr>
              <a:t> </a:t>
            </a:r>
            <a:r>
              <a:rPr lang="ro-RO" altLang="en-US" sz="2400" b="1" dirty="0">
                <a:solidFill>
                  <a:schemeClr val="tx1">
                    <a:lumMod val="95000"/>
                  </a:schemeClr>
                </a:solidFill>
              </a:rPr>
              <a:t>PROFESIONIŞTII LIBERALI SUNT DESEORI CONFRUNTAŢI CU SITUAŢII CONFLICTUALE PROFESIONALE</a:t>
            </a:r>
            <a:endParaRPr lang="en-US" altLang="en-US" sz="2400" b="1" dirty="0">
              <a:solidFill>
                <a:schemeClr val="tx1">
                  <a:lumMod val="95000"/>
                </a:schemeClr>
              </a:solidFill>
            </a:endParaRPr>
          </a:p>
          <a:p>
            <a:pPr eaLnBrk="1" hangingPunct="1">
              <a:lnSpc>
                <a:spcPct val="90000"/>
              </a:lnSpc>
              <a:buFontTx/>
              <a:buNone/>
            </a:pPr>
            <a:endParaRPr lang="en-US" altLang="en-US" sz="2400" b="1" dirty="0">
              <a:solidFill>
                <a:schemeClr val="tx1">
                  <a:lumMod val="95000"/>
                </a:schemeClr>
              </a:solidFill>
            </a:endParaRPr>
          </a:p>
          <a:p>
            <a:pPr eaLnBrk="1" hangingPunct="1">
              <a:lnSpc>
                <a:spcPct val="90000"/>
              </a:lnSpc>
            </a:pPr>
            <a:r>
              <a:rPr lang="ro-RO" altLang="en-US" sz="2400" b="1" dirty="0">
                <a:solidFill>
                  <a:schemeClr val="tx1">
                    <a:lumMod val="95000"/>
                  </a:schemeClr>
                </a:solidFill>
              </a:rPr>
              <a:t>NU SE POT LISTA TOATE SITUAŢIILE CARE POT DA NAŞTERE LA CONFLICTE DE INTERESE</a:t>
            </a:r>
            <a:endParaRPr lang="en-US" altLang="en-US" sz="2400" b="1" dirty="0">
              <a:solidFill>
                <a:schemeClr val="tx1">
                  <a:lumMod val="95000"/>
                </a:schemeClr>
              </a:solidFill>
            </a:endParaRPr>
          </a:p>
          <a:p>
            <a:pPr eaLnBrk="1" hangingPunct="1">
              <a:lnSpc>
                <a:spcPct val="90000"/>
              </a:lnSpc>
            </a:pPr>
            <a:endParaRPr lang="en-US" altLang="en-US" sz="2400" b="1" dirty="0">
              <a:solidFill>
                <a:schemeClr val="tx1">
                  <a:lumMod val="95000"/>
                </a:schemeClr>
              </a:solidFill>
            </a:endParaRPr>
          </a:p>
          <a:p>
            <a:pPr eaLnBrk="1" hangingPunct="1">
              <a:lnSpc>
                <a:spcPct val="90000"/>
              </a:lnSpc>
            </a:pPr>
            <a:r>
              <a:rPr lang="ro-RO" altLang="en-US" sz="2400" b="1" dirty="0">
                <a:solidFill>
                  <a:schemeClr val="tx1">
                    <a:lumMod val="95000"/>
                  </a:schemeClr>
                </a:solidFill>
              </a:rPr>
              <a:t>O DIFERENŢĂ SINCERĂ DE OPINIE DINTRE DOI PROFESIONISTI LIBERALI  NU CONSTITUIE ÎN SINE O PROBLEMĂ DE ETICĂ</a:t>
            </a:r>
            <a:endParaRPr lang="en-US" altLang="en-US" sz="2400" b="1" dirty="0">
              <a:solidFill>
                <a:schemeClr val="tx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7">
                                            <p:txEl>
                                              <p:pRg st="2" end="2"/>
                                            </p:txEl>
                                          </p:spTgt>
                                        </p:tgtEl>
                                        <p:attrNameLst>
                                          <p:attrName>style.visibility</p:attrName>
                                        </p:attrNameLst>
                                      </p:cBhvr>
                                      <p:to>
                                        <p:strVal val="visible"/>
                                      </p:to>
                                    </p:set>
                                    <p:anim calcmode="lin" valueType="num">
                                      <p:cBhvr additive="base">
                                        <p:cTn id="13"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867">
                                            <p:txEl>
                                              <p:pRg st="4" end="4"/>
                                            </p:txEl>
                                          </p:spTgt>
                                        </p:tgtEl>
                                        <p:attrNameLst>
                                          <p:attrName>style.visibility</p:attrName>
                                        </p:attrNameLst>
                                      </p:cBhvr>
                                      <p:to>
                                        <p:strVal val="visible"/>
                                      </p:to>
                                    </p:set>
                                    <p:anim calcmode="lin" valueType="num">
                                      <p:cBhvr additive="base">
                                        <p:cTn id="19" dur="5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00141-5A89-4621-B03E-C989955CAF90}"/>
              </a:ext>
            </a:extLst>
          </p:cNvPr>
          <p:cNvSpPr>
            <a:spLocks noGrp="1"/>
          </p:cNvSpPr>
          <p:nvPr>
            <p:ph type="title"/>
          </p:nvPr>
        </p:nvSpPr>
        <p:spPr/>
        <p:txBody>
          <a:bodyPr>
            <a:normAutofit/>
          </a:bodyPr>
          <a:lstStyle/>
          <a:p>
            <a:r>
              <a:rPr lang="en-US" b="1" dirty="0" err="1"/>
              <a:t>Cadranul</a:t>
            </a:r>
            <a:r>
              <a:rPr lang="en-US" b="1" dirty="0"/>
              <a:t> </a:t>
            </a:r>
            <a:r>
              <a:rPr lang="en-US" b="1" dirty="0" err="1"/>
              <a:t>banilor</a:t>
            </a:r>
            <a:r>
              <a:rPr lang="en-US" b="1" dirty="0"/>
              <a:t> _Robert Kiyosaki</a:t>
            </a:r>
            <a:endParaRPr lang="en-US" dirty="0"/>
          </a:p>
        </p:txBody>
      </p:sp>
      <p:pic>
        <p:nvPicPr>
          <p:cNvPr id="4" name="Content Placeholder 4" descr="https://laurentiumihai.ro/wp-content/uploads/2017/07/cadranul-banilor.png">
            <a:extLst>
              <a:ext uri="{FF2B5EF4-FFF2-40B4-BE49-F238E27FC236}">
                <a16:creationId xmlns:a16="http://schemas.microsoft.com/office/drawing/2014/main" id="{AC08EA02-0FAB-4BF1-88D8-040A5384C2E5}"/>
              </a:ext>
            </a:extLst>
          </p:cNvPr>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332656"/>
            <a:ext cx="8147248" cy="5904656"/>
          </a:xfrm>
          <a:prstGeom prst="rect">
            <a:avLst/>
          </a:prstGeom>
        </p:spPr>
      </p:pic>
    </p:spTree>
    <p:extLst>
      <p:ext uri="{BB962C8B-B14F-4D97-AF65-F5344CB8AC3E}">
        <p14:creationId xmlns:p14="http://schemas.microsoft.com/office/powerpoint/2010/main" val="711833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id="{1E4A8062-9527-4162-9D9F-CD4214785468}"/>
              </a:ext>
            </a:extLst>
          </p:cNvPr>
          <p:cNvSpPr>
            <a:spLocks noGrp="1" noChangeArrowheads="1"/>
          </p:cNvSpPr>
          <p:nvPr>
            <p:ph idx="1"/>
          </p:nvPr>
        </p:nvSpPr>
        <p:spPr>
          <a:xfrm>
            <a:off x="228600" y="304800"/>
            <a:ext cx="8686800" cy="5715000"/>
          </a:xfrm>
        </p:spPr>
        <p:txBody>
          <a:bodyPr/>
          <a:lstStyle/>
          <a:p>
            <a:pPr eaLnBrk="1" hangingPunct="1">
              <a:lnSpc>
                <a:spcPct val="80000"/>
              </a:lnSpc>
            </a:pPr>
            <a:r>
              <a:rPr lang="en-US" altLang="en-US" sz="2400" b="1" dirty="0"/>
              <a:t>  </a:t>
            </a:r>
            <a:r>
              <a:rPr lang="ro-RO" altLang="en-US" sz="2400" b="1" dirty="0">
                <a:solidFill>
                  <a:schemeClr val="tx1">
                    <a:lumMod val="95000"/>
                  </a:schemeClr>
                </a:solidFill>
              </a:rPr>
              <a:t>SE IMPUNE AUTOELIMINAREA RELAŢIILOR CARE POT DA NAŞTERE UNOR PRESIUNI IERARHICE SAU FAMILIALE DĂUNĂTOARE INTEGRITĂŢII ŞI OBIECTIVITĂŢII PROFESIONIŞTILOR LIBERALI</a:t>
            </a:r>
            <a:endParaRPr lang="en-US" altLang="en-US" sz="2400" b="1" dirty="0">
              <a:solidFill>
                <a:schemeClr val="tx1">
                  <a:lumMod val="95000"/>
                </a:schemeClr>
              </a:solidFill>
            </a:endParaRPr>
          </a:p>
          <a:p>
            <a:pPr eaLnBrk="1" hangingPunct="1">
              <a:lnSpc>
                <a:spcPct val="80000"/>
              </a:lnSpc>
            </a:pPr>
            <a:endParaRPr lang="en-US" altLang="en-US" sz="2400" b="1" dirty="0">
              <a:solidFill>
                <a:schemeClr val="tx1">
                  <a:lumMod val="95000"/>
                </a:schemeClr>
              </a:solidFill>
            </a:endParaRPr>
          </a:p>
          <a:p>
            <a:pPr eaLnBrk="1" hangingPunct="1">
              <a:lnSpc>
                <a:spcPct val="80000"/>
              </a:lnSpc>
            </a:pPr>
            <a:r>
              <a:rPr lang="en-US" altLang="en-US" sz="2400" b="1" dirty="0">
                <a:solidFill>
                  <a:schemeClr val="tx1">
                    <a:lumMod val="95000"/>
                  </a:schemeClr>
                </a:solidFill>
              </a:rPr>
              <a:t>REZOLVAREA CONFLICTELOR DE ORDIN PROFESIONAL SE VA FACE PE SCARA IERARHICĂ ÎN CAZUL PROFESIONIŞTILOR </a:t>
            </a:r>
            <a:r>
              <a:rPr lang="ro-RO" altLang="en-US" sz="2400" b="1" dirty="0">
                <a:solidFill>
                  <a:schemeClr val="tx1">
                    <a:lumMod val="95000"/>
                  </a:schemeClr>
                </a:solidFill>
              </a:rPr>
              <a:t> </a:t>
            </a:r>
            <a:r>
              <a:rPr lang="en-US" altLang="en-US" sz="2400" b="1" dirty="0">
                <a:solidFill>
                  <a:schemeClr val="tx1">
                    <a:lumMod val="95000"/>
                  </a:schemeClr>
                </a:solidFill>
              </a:rPr>
              <a:t> SALARIAŢI IAR ÎN CAZUL CONFLICTELOR DINTRE PROFESIONIŞTI INDEPENDENŢI ŞI CLIENŢII LOR PRIN ARBITRAREA DIFERENDULUI DE CĂTRE </a:t>
            </a:r>
            <a:r>
              <a:rPr lang="ro-RO" altLang="en-US" sz="2400" b="1" dirty="0">
                <a:solidFill>
                  <a:schemeClr val="tx1">
                    <a:lumMod val="95000"/>
                  </a:schemeClr>
                </a:solidFill>
              </a:rPr>
              <a:t>O PERSOANA DIN CONDUCEREA ORGANISMULUI PROFESIONAL</a:t>
            </a:r>
            <a:r>
              <a:rPr lang="en-US" altLang="en-US" sz="2400" b="1" dirty="0">
                <a:solidFill>
                  <a:schemeClr val="tx1">
                    <a:lumMod val="95000"/>
                  </a:schemeClr>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7891">
                                            <p:txEl>
                                              <p:pRg st="2" end="2"/>
                                            </p:txEl>
                                          </p:spTgt>
                                        </p:tgtEl>
                                        <p:attrNameLst>
                                          <p:attrName>style.visibility</p:attrName>
                                        </p:attrNameLst>
                                      </p:cBhvr>
                                      <p:to>
                                        <p:strVal val="visible"/>
                                      </p:to>
                                    </p:set>
                                    <p:anim calcmode="lin" valueType="num">
                                      <p:cBhvr additive="base">
                                        <p:cTn id="13"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89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9FFB5970-E78B-4C93-A116-45ED4A08D367}"/>
              </a:ext>
            </a:extLst>
          </p:cNvPr>
          <p:cNvSpPr>
            <a:spLocks noGrp="1" noChangeArrowheads="1"/>
          </p:cNvSpPr>
          <p:nvPr>
            <p:ph type="title"/>
          </p:nvPr>
        </p:nvSpPr>
        <p:spPr>
          <a:xfrm>
            <a:off x="152400" y="292100"/>
            <a:ext cx="8839200" cy="1155700"/>
          </a:xfrm>
        </p:spPr>
        <p:txBody>
          <a:bodyPr/>
          <a:lstStyle/>
          <a:p>
            <a:pPr eaLnBrk="1" hangingPunct="1"/>
            <a:r>
              <a:rPr lang="ro-RO" altLang="en-US" sz="2800" b="1" i="1" u="sng" dirty="0"/>
              <a:t>PARTEA  A</a:t>
            </a:r>
            <a:r>
              <a:rPr lang="en-US" altLang="en-US" sz="2800" b="1" i="1" u="sng" dirty="0"/>
              <a:t>  </a:t>
            </a:r>
            <a:r>
              <a:rPr lang="ro-RO" altLang="en-US" sz="2800" b="1" i="1" u="sng" dirty="0"/>
              <a:t> </a:t>
            </a:r>
            <a:br>
              <a:rPr lang="en-US" altLang="en-US" sz="2800" b="1" i="1" dirty="0"/>
            </a:br>
            <a:r>
              <a:rPr lang="en-US" altLang="en-US" sz="2800" b="1" i="1" dirty="0"/>
              <a:t> </a:t>
            </a:r>
            <a:r>
              <a:rPr lang="ro-RO" altLang="en-US" sz="4000" b="1" i="1" dirty="0"/>
              <a:t>COMPETENŢA PROFESIONALĂ</a:t>
            </a:r>
            <a:endParaRPr lang="en-US" altLang="en-US" sz="4000" b="1" i="1" dirty="0"/>
          </a:p>
        </p:txBody>
      </p:sp>
      <p:sp>
        <p:nvSpPr>
          <p:cNvPr id="38915" name="Rectangle 3">
            <a:extLst>
              <a:ext uri="{FF2B5EF4-FFF2-40B4-BE49-F238E27FC236}">
                <a16:creationId xmlns:a16="http://schemas.microsoft.com/office/drawing/2014/main" id="{9A5D5B4F-16A1-4816-AA39-1FA4A97FE158}"/>
              </a:ext>
            </a:extLst>
          </p:cNvPr>
          <p:cNvSpPr>
            <a:spLocks noGrp="1" noChangeArrowheads="1"/>
          </p:cNvSpPr>
          <p:nvPr>
            <p:ph idx="1"/>
          </p:nvPr>
        </p:nvSpPr>
        <p:spPr>
          <a:xfrm>
            <a:off x="228600" y="1905000"/>
            <a:ext cx="8686800" cy="4114800"/>
          </a:xfrm>
        </p:spPr>
        <p:txBody>
          <a:bodyPr/>
          <a:lstStyle/>
          <a:p>
            <a:pPr eaLnBrk="1" hangingPunct="1">
              <a:lnSpc>
                <a:spcPct val="80000"/>
              </a:lnSpc>
            </a:pPr>
            <a:r>
              <a:rPr lang="ro-RO" altLang="en-US" sz="2400" b="1" dirty="0">
                <a:solidFill>
                  <a:schemeClr val="tx1">
                    <a:lumMod val="95000"/>
                  </a:schemeClr>
                </a:solidFill>
              </a:rPr>
              <a:t>PROFESIONIŢTII LIBERALI NU TREBUIE SĂ PRETINDĂ POSEDAREA UNEI COMPETENŢE SAU EXPERIENŢE PE CARE NU O AU</a:t>
            </a:r>
            <a:r>
              <a:rPr lang="en-US" altLang="en-US" sz="2400" b="1" dirty="0">
                <a:solidFill>
                  <a:schemeClr val="tx1">
                    <a:lumMod val="95000"/>
                  </a:schemeClr>
                </a:solidFill>
              </a:rPr>
              <a:t> </a:t>
            </a:r>
            <a:r>
              <a:rPr lang="ro-RO" altLang="en-US" sz="2400" b="1" dirty="0">
                <a:solidFill>
                  <a:schemeClr val="tx1">
                    <a:lumMod val="95000"/>
                  </a:schemeClr>
                </a:solidFill>
              </a:rPr>
              <a:t>.</a:t>
            </a:r>
            <a:r>
              <a:rPr lang="en-US" altLang="en-US" sz="2400" b="1" dirty="0">
                <a:solidFill>
                  <a:schemeClr val="tx1">
                    <a:lumMod val="95000"/>
                  </a:schemeClr>
                </a:solidFill>
              </a:rPr>
              <a:t>  </a:t>
            </a:r>
          </a:p>
          <a:p>
            <a:pPr eaLnBrk="1" hangingPunct="1">
              <a:lnSpc>
                <a:spcPct val="80000"/>
              </a:lnSpc>
            </a:pPr>
            <a:endParaRPr lang="en-US" altLang="en-US" sz="2400" b="1" dirty="0">
              <a:solidFill>
                <a:schemeClr val="tx1">
                  <a:lumMod val="95000"/>
                </a:schemeClr>
              </a:solidFill>
            </a:endParaRPr>
          </a:p>
          <a:p>
            <a:pPr eaLnBrk="1" hangingPunct="1">
              <a:lnSpc>
                <a:spcPct val="80000"/>
              </a:lnSpc>
            </a:pPr>
            <a:r>
              <a:rPr lang="ro-RO" altLang="en-US" sz="2400" b="1" dirty="0">
                <a:solidFill>
                  <a:schemeClr val="tx1">
                    <a:lumMod val="95000"/>
                  </a:schemeClr>
                </a:solidFill>
              </a:rPr>
              <a:t>COMPETENŢA PROFESIONALĂ SE COMPUNE DIN:</a:t>
            </a:r>
          </a:p>
          <a:p>
            <a:pPr lvl="1" eaLnBrk="1" hangingPunct="1">
              <a:lnSpc>
                <a:spcPct val="80000"/>
              </a:lnSpc>
            </a:pPr>
            <a:r>
              <a:rPr lang="ro-RO" altLang="en-US" sz="2000" b="1" dirty="0">
                <a:solidFill>
                  <a:schemeClr val="tx1">
                    <a:lumMod val="95000"/>
                  </a:schemeClr>
                </a:solidFill>
              </a:rPr>
              <a:t>DOBÂNDIREA ACESTEIA</a:t>
            </a:r>
          </a:p>
          <a:p>
            <a:pPr lvl="1" eaLnBrk="1" hangingPunct="1">
              <a:lnSpc>
                <a:spcPct val="80000"/>
              </a:lnSpc>
            </a:pPr>
            <a:r>
              <a:rPr lang="ro-RO" altLang="en-US" sz="2000" b="1" dirty="0">
                <a:solidFill>
                  <a:schemeClr val="tx1">
                    <a:lumMod val="95000"/>
                  </a:schemeClr>
                </a:solidFill>
              </a:rPr>
              <a:t>MENŢINEREA EI</a:t>
            </a:r>
            <a:endParaRPr lang="en-US" altLang="en-US" sz="2000" b="1" dirty="0">
              <a:solidFill>
                <a:schemeClr val="tx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anim calcmode="lin" valueType="num">
                                      <p:cBhvr additive="base">
                                        <p:cTn id="13"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 calcmode="lin" valueType="num">
                                      <p:cBhvr additive="base">
                                        <p:cTn id="17"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891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8915">
                                            <p:txEl>
                                              <p:pRg st="4" end="4"/>
                                            </p:txEl>
                                          </p:spTgt>
                                        </p:tgtEl>
                                        <p:attrNameLst>
                                          <p:attrName>style.visibility</p:attrName>
                                        </p:attrNameLst>
                                      </p:cBhvr>
                                      <p:to>
                                        <p:strVal val="visible"/>
                                      </p:to>
                                    </p:set>
                                    <p:anim calcmode="lin" valueType="num">
                                      <p:cBhvr additive="base">
                                        <p:cTn id="21" dur="500" fill="hold"/>
                                        <p:tgtEl>
                                          <p:spTgt spid="3891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89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B7F57B57-6F55-4569-82B1-DF34666CECBC}"/>
              </a:ext>
            </a:extLst>
          </p:cNvPr>
          <p:cNvSpPr>
            <a:spLocks noGrp="1" noChangeArrowheads="1"/>
          </p:cNvSpPr>
          <p:nvPr>
            <p:ph type="title"/>
          </p:nvPr>
        </p:nvSpPr>
        <p:spPr>
          <a:xfrm>
            <a:off x="152400" y="292100"/>
            <a:ext cx="8991600" cy="1155700"/>
          </a:xfrm>
        </p:spPr>
        <p:txBody>
          <a:bodyPr>
            <a:normAutofit fontScale="90000"/>
          </a:bodyPr>
          <a:lstStyle/>
          <a:p>
            <a:pPr eaLnBrk="1" hangingPunct="1"/>
            <a:r>
              <a:rPr lang="ro-RO" altLang="en-US" sz="2800" b="1" i="1" u="sng" dirty="0"/>
              <a:t>PARTEA  </a:t>
            </a:r>
            <a:r>
              <a:rPr lang="en-US" altLang="en-US" sz="2800" b="1" i="1" u="sng" dirty="0"/>
              <a:t>B  </a:t>
            </a:r>
            <a:r>
              <a:rPr lang="ro-RO" altLang="en-US" sz="2800" b="1" i="1" u="sng" dirty="0"/>
              <a:t> </a:t>
            </a:r>
            <a:br>
              <a:rPr lang="en-US" altLang="en-US" sz="2800" i="1" dirty="0"/>
            </a:br>
            <a:r>
              <a:rPr lang="en-US" altLang="en-US" sz="2800" b="1" i="1" dirty="0"/>
              <a:t> </a:t>
            </a:r>
            <a:r>
              <a:rPr lang="en-US" altLang="en-US" sz="2000" b="1" i="1" dirty="0"/>
              <a:t>APLICABILĂ  PROF</a:t>
            </a:r>
            <a:r>
              <a:rPr lang="ro-RO" altLang="en-US" sz="2000" b="1" i="1" dirty="0"/>
              <a:t> . </a:t>
            </a:r>
            <a:r>
              <a:rPr lang="en-US" altLang="en-US" sz="2000" b="1" i="1" dirty="0"/>
              <a:t>INDEPENDENŢI – LIBERALI</a:t>
            </a:r>
            <a:r>
              <a:rPr lang="en-US" altLang="en-US" sz="4000" b="1" i="1" dirty="0"/>
              <a:t> </a:t>
            </a:r>
            <a:br>
              <a:rPr lang="ro-RO" altLang="en-US" sz="4000" b="1" i="1" dirty="0"/>
            </a:br>
            <a:r>
              <a:rPr lang="ro-RO" altLang="en-US" sz="4000" b="1" i="1" dirty="0"/>
              <a:t>COMPETENŢA ROFESIONALĂ</a:t>
            </a:r>
            <a:r>
              <a:rPr lang="en-US" altLang="en-US" sz="2000" b="1" i="1" dirty="0"/>
              <a:t> </a:t>
            </a:r>
          </a:p>
        </p:txBody>
      </p:sp>
      <p:sp>
        <p:nvSpPr>
          <p:cNvPr id="56323" name="Rectangle 3">
            <a:extLst>
              <a:ext uri="{FF2B5EF4-FFF2-40B4-BE49-F238E27FC236}">
                <a16:creationId xmlns:a16="http://schemas.microsoft.com/office/drawing/2014/main" id="{7482234D-A388-4F55-9788-8F40FF27C1BD}"/>
              </a:ext>
            </a:extLst>
          </p:cNvPr>
          <p:cNvSpPr>
            <a:spLocks noGrp="1" noChangeArrowheads="1"/>
          </p:cNvSpPr>
          <p:nvPr>
            <p:ph idx="1"/>
          </p:nvPr>
        </p:nvSpPr>
        <p:spPr>
          <a:xfrm>
            <a:off x="0" y="1828800"/>
            <a:ext cx="9144000" cy="4495800"/>
          </a:xfrm>
        </p:spPr>
        <p:txBody>
          <a:bodyPr/>
          <a:lstStyle/>
          <a:p>
            <a:pPr eaLnBrk="1" hangingPunct="1">
              <a:lnSpc>
                <a:spcPct val="80000"/>
              </a:lnSpc>
            </a:pPr>
            <a:r>
              <a:rPr lang="ro-RO" altLang="en-US" sz="2400" b="1" dirty="0">
                <a:solidFill>
                  <a:schemeClr val="tx1">
                    <a:lumMod val="95000"/>
                  </a:schemeClr>
                </a:solidFill>
              </a:rPr>
              <a:t>PROFESIONIŞTII LIBERALI TREBUIE SĂ SE ABŢINĂ SĂ PRESTE</a:t>
            </a:r>
            <a:r>
              <a:rPr lang="en-US" altLang="en-US" sz="2400" b="1" dirty="0">
                <a:solidFill>
                  <a:schemeClr val="tx1">
                    <a:lumMod val="95000"/>
                  </a:schemeClr>
                </a:solidFill>
              </a:rPr>
              <a:t>Z</a:t>
            </a:r>
            <a:r>
              <a:rPr lang="ro-RO" altLang="en-US" sz="2400" b="1" dirty="0">
                <a:solidFill>
                  <a:schemeClr val="tx1">
                    <a:lumMod val="95000"/>
                  </a:schemeClr>
                </a:solidFill>
              </a:rPr>
              <a:t>E SERVICII PENTRU CARE NU AU COMPETENŢA NECESARĂ</a:t>
            </a:r>
            <a:r>
              <a:rPr lang="en-US" altLang="en-US" sz="2000" b="1" dirty="0">
                <a:solidFill>
                  <a:schemeClr val="tx1">
                    <a:lumMod val="95000"/>
                  </a:schemeClr>
                </a:solidFill>
              </a:rPr>
              <a:t> </a:t>
            </a:r>
          </a:p>
          <a:p>
            <a:pPr eaLnBrk="1" hangingPunct="1">
              <a:lnSpc>
                <a:spcPct val="80000"/>
              </a:lnSpc>
            </a:pPr>
            <a:endParaRPr lang="en-US" altLang="en-US" sz="2000" b="1" dirty="0">
              <a:solidFill>
                <a:schemeClr val="tx1">
                  <a:lumMod val="95000"/>
                </a:schemeClr>
              </a:solidFill>
            </a:endParaRPr>
          </a:p>
          <a:p>
            <a:pPr eaLnBrk="1" hangingPunct="1">
              <a:lnSpc>
                <a:spcPct val="80000"/>
              </a:lnSpc>
            </a:pPr>
            <a:r>
              <a:rPr lang="ro-RO" altLang="en-US" sz="2400" b="1" dirty="0">
                <a:solidFill>
                  <a:schemeClr val="tx1">
                    <a:lumMod val="95000"/>
                  </a:schemeClr>
                </a:solidFill>
              </a:rPr>
              <a:t>DACĂ NU AU COMPETENŢA NECESARĂ ÎNTR-UN DOMENIU SPECIFIC MISIUNII SALE, POT SOLICITA CONSULTANŢA TEHNICĂ NECESARĂ DE LA ALŢI PROFESIONIŞTI  , AVOCAŢI, INGINERI SAU ALŢI SPECIALIŞTI. CÂND SUNT UTILIZATE SERVICIILE ACESTOR SPECIALIŞTI, ESTE NECESAR CA PROFESIONISTUL SĂ SE ASIGURE CĂ REGULILE DE ETICĂ SUNT BINE RESPECTATE DE ACEŞTIA.</a:t>
            </a:r>
            <a:endParaRPr lang="en-US" altLang="en-US" sz="2000" b="1" dirty="0">
              <a:solidFill>
                <a:schemeClr val="tx1">
                  <a:lumMod val="95000"/>
                </a:schemeClr>
              </a:solidFill>
            </a:endParaRPr>
          </a:p>
          <a:p>
            <a:pPr eaLnBrk="1" hangingPunct="1">
              <a:lnSpc>
                <a:spcPct val="80000"/>
              </a:lnSpc>
            </a:pPr>
            <a:endParaRPr lang="en-US" altLang="en-US" sz="2000" b="1" dirty="0"/>
          </a:p>
        </p:txBody>
      </p:sp>
    </p:spTree>
    <p:extLst>
      <p:ext uri="{BB962C8B-B14F-4D97-AF65-F5344CB8AC3E}">
        <p14:creationId xmlns:p14="http://schemas.microsoft.com/office/powerpoint/2010/main" val="11587973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6323">
                                            <p:txEl>
                                              <p:pRg st="2" end="2"/>
                                            </p:txEl>
                                          </p:spTgt>
                                        </p:tgtEl>
                                        <p:attrNameLst>
                                          <p:attrName>style.visibility</p:attrName>
                                        </p:attrNameLst>
                                      </p:cBhvr>
                                      <p:to>
                                        <p:strVal val="visible"/>
                                      </p:to>
                                    </p:set>
                                    <p:anim calcmode="lin" valueType="num">
                                      <p:cBhvr additive="base">
                                        <p:cTn id="13" dur="5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3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a:extLst>
              <a:ext uri="{FF2B5EF4-FFF2-40B4-BE49-F238E27FC236}">
                <a16:creationId xmlns:a16="http://schemas.microsoft.com/office/drawing/2014/main" id="{2037AADC-64DB-48B7-9892-1187712883A9}"/>
              </a:ext>
            </a:extLst>
          </p:cNvPr>
          <p:cNvSpPr>
            <a:spLocks noGrp="1" noChangeArrowheads="1"/>
          </p:cNvSpPr>
          <p:nvPr>
            <p:ph idx="1"/>
          </p:nvPr>
        </p:nvSpPr>
        <p:spPr>
          <a:xfrm>
            <a:off x="0" y="304800"/>
            <a:ext cx="9144000" cy="6019800"/>
          </a:xfrm>
        </p:spPr>
        <p:txBody>
          <a:bodyPr/>
          <a:lstStyle/>
          <a:p>
            <a:pPr eaLnBrk="1" hangingPunct="1">
              <a:lnSpc>
                <a:spcPct val="80000"/>
              </a:lnSpc>
            </a:pPr>
            <a:endParaRPr lang="en-US" altLang="en-US" sz="2400" b="1" dirty="0"/>
          </a:p>
          <a:p>
            <a:pPr eaLnBrk="1" hangingPunct="1">
              <a:lnSpc>
                <a:spcPct val="80000"/>
              </a:lnSpc>
            </a:pPr>
            <a:r>
              <a:rPr lang="en-US" altLang="en-US" sz="2400" b="1" dirty="0"/>
              <a:t> </a:t>
            </a:r>
            <a:r>
              <a:rPr lang="en-US" altLang="en-US" sz="2400" b="1" dirty="0">
                <a:solidFill>
                  <a:schemeClr val="tx1">
                    <a:lumMod val="95000"/>
                  </a:schemeClr>
                </a:solidFill>
              </a:rPr>
              <a:t>NIVELUL SUPRAVEGHERII LUCRĂRILOR ACESTOR SPECIALIŞTI ŞI ORIENTAREA RESPETĂRII REGULILOR DE ETICĂ POT FI REALIZATE, DE PILDĂ:</a:t>
            </a:r>
            <a:endParaRPr lang="ro-RO" altLang="en-US" sz="2400" b="1" dirty="0">
              <a:solidFill>
                <a:schemeClr val="tx1">
                  <a:lumMod val="95000"/>
                </a:schemeClr>
              </a:solidFill>
            </a:endParaRPr>
          </a:p>
          <a:p>
            <a:pPr eaLnBrk="1" hangingPunct="1">
              <a:lnSpc>
                <a:spcPct val="80000"/>
              </a:lnSpc>
            </a:pPr>
            <a:endParaRPr lang="ro-RO" altLang="en-US" sz="2400" b="1" dirty="0">
              <a:solidFill>
                <a:schemeClr val="tx1">
                  <a:lumMod val="95000"/>
                </a:schemeClr>
              </a:solidFill>
            </a:endParaRPr>
          </a:p>
          <a:p>
            <a:pPr lvl="1" eaLnBrk="1" hangingPunct="1">
              <a:lnSpc>
                <a:spcPct val="80000"/>
              </a:lnSpc>
            </a:pPr>
            <a:r>
              <a:rPr lang="ro-RO" altLang="en-US" sz="2000" b="1" dirty="0">
                <a:solidFill>
                  <a:schemeClr val="tx1">
                    <a:lumMod val="95000"/>
                  </a:schemeClr>
                </a:solidFill>
              </a:rPr>
              <a:t>CERÂND ACESTORA SĂ CITEASCĂ REGULILE DE ETICĂ ADECVATE;</a:t>
            </a:r>
          </a:p>
          <a:p>
            <a:pPr lvl="1" eaLnBrk="1" hangingPunct="1">
              <a:lnSpc>
                <a:spcPct val="80000"/>
              </a:lnSpc>
            </a:pPr>
            <a:r>
              <a:rPr lang="ro-RO" altLang="en-US" sz="2000" b="1" dirty="0">
                <a:solidFill>
                  <a:schemeClr val="tx1">
                    <a:lumMod val="95000"/>
                  </a:schemeClr>
                </a:solidFill>
              </a:rPr>
              <a:t>CERÂND O CONFIRMARE SCRISĂ A BUNEI ÎNŢELEGERI A ACESTOR REGULI;</a:t>
            </a:r>
          </a:p>
          <a:p>
            <a:pPr lvl="1" eaLnBrk="1" hangingPunct="1">
              <a:lnSpc>
                <a:spcPct val="80000"/>
              </a:lnSpc>
            </a:pPr>
            <a:r>
              <a:rPr lang="ro-RO" altLang="en-US" sz="2000" b="1" dirty="0">
                <a:solidFill>
                  <a:schemeClr val="tx1">
                    <a:lumMod val="95000"/>
                  </a:schemeClr>
                </a:solidFill>
              </a:rPr>
              <a:t>DÂND ÎNDRUMĂRILE NECESARE CÂND APAR CONFLICTE POTENŢIALE</a:t>
            </a:r>
            <a:endParaRPr lang="en-US" altLang="en-US" sz="2000" b="1" dirty="0">
              <a:solidFill>
                <a:schemeClr val="tx1">
                  <a:lumMod val="95000"/>
                </a:schemeClr>
              </a:solidFill>
            </a:endParaRPr>
          </a:p>
          <a:p>
            <a:pPr lvl="1" eaLnBrk="1" hangingPunct="1">
              <a:lnSpc>
                <a:spcPct val="80000"/>
              </a:lnSpc>
              <a:buFont typeface="Tahoma" panose="020B0604030504040204" pitchFamily="34" charset="0"/>
              <a:buNone/>
            </a:pPr>
            <a:endParaRPr lang="en-US" altLang="en-US" sz="1800" b="1" dirty="0">
              <a:solidFill>
                <a:schemeClr val="tx1">
                  <a:lumMod val="95000"/>
                </a:schemeClr>
              </a:solidFill>
            </a:endParaRPr>
          </a:p>
          <a:p>
            <a:pPr eaLnBrk="1" hangingPunct="1">
              <a:lnSpc>
                <a:spcPct val="80000"/>
              </a:lnSpc>
            </a:pPr>
            <a:r>
              <a:rPr lang="ro-RO" altLang="en-US" sz="2400" b="1" dirty="0">
                <a:solidFill>
                  <a:schemeClr val="tx1">
                    <a:lumMod val="95000"/>
                  </a:schemeClr>
                </a:solidFill>
              </a:rPr>
              <a:t>DACĂ PROFESIONISTUL LIBERAL NU ARE ASIGURAREA CĂ REGULILE DE ETICĂ POT FI ÎN PERMANENŢĂ RESPECTATE, MISIUNEA ACESTOR SPECIALIŞTI TREBUIE REFUZATĂ SAU DACĂ ACEASTA A ÎNCEPUT EA TREBUIE TERMINATĂ.</a:t>
            </a:r>
            <a:endParaRPr lang="en-US" altLang="en-US" sz="2400" b="1" dirty="0">
              <a:solidFill>
                <a:schemeClr val="tx1">
                  <a:lumMod val="95000"/>
                </a:schemeClr>
              </a:solidFill>
            </a:endParaRPr>
          </a:p>
        </p:txBody>
      </p:sp>
    </p:spTree>
    <p:extLst>
      <p:ext uri="{BB962C8B-B14F-4D97-AF65-F5344CB8AC3E}">
        <p14:creationId xmlns:p14="http://schemas.microsoft.com/office/powerpoint/2010/main" val="34106374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1">
                                            <p:txEl>
                                              <p:pRg st="1" end="1"/>
                                            </p:txEl>
                                          </p:spTgt>
                                        </p:tgtEl>
                                        <p:attrNameLst>
                                          <p:attrName>style.visibility</p:attrName>
                                        </p:attrNameLst>
                                      </p:cBhvr>
                                      <p:to>
                                        <p:strVal val="visible"/>
                                      </p:to>
                                    </p:set>
                                    <p:anim calcmode="lin" valueType="num">
                                      <p:cBhvr additive="base">
                                        <p:cTn id="7" dur="5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7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8371">
                                            <p:txEl>
                                              <p:pRg st="3" end="3"/>
                                            </p:txEl>
                                          </p:spTgt>
                                        </p:tgtEl>
                                        <p:attrNameLst>
                                          <p:attrName>style.visibility</p:attrName>
                                        </p:attrNameLst>
                                      </p:cBhvr>
                                      <p:to>
                                        <p:strVal val="visible"/>
                                      </p:to>
                                    </p:set>
                                    <p:anim calcmode="lin" valueType="num">
                                      <p:cBhvr additive="base">
                                        <p:cTn id="11" dur="500" fill="hold"/>
                                        <p:tgtEl>
                                          <p:spTgt spid="58371">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8371">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8371">
                                            <p:txEl>
                                              <p:pRg st="4" end="4"/>
                                            </p:txEl>
                                          </p:spTgt>
                                        </p:tgtEl>
                                        <p:attrNameLst>
                                          <p:attrName>style.visibility</p:attrName>
                                        </p:attrNameLst>
                                      </p:cBhvr>
                                      <p:to>
                                        <p:strVal val="visible"/>
                                      </p:to>
                                    </p:set>
                                    <p:anim calcmode="lin" valueType="num">
                                      <p:cBhvr additive="base">
                                        <p:cTn id="15" dur="500" fill="hold"/>
                                        <p:tgtEl>
                                          <p:spTgt spid="58371">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8371">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8371">
                                            <p:txEl>
                                              <p:pRg st="5" end="5"/>
                                            </p:txEl>
                                          </p:spTgt>
                                        </p:tgtEl>
                                        <p:attrNameLst>
                                          <p:attrName>style.visibility</p:attrName>
                                        </p:attrNameLst>
                                      </p:cBhvr>
                                      <p:to>
                                        <p:strVal val="visible"/>
                                      </p:to>
                                    </p:set>
                                    <p:anim calcmode="lin" valueType="num">
                                      <p:cBhvr additive="base">
                                        <p:cTn id="19" dur="500" fill="hold"/>
                                        <p:tgtEl>
                                          <p:spTgt spid="58371">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3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8371">
                                            <p:txEl>
                                              <p:pRg st="7" end="7"/>
                                            </p:txEl>
                                          </p:spTgt>
                                        </p:tgtEl>
                                        <p:attrNameLst>
                                          <p:attrName>style.visibility</p:attrName>
                                        </p:attrNameLst>
                                      </p:cBhvr>
                                      <p:to>
                                        <p:strVal val="visible"/>
                                      </p:to>
                                    </p:set>
                                    <p:anim calcmode="lin" valueType="num">
                                      <p:cBhvr additive="base">
                                        <p:cTn id="25" dur="500" fill="hold"/>
                                        <p:tgtEl>
                                          <p:spTgt spid="58371">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37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31EB8DB0-72B4-405B-AD28-5FD1979DA7E7}"/>
              </a:ext>
            </a:extLst>
          </p:cNvPr>
          <p:cNvSpPr>
            <a:spLocks noGrp="1" noChangeArrowheads="1"/>
          </p:cNvSpPr>
          <p:nvPr>
            <p:ph type="title"/>
          </p:nvPr>
        </p:nvSpPr>
        <p:spPr>
          <a:xfrm>
            <a:off x="152400" y="292100"/>
            <a:ext cx="8839200" cy="1155700"/>
          </a:xfrm>
        </p:spPr>
        <p:txBody>
          <a:bodyPr>
            <a:normAutofit/>
          </a:bodyPr>
          <a:lstStyle/>
          <a:p>
            <a:pPr eaLnBrk="1" hangingPunct="1">
              <a:defRPr/>
            </a:pPr>
            <a:r>
              <a:rPr lang="ro-RO" sz="2800" b="1" i="1" u="sng" dirty="0"/>
              <a:t>PARTEA  A</a:t>
            </a:r>
            <a:r>
              <a:rPr lang="en-US" sz="2800" b="1" i="1" u="sng" dirty="0"/>
              <a:t>  </a:t>
            </a:r>
            <a:r>
              <a:rPr lang="ro-RO" sz="2800" b="1" i="1" u="sng" dirty="0"/>
              <a:t> </a:t>
            </a:r>
            <a:br>
              <a:rPr lang="en-US" sz="2800" b="1" i="1" dirty="0"/>
            </a:br>
            <a:r>
              <a:rPr lang="en-US" sz="2800" b="1" i="1" dirty="0"/>
              <a:t> </a:t>
            </a:r>
            <a:r>
              <a:rPr lang="ro-RO" sz="4000" b="1" i="1" dirty="0"/>
              <a:t>CONFIDENŢIALITATEA</a:t>
            </a:r>
            <a:r>
              <a:rPr lang="en-US" sz="4000" b="1" i="1" dirty="0"/>
              <a:t>  </a:t>
            </a:r>
            <a:r>
              <a:rPr lang="ro-RO" sz="3200" b="1" i="1" dirty="0"/>
              <a:t> </a:t>
            </a:r>
            <a:endParaRPr lang="en-US" sz="4000" dirty="0"/>
          </a:p>
        </p:txBody>
      </p:sp>
      <p:sp>
        <p:nvSpPr>
          <p:cNvPr id="39939" name="Rectangle 3">
            <a:extLst>
              <a:ext uri="{FF2B5EF4-FFF2-40B4-BE49-F238E27FC236}">
                <a16:creationId xmlns:a16="http://schemas.microsoft.com/office/drawing/2014/main" id="{7A0D83EE-6294-4650-A805-89FD77D46FC1}"/>
              </a:ext>
            </a:extLst>
          </p:cNvPr>
          <p:cNvSpPr>
            <a:spLocks noGrp="1" noChangeArrowheads="1"/>
          </p:cNvSpPr>
          <p:nvPr>
            <p:ph idx="1"/>
          </p:nvPr>
        </p:nvSpPr>
        <p:spPr>
          <a:xfrm>
            <a:off x="609600" y="1905000"/>
            <a:ext cx="8305800" cy="4724400"/>
          </a:xfrm>
        </p:spPr>
        <p:txBody>
          <a:bodyPr>
            <a:normAutofit lnSpcReduction="10000"/>
          </a:bodyPr>
          <a:lstStyle/>
          <a:p>
            <a:pPr eaLnBrk="1" hangingPunct="1">
              <a:lnSpc>
                <a:spcPct val="80000"/>
              </a:lnSpc>
            </a:pPr>
            <a:r>
              <a:rPr lang="ro-RO" altLang="en-US" sz="2000" b="1" dirty="0">
                <a:solidFill>
                  <a:schemeClr val="tx1">
                    <a:lumMod val="95000"/>
                  </a:schemeClr>
                </a:solidFill>
              </a:rPr>
              <a:t>AU OBLIGAŢIA RESPECTĂRII CONFIDENŢIALITĂŢII INFORMAŢIILOR DOBÂNDITE ATÂT ÎN TIMPUL ACTIVITĂŢII PROFESIONALE CÂT ŞI DUPĂ CE RELAŢIILE CU CLIENŢII AU ÎNCETAT</a:t>
            </a:r>
            <a:endParaRPr lang="en-US" altLang="en-US" sz="2000" b="1" dirty="0">
              <a:solidFill>
                <a:schemeClr val="tx1">
                  <a:lumMod val="95000"/>
                </a:schemeClr>
              </a:solidFill>
            </a:endParaRPr>
          </a:p>
          <a:p>
            <a:pPr eaLnBrk="1" hangingPunct="1">
              <a:lnSpc>
                <a:spcPct val="80000"/>
              </a:lnSpc>
            </a:pPr>
            <a:endParaRPr lang="en-US" altLang="en-US" sz="2000" b="1" dirty="0">
              <a:solidFill>
                <a:schemeClr val="tx1">
                  <a:lumMod val="95000"/>
                </a:schemeClr>
              </a:solidFill>
            </a:endParaRPr>
          </a:p>
          <a:p>
            <a:pPr eaLnBrk="1" hangingPunct="1">
              <a:lnSpc>
                <a:spcPct val="80000"/>
              </a:lnSpc>
            </a:pPr>
            <a:r>
              <a:rPr lang="ro-RO" altLang="en-US" sz="2000" b="1" dirty="0">
                <a:solidFill>
                  <a:schemeClr val="tx1">
                    <a:lumMod val="95000"/>
                  </a:schemeClr>
                </a:solidFill>
              </a:rPr>
              <a:t>SUNT SCUTIŢI DE APLICAREA ACESTUI PRINCIPIU DACĂ AU FOST AUTORIZAŢI DE CLIENT, ANGAJATOR SAU O OBLIGAŢIE LEGALĂ SAU PROFESIONALĂ</a:t>
            </a:r>
            <a:endParaRPr lang="en-US" altLang="en-US" sz="2000" b="1" dirty="0">
              <a:solidFill>
                <a:schemeClr val="tx1">
                  <a:lumMod val="95000"/>
                </a:schemeClr>
              </a:solidFill>
            </a:endParaRPr>
          </a:p>
          <a:p>
            <a:pPr eaLnBrk="1" hangingPunct="1">
              <a:lnSpc>
                <a:spcPct val="80000"/>
              </a:lnSpc>
              <a:buFontTx/>
              <a:buNone/>
            </a:pPr>
            <a:endParaRPr lang="en-US" altLang="en-US" sz="2000" b="1" dirty="0">
              <a:solidFill>
                <a:schemeClr val="tx1">
                  <a:lumMod val="95000"/>
                </a:schemeClr>
              </a:solidFill>
            </a:endParaRPr>
          </a:p>
          <a:p>
            <a:pPr eaLnBrk="1" hangingPunct="1">
              <a:lnSpc>
                <a:spcPct val="80000"/>
              </a:lnSpc>
            </a:pPr>
            <a:r>
              <a:rPr lang="ro-RO" altLang="en-US" sz="2000" b="1" dirty="0">
                <a:solidFill>
                  <a:schemeClr val="tx1">
                    <a:lumMod val="95000"/>
                  </a:schemeClr>
                </a:solidFill>
              </a:rPr>
              <a:t>DACĂ AU DETERMINAT NECESITATEA DENUNŢĂRII INFORMAŢIEI CONFIDENŢIALE ATUNCI TREBUIE SĂ O SUSŢINĂ CU DOVEZI ŞI SĂ O ADRESEZE CELOR CARE AU RESPONSABILITATEA ACŢIONĂRII ÎN CONSECINŢĂ</a:t>
            </a:r>
            <a:endParaRPr lang="en-US" altLang="en-US" sz="2000" b="1" dirty="0">
              <a:solidFill>
                <a:schemeClr val="tx1">
                  <a:lumMod val="95000"/>
                </a:schemeClr>
              </a:solidFill>
            </a:endParaRPr>
          </a:p>
          <a:p>
            <a:pPr eaLnBrk="1" hangingPunct="1">
              <a:lnSpc>
                <a:spcPct val="80000"/>
              </a:lnSpc>
            </a:pPr>
            <a:endParaRPr lang="en-US" altLang="en-US" sz="2000" b="1" dirty="0">
              <a:solidFill>
                <a:schemeClr val="tx1">
                  <a:lumMod val="95000"/>
                </a:schemeClr>
              </a:solidFill>
            </a:endParaRPr>
          </a:p>
          <a:p>
            <a:pPr eaLnBrk="1" hangingPunct="1">
              <a:lnSpc>
                <a:spcPct val="80000"/>
              </a:lnSpc>
            </a:pPr>
            <a:r>
              <a:rPr lang="ro-RO" altLang="en-US" sz="2000" b="1" dirty="0">
                <a:solidFill>
                  <a:schemeClr val="tx1">
                    <a:lumMod val="95000"/>
                  </a:schemeClr>
                </a:solidFill>
              </a:rPr>
              <a:t>ÎN CAZUL DENUNŢĂRII INFORMAŢIEI CONFIDENŢIALE SE ARE ÎN VEDERE NECESITATEA CONSULTĂRII UNUI CONSILIER JURIDIC SAU A </a:t>
            </a:r>
            <a:r>
              <a:rPr lang="en-US" altLang="en-US" sz="2000" b="1" dirty="0">
                <a:solidFill>
                  <a:schemeClr val="tx1">
                    <a:lumMod val="95000"/>
                  </a:schemeClr>
                </a:solidFill>
              </a:rPr>
              <a:t>ORGANISMULUI PROFESIONAL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39">
                                            <p:txEl>
                                              <p:pRg st="2" end="2"/>
                                            </p:txEl>
                                          </p:spTgt>
                                        </p:tgtEl>
                                        <p:attrNameLst>
                                          <p:attrName>style.visibility</p:attrName>
                                        </p:attrNameLst>
                                      </p:cBhvr>
                                      <p:to>
                                        <p:strVal val="visible"/>
                                      </p:to>
                                    </p:set>
                                    <p:anim calcmode="lin" valueType="num">
                                      <p:cBhvr additive="base">
                                        <p:cTn id="13"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39">
                                            <p:txEl>
                                              <p:pRg st="4" end="4"/>
                                            </p:txEl>
                                          </p:spTgt>
                                        </p:tgtEl>
                                        <p:attrNameLst>
                                          <p:attrName>style.visibility</p:attrName>
                                        </p:attrNameLst>
                                      </p:cBhvr>
                                      <p:to>
                                        <p:strVal val="visible"/>
                                      </p:to>
                                    </p:set>
                                    <p:anim calcmode="lin" valueType="num">
                                      <p:cBhvr additive="base">
                                        <p:cTn id="19" dur="5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939">
                                            <p:txEl>
                                              <p:pRg st="6" end="6"/>
                                            </p:txEl>
                                          </p:spTgt>
                                        </p:tgtEl>
                                        <p:attrNameLst>
                                          <p:attrName>style.visibility</p:attrName>
                                        </p:attrNameLst>
                                      </p:cBhvr>
                                      <p:to>
                                        <p:strVal val="visible"/>
                                      </p:to>
                                    </p:set>
                                    <p:anim calcmode="lin" valueType="num">
                                      <p:cBhvr additive="base">
                                        <p:cTn id="25" dur="500" fill="hold"/>
                                        <p:tgtEl>
                                          <p:spTgt spid="3993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CD360183-34E9-473B-8BFD-3AB109FFC2E0}"/>
              </a:ext>
            </a:extLst>
          </p:cNvPr>
          <p:cNvSpPr>
            <a:spLocks noGrp="1" noChangeArrowheads="1"/>
          </p:cNvSpPr>
          <p:nvPr>
            <p:ph type="title"/>
          </p:nvPr>
        </p:nvSpPr>
        <p:spPr>
          <a:xfrm>
            <a:off x="152400" y="0"/>
            <a:ext cx="8839200" cy="1752600"/>
          </a:xfrm>
        </p:spPr>
        <p:txBody>
          <a:bodyPr/>
          <a:lstStyle/>
          <a:p>
            <a:pPr eaLnBrk="1" hangingPunct="1"/>
            <a:r>
              <a:rPr lang="ro-RO" altLang="en-US" sz="2800" b="1" i="1" u="sng" dirty="0"/>
              <a:t>PARTEA  A</a:t>
            </a:r>
            <a:r>
              <a:rPr lang="en-US" altLang="en-US" sz="2800" b="1" i="1" u="sng" dirty="0"/>
              <a:t>  </a:t>
            </a:r>
            <a:r>
              <a:rPr lang="ro-RO" altLang="en-US" sz="2800" b="1" i="1" u="sng" dirty="0"/>
              <a:t> </a:t>
            </a:r>
            <a:br>
              <a:rPr lang="en-US" altLang="en-US" sz="3200" i="1" dirty="0"/>
            </a:br>
            <a:r>
              <a:rPr lang="en-US" altLang="en-US" sz="3200" b="1" i="1" dirty="0"/>
              <a:t> </a:t>
            </a:r>
            <a:r>
              <a:rPr lang="ro-RO" altLang="en-US" sz="3200" b="1" i="1" dirty="0"/>
              <a:t>ACTIVITATEA DE CONSULTANŢĂ FISCALĂ</a:t>
            </a:r>
            <a:r>
              <a:rPr lang="en-US" altLang="en-US" sz="4000" b="1" i="1" dirty="0"/>
              <a:t>  </a:t>
            </a:r>
            <a:r>
              <a:rPr lang="en-US" altLang="en-US" sz="2000" b="1" i="1" dirty="0"/>
              <a:t>PROFESIONIŞTII </a:t>
            </a:r>
            <a:r>
              <a:rPr lang="ro-RO" altLang="en-US" sz="2000" b="1" i="1" dirty="0"/>
              <a:t>LIBERALI </a:t>
            </a:r>
            <a:r>
              <a:rPr lang="en-US" altLang="en-US" sz="2000" b="1" i="1" dirty="0"/>
              <a:t>CARE OFERĂ CONSULTANŢĂ FISCALĂ SUNT DATORI:</a:t>
            </a:r>
          </a:p>
        </p:txBody>
      </p:sp>
      <p:sp>
        <p:nvSpPr>
          <p:cNvPr id="40963" name="Rectangle 3">
            <a:extLst>
              <a:ext uri="{FF2B5EF4-FFF2-40B4-BE49-F238E27FC236}">
                <a16:creationId xmlns:a16="http://schemas.microsoft.com/office/drawing/2014/main" id="{7036D989-0B84-461E-885C-4F87E2BD8BE7}"/>
              </a:ext>
            </a:extLst>
          </p:cNvPr>
          <p:cNvSpPr>
            <a:spLocks noGrp="1" noChangeArrowheads="1"/>
          </p:cNvSpPr>
          <p:nvPr>
            <p:ph idx="1"/>
          </p:nvPr>
        </p:nvSpPr>
        <p:spPr>
          <a:xfrm>
            <a:off x="0" y="1905000"/>
            <a:ext cx="9144000" cy="4419600"/>
          </a:xfrm>
        </p:spPr>
        <p:txBody>
          <a:bodyPr>
            <a:normAutofit lnSpcReduction="10000"/>
          </a:bodyPr>
          <a:lstStyle/>
          <a:p>
            <a:pPr eaLnBrk="1" hangingPunct="1">
              <a:lnSpc>
                <a:spcPct val="80000"/>
              </a:lnSpc>
            </a:pPr>
            <a:r>
              <a:rPr lang="ro-RO" altLang="en-US" sz="2400" b="1" dirty="0">
                <a:solidFill>
                  <a:schemeClr val="tx1">
                    <a:lumMod val="95000"/>
                  </a:schemeClr>
                </a:solidFill>
              </a:rPr>
              <a:t>SĂ PROPUNĂ CEA MAI BUNĂ ALTERNATIVĂ POSIBILĂ PENTRU CLIENTUL SAU ANGAJATORUL LOR ÎN CONDIŢIILE RESPECTĂRII INTEGRITĂŢII</a:t>
            </a:r>
            <a:r>
              <a:rPr lang="ro-RO" altLang="en-US" sz="2400" dirty="0">
                <a:solidFill>
                  <a:schemeClr val="tx1">
                    <a:lumMod val="95000"/>
                  </a:schemeClr>
                </a:solidFill>
              </a:rPr>
              <a:t> </a:t>
            </a:r>
            <a:endParaRPr lang="en-US" altLang="en-US" sz="2400" dirty="0">
              <a:solidFill>
                <a:schemeClr val="tx1">
                  <a:lumMod val="95000"/>
                </a:schemeClr>
              </a:solidFill>
            </a:endParaRPr>
          </a:p>
          <a:p>
            <a:pPr eaLnBrk="1" hangingPunct="1">
              <a:lnSpc>
                <a:spcPct val="80000"/>
              </a:lnSpc>
              <a:buFontTx/>
              <a:buNone/>
            </a:pPr>
            <a:r>
              <a:rPr lang="en-US" altLang="en-US" sz="2400" dirty="0">
                <a:solidFill>
                  <a:schemeClr val="tx1">
                    <a:lumMod val="95000"/>
                  </a:schemeClr>
                </a:solidFill>
              </a:rPr>
              <a:t>   </a:t>
            </a:r>
          </a:p>
          <a:p>
            <a:pPr eaLnBrk="1" hangingPunct="1">
              <a:lnSpc>
                <a:spcPct val="80000"/>
              </a:lnSpc>
              <a:buFontTx/>
              <a:buNone/>
            </a:pPr>
            <a:r>
              <a:rPr lang="en-US" altLang="en-US" sz="2400" dirty="0">
                <a:solidFill>
                  <a:schemeClr val="tx1">
                    <a:lumMod val="95000"/>
                  </a:schemeClr>
                </a:solidFill>
              </a:rPr>
              <a:t>SI</a:t>
            </a:r>
          </a:p>
          <a:p>
            <a:pPr eaLnBrk="1" hangingPunct="1">
              <a:lnSpc>
                <a:spcPct val="80000"/>
              </a:lnSpc>
              <a:buFontTx/>
              <a:buNone/>
            </a:pPr>
            <a:endParaRPr lang="en-US" altLang="en-US" sz="2400" dirty="0">
              <a:solidFill>
                <a:schemeClr val="tx1">
                  <a:lumMod val="95000"/>
                </a:schemeClr>
              </a:solidFill>
            </a:endParaRPr>
          </a:p>
          <a:p>
            <a:pPr eaLnBrk="1" hangingPunct="1">
              <a:lnSpc>
                <a:spcPct val="80000"/>
              </a:lnSpc>
            </a:pPr>
            <a:r>
              <a:rPr lang="ro-RO" altLang="en-US" sz="2400" b="1" dirty="0">
                <a:solidFill>
                  <a:schemeClr val="tx1">
                    <a:lumMod val="95000"/>
                  </a:schemeClr>
                </a:solidFill>
              </a:rPr>
              <a:t>SĂ NU DEA CLIENTULUI SAU ANGAJATORULUI LOR ASIGURAREA CĂ DECLARAŢIILE FISCALE ÎNTOCMITE SAU CONSULTANŢA FISCALĂ ACORDATĂ NU POT FI PUSE LA ÎNDOIALĂ, INFORMÂNDU-I PE ACEŞTIA DE LIMITELE INERENTE ACESTOR SERVICII ŞI A NECESITĂŢII DE A NU CONFUNDA EXPRIMAREA UNEI OPINII CU AFIRMAREA EXISTENŢEI UNUI FAPT REAL</a:t>
            </a:r>
            <a:r>
              <a:rPr lang="en-US" altLang="en-US" sz="2400" dirty="0">
                <a:solidFill>
                  <a:schemeClr val="tx1">
                    <a:lumMod val="95000"/>
                  </a:schemeClr>
                </a:solidFill>
              </a:rPr>
              <a:t> </a:t>
            </a:r>
          </a:p>
          <a:p>
            <a:pPr eaLnBrk="1" hangingPunct="1">
              <a:lnSpc>
                <a:spcPct val="80000"/>
              </a:lnSpc>
            </a:pPr>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anim calcmode="lin" valueType="num">
                                      <p:cBhvr additive="base">
                                        <p:cTn id="13" dur="5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63">
                                            <p:txEl>
                                              <p:pRg st="4" end="4"/>
                                            </p:txEl>
                                          </p:spTgt>
                                        </p:tgtEl>
                                        <p:attrNameLst>
                                          <p:attrName>style.visibility</p:attrName>
                                        </p:attrNameLst>
                                      </p:cBhvr>
                                      <p:to>
                                        <p:strVal val="visible"/>
                                      </p:to>
                                    </p:set>
                                    <p:anim calcmode="lin" valueType="num">
                                      <p:cBhvr additive="base">
                                        <p:cTn id="19" dur="500" fill="hold"/>
                                        <p:tgtEl>
                                          <p:spTgt spid="4096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6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CD2F895D-F9A8-4054-90E3-ADCE003D79C7}"/>
              </a:ext>
            </a:extLst>
          </p:cNvPr>
          <p:cNvSpPr>
            <a:spLocks noGrp="1" noChangeArrowheads="1"/>
          </p:cNvSpPr>
          <p:nvPr>
            <p:ph idx="1"/>
          </p:nvPr>
        </p:nvSpPr>
        <p:spPr>
          <a:xfrm>
            <a:off x="838200" y="304800"/>
            <a:ext cx="8077200" cy="6019800"/>
          </a:xfrm>
        </p:spPr>
        <p:txBody>
          <a:bodyPr/>
          <a:lstStyle/>
          <a:p>
            <a:pPr eaLnBrk="1" hangingPunct="1">
              <a:lnSpc>
                <a:spcPct val="80000"/>
              </a:lnSpc>
            </a:pPr>
            <a:r>
              <a:rPr lang="en-US" altLang="en-US" sz="2400" b="1" dirty="0"/>
              <a:t> </a:t>
            </a:r>
            <a:r>
              <a:rPr lang="ro-RO" altLang="en-US" sz="2400" b="1" dirty="0">
                <a:solidFill>
                  <a:schemeClr val="tx1">
                    <a:lumMod val="95000"/>
                  </a:schemeClr>
                </a:solidFill>
              </a:rPr>
              <a:t>CA PENTRU DECLARAŢIILE FISCALE ÎNTOCMITE SAU LA CARE ŞI-AU DAT CONCURSUL SĂ INFORMEZE CLIENTUL SAU ANGAJATORUL LOR CĂ ACEŞTIA SUNT PRIMII RESPONSABILI DE CONŢINUTUL ACESTOR DECLARAŢII FISCALE</a:t>
            </a:r>
            <a:endParaRPr lang="en-US" altLang="en-US" sz="2400" b="1" dirty="0">
              <a:solidFill>
                <a:schemeClr val="tx1">
                  <a:lumMod val="95000"/>
                </a:schemeClr>
              </a:solidFill>
            </a:endParaRPr>
          </a:p>
          <a:p>
            <a:pPr eaLnBrk="1" hangingPunct="1">
              <a:lnSpc>
                <a:spcPct val="80000"/>
              </a:lnSpc>
              <a:buFontTx/>
              <a:buNone/>
            </a:pPr>
            <a:endParaRPr lang="en-US" altLang="en-US" sz="2400" b="1" dirty="0">
              <a:solidFill>
                <a:schemeClr val="tx1">
                  <a:lumMod val="95000"/>
                </a:schemeClr>
              </a:solidFill>
            </a:endParaRPr>
          </a:p>
          <a:p>
            <a:pPr eaLnBrk="1" hangingPunct="1">
              <a:lnSpc>
                <a:spcPct val="80000"/>
              </a:lnSpc>
            </a:pPr>
            <a:r>
              <a:rPr lang="ro-RO" altLang="en-US" sz="2400" b="1" dirty="0">
                <a:solidFill>
                  <a:schemeClr val="tx1">
                    <a:lumMod val="95000"/>
                  </a:schemeClr>
                </a:solidFill>
              </a:rPr>
              <a:t>SĂ IA MĂSURILE NECESARE PENTRU A SE ASIGURA CĂ DECLARAŢIILE FISCALE SUNT CORECT ÎNTOCMITE PE BAZA INFORMAŢIILOR PRIMITE</a:t>
            </a:r>
            <a:endParaRPr lang="en-US" altLang="en-US" sz="2400" b="1" dirty="0">
              <a:solidFill>
                <a:schemeClr val="tx1">
                  <a:lumMod val="95000"/>
                </a:schemeClr>
              </a:solidFill>
            </a:endParaRPr>
          </a:p>
          <a:p>
            <a:pPr eaLnBrk="1" hangingPunct="1">
              <a:lnSpc>
                <a:spcPct val="80000"/>
              </a:lnSpc>
              <a:buFontTx/>
              <a:buNone/>
            </a:pPr>
            <a:endParaRPr lang="en-US" altLang="en-US" sz="2400" b="1" dirty="0">
              <a:solidFill>
                <a:schemeClr val="tx1">
                  <a:lumMod val="95000"/>
                </a:schemeClr>
              </a:solidFill>
            </a:endParaRPr>
          </a:p>
          <a:p>
            <a:pPr eaLnBrk="1" hangingPunct="1">
              <a:lnSpc>
                <a:spcPct val="80000"/>
              </a:lnSpc>
            </a:pPr>
            <a:r>
              <a:rPr lang="ro-RO" altLang="en-US" sz="2400" b="1" dirty="0">
                <a:solidFill>
                  <a:schemeClr val="tx1">
                    <a:lumMod val="95000"/>
                  </a:schemeClr>
                </a:solidFill>
              </a:rPr>
              <a:t>SĂ CONSEMNEZE ÎNTR-O SCRISOARE ADRESATĂ CLIENTULUI SAU ANGAJATORULUI LOR SAU ÎNTR-O NOTĂ DE SINTEZĂ A DOSARULUI ÎN LUCRU, CONSULTANŢA FISCALĂ SAU OPINIILE AVÂND CONSECINŢE SEMNIFICATIVE</a:t>
            </a:r>
            <a:endParaRPr lang="en-US" altLang="en-US" sz="2400" b="1" dirty="0">
              <a:solidFill>
                <a:schemeClr val="tx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987">
                                            <p:txEl>
                                              <p:pRg st="2" end="2"/>
                                            </p:txEl>
                                          </p:spTgt>
                                        </p:tgtEl>
                                        <p:attrNameLst>
                                          <p:attrName>style.visibility</p:attrName>
                                        </p:attrNameLst>
                                      </p:cBhvr>
                                      <p:to>
                                        <p:strVal val="visible"/>
                                      </p:to>
                                    </p:set>
                                    <p:anim calcmode="lin" valueType="num">
                                      <p:cBhvr additive="base">
                                        <p:cTn id="13"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987">
                                            <p:txEl>
                                              <p:pRg st="4" end="4"/>
                                            </p:txEl>
                                          </p:spTgt>
                                        </p:tgtEl>
                                        <p:attrNameLst>
                                          <p:attrName>style.visibility</p:attrName>
                                        </p:attrNameLst>
                                      </p:cBhvr>
                                      <p:to>
                                        <p:strVal val="visible"/>
                                      </p:to>
                                    </p:set>
                                    <p:anim calcmode="lin" valueType="num">
                                      <p:cBhvr additive="base">
                                        <p:cTn id="19" dur="5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9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D6A959E3-483E-4689-8F53-961FE7AAB58C}"/>
              </a:ext>
            </a:extLst>
          </p:cNvPr>
          <p:cNvSpPr>
            <a:spLocks noGrp="1" noChangeArrowheads="1"/>
          </p:cNvSpPr>
          <p:nvPr>
            <p:ph idx="1"/>
          </p:nvPr>
        </p:nvSpPr>
        <p:spPr>
          <a:xfrm>
            <a:off x="0" y="228600"/>
            <a:ext cx="9144000" cy="6172200"/>
          </a:xfrm>
        </p:spPr>
        <p:txBody>
          <a:bodyPr/>
          <a:lstStyle/>
          <a:p>
            <a:pPr eaLnBrk="1" hangingPunct="1">
              <a:lnSpc>
                <a:spcPct val="80000"/>
              </a:lnSpc>
            </a:pPr>
            <a:r>
              <a:rPr lang="en-US" altLang="en-US" sz="2400" b="1" dirty="0"/>
              <a:t>  </a:t>
            </a:r>
            <a:r>
              <a:rPr lang="en-US" altLang="en-US" sz="2400" b="1" dirty="0">
                <a:solidFill>
                  <a:schemeClr val="tx1">
                    <a:lumMod val="95000"/>
                  </a:schemeClr>
                </a:solidFill>
              </a:rPr>
              <a:t>SĂ NU ASOCIEZE PERSOANA LOR NICI UNEI DECLARAŢII SAU COMUNICĂRI ÎN CARE AR EXISTA UN MOTIV SĂ SE CREADĂ CĂ:</a:t>
            </a:r>
          </a:p>
          <a:p>
            <a:pPr eaLnBrk="1" hangingPunct="1">
              <a:lnSpc>
                <a:spcPct val="80000"/>
              </a:lnSpc>
            </a:pPr>
            <a:endParaRPr lang="en-US" altLang="en-US" sz="2400" b="1" dirty="0">
              <a:solidFill>
                <a:schemeClr val="tx1">
                  <a:lumMod val="95000"/>
                </a:schemeClr>
              </a:solidFill>
            </a:endParaRPr>
          </a:p>
          <a:p>
            <a:pPr lvl="1" eaLnBrk="1" hangingPunct="1">
              <a:lnSpc>
                <a:spcPct val="80000"/>
              </a:lnSpc>
            </a:pPr>
            <a:r>
              <a:rPr lang="en-US" altLang="en-US" sz="2400" b="1" dirty="0">
                <a:solidFill>
                  <a:schemeClr val="tx1">
                    <a:lumMod val="95000"/>
                  </a:schemeClr>
                </a:solidFill>
              </a:rPr>
              <a:t>AR CONŢINE O DECLARAŢIE FALSĂ SAU ÎNŞELĂTOARE</a:t>
            </a:r>
          </a:p>
          <a:p>
            <a:pPr lvl="1" eaLnBrk="1" hangingPunct="1">
              <a:lnSpc>
                <a:spcPct val="80000"/>
              </a:lnSpc>
            </a:pPr>
            <a:endParaRPr lang="en-US" altLang="en-US" sz="2400" b="1" dirty="0">
              <a:solidFill>
                <a:schemeClr val="tx1">
                  <a:lumMod val="95000"/>
                </a:schemeClr>
              </a:solidFill>
            </a:endParaRPr>
          </a:p>
          <a:p>
            <a:pPr lvl="1" eaLnBrk="1" hangingPunct="1">
              <a:lnSpc>
                <a:spcPct val="80000"/>
              </a:lnSpc>
            </a:pPr>
            <a:r>
              <a:rPr lang="en-US" altLang="en-US" sz="2400" b="1" dirty="0">
                <a:solidFill>
                  <a:schemeClr val="tx1">
                    <a:lumMod val="95000"/>
                  </a:schemeClr>
                </a:solidFill>
              </a:rPr>
              <a:t>AR CONŢINE DECLARAŢII SAU INFORMAŢII NEGLIJENTE SAU FĂRĂ CUNOAŞTEREA CARACTERULUI LOR EXACT SAU INEXACT</a:t>
            </a:r>
          </a:p>
          <a:p>
            <a:pPr lvl="1" eaLnBrk="1" hangingPunct="1">
              <a:lnSpc>
                <a:spcPct val="80000"/>
              </a:lnSpc>
            </a:pPr>
            <a:endParaRPr lang="en-US" altLang="en-US" sz="2400" b="1" dirty="0">
              <a:solidFill>
                <a:schemeClr val="tx1">
                  <a:lumMod val="95000"/>
                </a:schemeClr>
              </a:solidFill>
            </a:endParaRPr>
          </a:p>
          <a:p>
            <a:pPr lvl="1" eaLnBrk="1" hangingPunct="1">
              <a:lnSpc>
                <a:spcPct val="80000"/>
              </a:lnSpc>
            </a:pPr>
            <a:r>
              <a:rPr lang="en-US" altLang="en-US" sz="2400" b="1" dirty="0">
                <a:solidFill>
                  <a:schemeClr val="tx1">
                    <a:lumMod val="95000"/>
                  </a:schemeClr>
                </a:solidFill>
              </a:rPr>
              <a:t>AR OMITE SAU ASCUNDE INFORMAŢIA CERUTĂ A FI PREZENTATĂ ŞI ACEASTA AR INDUCE ÎN EROARE DESTINATARUL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3011">
                                            <p:txEl>
                                              <p:pRg st="2" end="2"/>
                                            </p:txEl>
                                          </p:spTgt>
                                        </p:tgtEl>
                                        <p:attrNameLst>
                                          <p:attrName>style.visibility</p:attrName>
                                        </p:attrNameLst>
                                      </p:cBhvr>
                                      <p:to>
                                        <p:strVal val="visible"/>
                                      </p:to>
                                    </p:set>
                                    <p:anim calcmode="lin" valueType="num">
                                      <p:cBhvr additive="base">
                                        <p:cTn id="11" dur="5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3011">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3011">
                                            <p:txEl>
                                              <p:pRg st="4" end="4"/>
                                            </p:txEl>
                                          </p:spTgt>
                                        </p:tgtEl>
                                        <p:attrNameLst>
                                          <p:attrName>style.visibility</p:attrName>
                                        </p:attrNameLst>
                                      </p:cBhvr>
                                      <p:to>
                                        <p:strVal val="visible"/>
                                      </p:to>
                                    </p:set>
                                    <p:anim calcmode="lin" valueType="num">
                                      <p:cBhvr additive="base">
                                        <p:cTn id="15" dur="5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3011">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3011">
                                            <p:txEl>
                                              <p:pRg st="6" end="6"/>
                                            </p:txEl>
                                          </p:spTgt>
                                        </p:tgtEl>
                                        <p:attrNameLst>
                                          <p:attrName>style.visibility</p:attrName>
                                        </p:attrNameLst>
                                      </p:cBhvr>
                                      <p:to>
                                        <p:strVal val="visible"/>
                                      </p:to>
                                    </p:set>
                                    <p:anim calcmode="lin" valueType="num">
                                      <p:cBhvr additive="base">
                                        <p:cTn id="19" dur="500" fill="hold"/>
                                        <p:tgtEl>
                                          <p:spTgt spid="43011">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a16="http://schemas.microsoft.com/office/drawing/2014/main" id="{80579E4B-50C7-4748-97A7-382CFE664D22}"/>
              </a:ext>
            </a:extLst>
          </p:cNvPr>
          <p:cNvSpPr>
            <a:spLocks noGrp="1" noChangeArrowheads="1"/>
          </p:cNvSpPr>
          <p:nvPr>
            <p:ph idx="1"/>
          </p:nvPr>
        </p:nvSpPr>
        <p:spPr>
          <a:xfrm>
            <a:off x="0" y="116632"/>
            <a:ext cx="9144000" cy="6512768"/>
          </a:xfrm>
        </p:spPr>
        <p:txBody>
          <a:bodyPr/>
          <a:lstStyle/>
          <a:p>
            <a:pPr eaLnBrk="1" hangingPunct="1">
              <a:lnSpc>
                <a:spcPct val="80000"/>
              </a:lnSpc>
            </a:pPr>
            <a:r>
              <a:rPr lang="en-US" altLang="en-US" sz="2400" b="1" dirty="0"/>
              <a:t>   </a:t>
            </a:r>
            <a:r>
              <a:rPr lang="en-US" altLang="en-US" sz="2200" b="1" dirty="0">
                <a:solidFill>
                  <a:schemeClr val="tx1">
                    <a:lumMod val="95000"/>
                  </a:schemeClr>
                </a:solidFill>
              </a:rPr>
              <a:t>CÎND DESCOPERĂ O EROARE SAU O OMISIUNE ÎNTR-O DECLARAŢIE FISCALĂ A UNUI AN PRECEDENT (LA ÎNTOCMIREA CĂREIA A PARTICIPAT SAU NU) SAU CĂ NU S-A DEPUS O DECLARAŢIE OBLIGATORIE, AU RESPONSABILITATEA DE A:</a:t>
            </a:r>
          </a:p>
          <a:p>
            <a:pPr eaLnBrk="1" hangingPunct="1">
              <a:lnSpc>
                <a:spcPct val="80000"/>
              </a:lnSpc>
              <a:buFontTx/>
              <a:buNone/>
            </a:pPr>
            <a:endParaRPr lang="ro-RO" altLang="en-US" sz="2400" b="1" dirty="0">
              <a:solidFill>
                <a:schemeClr val="tx1">
                  <a:lumMod val="95000"/>
                </a:schemeClr>
              </a:solidFill>
            </a:endParaRPr>
          </a:p>
          <a:p>
            <a:pPr lvl="1" eaLnBrk="1" hangingPunct="1">
              <a:lnSpc>
                <a:spcPct val="80000"/>
              </a:lnSpc>
            </a:pPr>
            <a:r>
              <a:rPr lang="ro-RO" altLang="en-US" sz="2000" b="1" dirty="0">
                <a:solidFill>
                  <a:schemeClr val="tx1">
                    <a:lumMod val="95000"/>
                  </a:schemeClr>
                </a:solidFill>
              </a:rPr>
              <a:t>INFORMA RAPID CLIENTUL SAU ANGAJATORUL LOR ASUPRA ERORII SAU OMISIUNII ŞI A RECOMANDA NOTIFICAREA CĂTRE AUTORITATEA FISCALĂ SAU BENEFICIARĂ A SUMELOR OMISE SAU ERONAT CALCULATE, ÎNTRUCÂT EI NU AU RESPONSABILITATEA INFORMĂRII ACESTORA;</a:t>
            </a:r>
            <a:endParaRPr lang="en-US" altLang="en-US" sz="2000" b="1" dirty="0">
              <a:solidFill>
                <a:schemeClr val="tx1">
                  <a:lumMod val="95000"/>
                </a:schemeClr>
              </a:solidFill>
            </a:endParaRPr>
          </a:p>
          <a:p>
            <a:pPr lvl="1" eaLnBrk="1" hangingPunct="1">
              <a:lnSpc>
                <a:spcPct val="80000"/>
              </a:lnSpc>
            </a:pPr>
            <a:endParaRPr lang="ro-RO" altLang="en-US" sz="2000" b="1" dirty="0">
              <a:solidFill>
                <a:schemeClr val="tx1">
                  <a:lumMod val="95000"/>
                </a:schemeClr>
              </a:solidFill>
            </a:endParaRPr>
          </a:p>
          <a:p>
            <a:pPr lvl="1" eaLnBrk="1" hangingPunct="1">
              <a:lnSpc>
                <a:spcPct val="80000"/>
              </a:lnSpc>
            </a:pPr>
            <a:r>
              <a:rPr lang="ro-RO" altLang="en-US" sz="2000" b="1" dirty="0">
                <a:solidFill>
                  <a:schemeClr val="tx1">
                    <a:lumMod val="95000"/>
                  </a:schemeClr>
                </a:solidFill>
              </a:rPr>
              <a:t>DACĂ CLIENTUL SAU ANGAJATORUL LOR NU CORIJEAZĂ EROAREA SĂ APRECIEZE DACĂ RAPORTURILE CONTRACTUALE SAU DE MUNCĂ MAI POT CONTINUA</a:t>
            </a:r>
            <a:r>
              <a:rPr lang="en-US" altLang="en-US" sz="2000" dirty="0">
                <a:solidFill>
                  <a:schemeClr val="tx1">
                    <a:lumMod val="95000"/>
                  </a:schemeClr>
                </a:solidFill>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FAFD5014-113C-430A-9ACF-65EFD0643D8F}"/>
              </a:ext>
            </a:extLst>
          </p:cNvPr>
          <p:cNvSpPr>
            <a:spLocks noGrp="1" noChangeArrowheads="1"/>
          </p:cNvSpPr>
          <p:nvPr>
            <p:ph type="title"/>
          </p:nvPr>
        </p:nvSpPr>
        <p:spPr>
          <a:xfrm>
            <a:off x="152400" y="292100"/>
            <a:ext cx="8839200" cy="1155700"/>
          </a:xfrm>
        </p:spPr>
        <p:txBody>
          <a:bodyPr>
            <a:normAutofit fontScale="90000"/>
          </a:bodyPr>
          <a:lstStyle/>
          <a:p>
            <a:pPr eaLnBrk="1" hangingPunct="1">
              <a:defRPr/>
            </a:pPr>
            <a:r>
              <a:rPr lang="ro-RO" sz="2800" b="1" i="1" u="sng" dirty="0"/>
              <a:t>PARTEA  A</a:t>
            </a:r>
            <a:r>
              <a:rPr lang="en-US" sz="2800" b="1" i="1" u="sng" dirty="0"/>
              <a:t>  </a:t>
            </a:r>
            <a:r>
              <a:rPr lang="ro-RO" sz="2800" b="1" i="1" u="sng" dirty="0"/>
              <a:t> </a:t>
            </a:r>
            <a:br>
              <a:rPr lang="en-US" sz="2800" b="1" i="1" dirty="0"/>
            </a:br>
            <a:r>
              <a:rPr lang="en-US" sz="2800" b="1" i="1" dirty="0"/>
              <a:t> </a:t>
            </a:r>
            <a:r>
              <a:rPr lang="en-US" sz="4000" b="1" i="1" dirty="0"/>
              <a:t>PUBLICITATEA</a:t>
            </a:r>
            <a:br>
              <a:rPr lang="ro-RO" sz="4000" b="1" i="1" dirty="0"/>
            </a:br>
            <a:r>
              <a:rPr lang="en-US" sz="2000" b="1" i="1" dirty="0"/>
              <a:t> </a:t>
            </a:r>
          </a:p>
        </p:txBody>
      </p:sp>
      <p:sp>
        <p:nvSpPr>
          <p:cNvPr id="46083" name="Rectangle 3">
            <a:extLst>
              <a:ext uri="{FF2B5EF4-FFF2-40B4-BE49-F238E27FC236}">
                <a16:creationId xmlns:a16="http://schemas.microsoft.com/office/drawing/2014/main" id="{43756283-5040-4594-90DF-B2F377793427}"/>
              </a:ext>
            </a:extLst>
          </p:cNvPr>
          <p:cNvSpPr>
            <a:spLocks noGrp="1" noChangeArrowheads="1"/>
          </p:cNvSpPr>
          <p:nvPr>
            <p:ph idx="1"/>
          </p:nvPr>
        </p:nvSpPr>
        <p:spPr>
          <a:xfrm>
            <a:off x="0" y="1447800"/>
            <a:ext cx="9144000" cy="5181600"/>
          </a:xfrm>
        </p:spPr>
        <p:txBody>
          <a:bodyPr>
            <a:normAutofit/>
          </a:bodyPr>
          <a:lstStyle/>
          <a:p>
            <a:pPr eaLnBrk="1" hangingPunct="1">
              <a:lnSpc>
                <a:spcPct val="80000"/>
              </a:lnSpc>
            </a:pPr>
            <a:r>
              <a:rPr lang="en-US" altLang="en-US" sz="2400" b="1" dirty="0">
                <a:solidFill>
                  <a:schemeClr val="tx1">
                    <a:lumMod val="95000"/>
                  </a:schemeClr>
                </a:solidFill>
              </a:rPr>
              <a:t>COMUNICAREA CĂTRE PUBLIC A UNOR INFORMAŢII DESPRE PROFESIONIŞTII </a:t>
            </a:r>
            <a:r>
              <a:rPr lang="ro-RO" altLang="en-US" sz="2400" b="1" dirty="0">
                <a:solidFill>
                  <a:schemeClr val="tx1">
                    <a:lumMod val="95000"/>
                  </a:schemeClr>
                </a:solidFill>
              </a:rPr>
              <a:t> </a:t>
            </a:r>
            <a:r>
              <a:rPr lang="en-US" altLang="en-US" sz="2400" b="1" dirty="0">
                <a:solidFill>
                  <a:schemeClr val="tx1">
                    <a:lumMod val="95000"/>
                  </a:schemeClr>
                </a:solidFill>
              </a:rPr>
              <a:t>INDEPENDENŢI PRIVIND SERVICIILE SAU COMPETENŢELE LOR ÎN VEDEREA OBŢINERII UNOR , MISIUNI.</a:t>
            </a:r>
          </a:p>
          <a:p>
            <a:pPr eaLnBrk="1" hangingPunct="1">
              <a:lnSpc>
                <a:spcPct val="80000"/>
              </a:lnSpc>
              <a:buFontTx/>
              <a:buNone/>
            </a:pPr>
            <a:r>
              <a:rPr lang="ro-RO" altLang="en-US" sz="2000" b="1" i="1" dirty="0">
                <a:solidFill>
                  <a:schemeClr val="tx1">
                    <a:lumMod val="95000"/>
                  </a:schemeClr>
                </a:solidFill>
              </a:rPr>
              <a:t>ÎN PRIVINŢA PUBLICITĂŢII SERVICIILOR PROFESIONIŞTILOR  INDPENDENŢI  TREBUIE :</a:t>
            </a:r>
            <a:endParaRPr lang="en-US" altLang="en-US" sz="2000" b="1" i="1" dirty="0">
              <a:solidFill>
                <a:schemeClr val="tx1">
                  <a:lumMod val="95000"/>
                </a:schemeClr>
              </a:solidFill>
            </a:endParaRPr>
          </a:p>
          <a:p>
            <a:pPr eaLnBrk="1" hangingPunct="1">
              <a:lnSpc>
                <a:spcPct val="80000"/>
              </a:lnSpc>
            </a:pPr>
            <a:endParaRPr lang="en-US" altLang="en-US" sz="2400" b="1" dirty="0">
              <a:solidFill>
                <a:schemeClr val="tx1">
                  <a:lumMod val="95000"/>
                </a:schemeClr>
              </a:solidFill>
            </a:endParaRPr>
          </a:p>
          <a:p>
            <a:pPr eaLnBrk="1" hangingPunct="1">
              <a:lnSpc>
                <a:spcPct val="80000"/>
              </a:lnSpc>
            </a:pPr>
            <a:r>
              <a:rPr lang="en-US" altLang="en-US" sz="2400" b="1" dirty="0">
                <a:solidFill>
                  <a:schemeClr val="tx1">
                    <a:lumMod val="95000"/>
                  </a:schemeClr>
                </a:solidFill>
              </a:rPr>
              <a:t> </a:t>
            </a:r>
            <a:r>
              <a:rPr lang="ro-RO" altLang="en-US" sz="2400" b="1" dirty="0">
                <a:solidFill>
                  <a:schemeClr val="tx1">
                    <a:lumMod val="95000"/>
                  </a:schemeClr>
                </a:solidFill>
              </a:rPr>
              <a:t>SĂ NU SE UTILIZEZE MIJLOACE CARE POT ADUCE O PROASTĂ REPUTAŢIE PROFESIEI</a:t>
            </a:r>
          </a:p>
          <a:p>
            <a:pPr eaLnBrk="1" hangingPunct="1">
              <a:lnSpc>
                <a:spcPct val="80000"/>
              </a:lnSpc>
            </a:pPr>
            <a:endParaRPr lang="en-US" altLang="en-US" sz="2400" b="1" dirty="0">
              <a:solidFill>
                <a:schemeClr val="tx1">
                  <a:lumMod val="95000"/>
                </a:schemeClr>
              </a:solidFill>
            </a:endParaRPr>
          </a:p>
          <a:p>
            <a:pPr eaLnBrk="1" hangingPunct="1">
              <a:lnSpc>
                <a:spcPct val="80000"/>
              </a:lnSpc>
            </a:pPr>
            <a:r>
              <a:rPr lang="ro-RO" altLang="en-US" sz="2400" b="1" dirty="0">
                <a:solidFill>
                  <a:schemeClr val="tx1">
                    <a:lumMod val="95000"/>
                  </a:schemeClr>
                </a:solidFill>
              </a:rPr>
              <a:t>SĂ NU SUPRAEVALUEZE SERVICIILE  PE CARE  ACEŞTIA SUNT ÎM MĂSURĂ SĂ LE PRESTEZE FAŢĂ DE CALIFICĂRILE PE CARE LE POSEDĂ SAU EXPERIENŢA PE CARE AU DOBÂNDIT-O</a:t>
            </a:r>
            <a:endParaRPr lang="en-US" altLang="en-US" sz="2400" b="1" dirty="0">
              <a:solidFill>
                <a:schemeClr val="tx1">
                  <a:lumMod val="95000"/>
                </a:schemeClr>
              </a:solidFill>
            </a:endParaRPr>
          </a:p>
          <a:p>
            <a:pPr eaLnBrk="1" hangingPunct="1">
              <a:lnSpc>
                <a:spcPct val="80000"/>
              </a:lnSpc>
            </a:pPr>
            <a:endParaRPr lang="en-US" altLang="en-US" sz="2400" b="1" dirty="0">
              <a:solidFill>
                <a:schemeClr val="tx1">
                  <a:lumMod val="95000"/>
                </a:schemeClr>
              </a:solidFill>
            </a:endParaRPr>
          </a:p>
          <a:p>
            <a:pPr eaLnBrk="1" hangingPunct="1">
              <a:lnSpc>
                <a:spcPct val="80000"/>
              </a:lnSpc>
            </a:pPr>
            <a:r>
              <a:rPr lang="ro-RO" altLang="en-US" sz="2400" b="1" dirty="0">
                <a:solidFill>
                  <a:schemeClr val="tx1">
                    <a:lumMod val="95000"/>
                  </a:schemeClr>
                </a:solidFill>
              </a:rPr>
              <a:t>SĂ NU SE DENIGREZE LUCRĂRILE COLEGILOR LOR</a:t>
            </a:r>
            <a:endParaRPr lang="en-US" altLang="en-US" sz="2400" b="1" dirty="0">
              <a:solidFill>
                <a:schemeClr val="tx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additive="base">
                                        <p:cTn id="7"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083">
                                            <p:txEl>
                                              <p:pRg st="1" end="1"/>
                                            </p:txEl>
                                          </p:spTgt>
                                        </p:tgtEl>
                                        <p:attrNameLst>
                                          <p:attrName>style.visibility</p:attrName>
                                        </p:attrNameLst>
                                      </p:cBhvr>
                                      <p:to>
                                        <p:strVal val="visible"/>
                                      </p:to>
                                    </p:set>
                                    <p:anim calcmode="lin" valueType="num">
                                      <p:cBhvr additive="base">
                                        <p:cTn id="13"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anim calcmode="lin" valueType="num">
                                      <p:cBhvr additive="base">
                                        <p:cTn id="19"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0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083">
                                            <p:txEl>
                                              <p:pRg st="5" end="5"/>
                                            </p:txEl>
                                          </p:spTgt>
                                        </p:tgtEl>
                                        <p:attrNameLst>
                                          <p:attrName>style.visibility</p:attrName>
                                        </p:attrNameLst>
                                      </p:cBhvr>
                                      <p:to>
                                        <p:strVal val="visible"/>
                                      </p:to>
                                    </p:set>
                                    <p:anim calcmode="lin" valueType="num">
                                      <p:cBhvr additive="base">
                                        <p:cTn id="25" dur="500" fill="hold"/>
                                        <p:tgtEl>
                                          <p:spTgt spid="4608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0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6083">
                                            <p:txEl>
                                              <p:pRg st="7" end="7"/>
                                            </p:txEl>
                                          </p:spTgt>
                                        </p:tgtEl>
                                        <p:attrNameLst>
                                          <p:attrName>style.visibility</p:attrName>
                                        </p:attrNameLst>
                                      </p:cBhvr>
                                      <p:to>
                                        <p:strVal val="visible"/>
                                      </p:to>
                                    </p:set>
                                    <p:anim calcmode="lin" valueType="num">
                                      <p:cBhvr additive="base">
                                        <p:cTn id="31" dur="500" fill="hold"/>
                                        <p:tgtEl>
                                          <p:spTgt spid="4608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608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E3479AC0-EAF8-419A-8E80-2E16990CE152}"/>
              </a:ext>
            </a:extLst>
          </p:cNvPr>
          <p:cNvSpPr>
            <a:spLocks noGrp="1" noChangeArrowheads="1"/>
          </p:cNvSpPr>
          <p:nvPr>
            <p:ph idx="1"/>
          </p:nvPr>
        </p:nvSpPr>
        <p:spPr>
          <a:xfrm>
            <a:off x="457200" y="1828800"/>
            <a:ext cx="8229600" cy="4191000"/>
          </a:xfrm>
        </p:spPr>
        <p:txBody>
          <a:bodyPr/>
          <a:lstStyle/>
          <a:p>
            <a:pPr algn="ctr" eaLnBrk="1" hangingPunct="1">
              <a:buFontTx/>
              <a:buNone/>
              <a:defRPr/>
            </a:pPr>
            <a:r>
              <a:rPr lang="en-US" sz="8000" dirty="0"/>
              <a:t> </a:t>
            </a:r>
            <a:endParaRPr lang="en-US" sz="5400" dirty="0"/>
          </a:p>
        </p:txBody>
      </p:sp>
      <p:sp>
        <p:nvSpPr>
          <p:cNvPr id="6" name="Substituent număr diapozitiv 5">
            <a:extLst>
              <a:ext uri="{FF2B5EF4-FFF2-40B4-BE49-F238E27FC236}">
                <a16:creationId xmlns:a16="http://schemas.microsoft.com/office/drawing/2014/main" id="{55335B3A-819B-4A95-80D5-E225D1AEF0AB}"/>
              </a:ext>
            </a:extLst>
          </p:cNvPr>
          <p:cNvSpPr>
            <a:spLocks noGrp="1"/>
          </p:cNvSpPr>
          <p:nvPr>
            <p:ph type="sldNum" sz="quarter" idx="12"/>
          </p:nvPr>
        </p:nvSpPr>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4ABE59DE-F454-42F6-95F9-31CE6EFAE9B1}" type="slidenum">
              <a:rPr lang="en-US" altLang="en-US" sz="1400">
                <a:latin typeface="Arial" panose="020B0604020202020204" pitchFamily="34" charset="0"/>
              </a:rPr>
              <a:pPr eaLnBrk="1" hangingPunct="1"/>
              <a:t>3</a:t>
            </a:fld>
            <a:endParaRPr lang="en-US" altLang="en-US" sz="1400">
              <a:latin typeface="Arial" panose="020B0604020202020204" pitchFamily="34" charset="0"/>
            </a:endParaRPr>
          </a:p>
        </p:txBody>
      </p:sp>
      <p:sp>
        <p:nvSpPr>
          <p:cNvPr id="12293" name="Dreptunghi 6">
            <a:extLst>
              <a:ext uri="{FF2B5EF4-FFF2-40B4-BE49-F238E27FC236}">
                <a16:creationId xmlns:a16="http://schemas.microsoft.com/office/drawing/2014/main" id="{833479EC-3830-4A1A-8D13-0CE51F47410A}"/>
              </a:ext>
            </a:extLst>
          </p:cNvPr>
          <p:cNvSpPr>
            <a:spLocks noChangeArrowheads="1"/>
          </p:cNvSpPr>
          <p:nvPr/>
        </p:nvSpPr>
        <p:spPr bwMode="auto">
          <a:xfrm>
            <a:off x="801412" y="320458"/>
            <a:ext cx="5867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algn="ctr" eaLnBrk="1" hangingPunct="1"/>
            <a:r>
              <a:rPr lang="ro-RO" altLang="en-US" sz="6000" b="1" dirty="0">
                <a:latin typeface="Times New Roman" panose="02020603050405020304" pitchFamily="18" charset="0"/>
                <a:cs typeface="Times New Roman" panose="02020603050405020304" pitchFamily="18" charset="0"/>
              </a:rPr>
              <a:t>Este posibilă </a:t>
            </a:r>
            <a:r>
              <a:rPr lang="en-US" altLang="en-US" sz="6000" b="1" dirty="0" err="1">
                <a:latin typeface="Times New Roman" panose="02020603050405020304" pitchFamily="18" charset="0"/>
                <a:cs typeface="Times New Roman" panose="02020603050405020304" pitchFamily="18" charset="0"/>
              </a:rPr>
              <a:t>existenta</a:t>
            </a:r>
            <a:r>
              <a:rPr lang="en-US" altLang="en-US" sz="6000" b="1" dirty="0">
                <a:latin typeface="Times New Roman" panose="02020603050405020304" pitchFamily="18" charset="0"/>
                <a:cs typeface="Times New Roman" panose="02020603050405020304" pitchFamily="18" charset="0"/>
              </a:rPr>
              <a:t> </a:t>
            </a:r>
            <a:r>
              <a:rPr lang="en-US" altLang="en-US" sz="6000" b="1" dirty="0" err="1">
                <a:latin typeface="Times New Roman" panose="02020603050405020304" pitchFamily="18" charset="0"/>
                <a:cs typeface="Times New Roman" panose="02020603050405020304" pitchFamily="18" charset="0"/>
              </a:rPr>
              <a:t>unei</a:t>
            </a:r>
            <a:r>
              <a:rPr lang="en-US" altLang="en-US" sz="6000" b="1" dirty="0">
                <a:latin typeface="Times New Roman" panose="02020603050405020304" pitchFamily="18" charset="0"/>
                <a:cs typeface="Times New Roman" panose="02020603050405020304" pitchFamily="18" charset="0"/>
              </a:rPr>
              <a:t> </a:t>
            </a:r>
            <a:r>
              <a:rPr lang="ro-RO" altLang="en-US" sz="6000" b="1" dirty="0">
                <a:latin typeface="Times New Roman" panose="02020603050405020304" pitchFamily="18" charset="0"/>
                <a:cs typeface="Times New Roman" panose="02020603050405020304" pitchFamily="18" charset="0"/>
              </a:rPr>
              <a:t> economi</a:t>
            </a:r>
            <a:r>
              <a:rPr lang="en-US" altLang="en-US" sz="6000" b="1" dirty="0" err="1">
                <a:latin typeface="Times New Roman" panose="02020603050405020304" pitchFamily="18" charset="0"/>
                <a:cs typeface="Times New Roman" panose="02020603050405020304" pitchFamily="18" charset="0"/>
              </a:rPr>
              <a:t>i</a:t>
            </a:r>
            <a:r>
              <a:rPr lang="ro-RO" altLang="en-US" sz="6000" b="1" dirty="0">
                <a:latin typeface="Times New Roman" panose="02020603050405020304" pitchFamily="18" charset="0"/>
                <a:cs typeface="Times New Roman" panose="02020603050405020304" pitchFamily="18" charset="0"/>
              </a:rPr>
              <a:t> </a:t>
            </a:r>
            <a:r>
              <a:rPr lang="en-US" altLang="en-US" sz="6000" b="1" dirty="0">
                <a:latin typeface="Times New Roman" panose="02020603050405020304" pitchFamily="18" charset="0"/>
                <a:cs typeface="Times New Roman" panose="02020603050405020304" pitchFamily="18" charset="0"/>
              </a:rPr>
              <a:t>f</a:t>
            </a:r>
            <a:r>
              <a:rPr lang="ro-RO" altLang="en-US" sz="6000" b="1" dirty="0">
                <a:latin typeface="Times New Roman" panose="02020603050405020304" pitchFamily="18" charset="0"/>
                <a:cs typeface="Times New Roman" panose="02020603050405020304" pitchFamily="18" charset="0"/>
              </a:rPr>
              <a:t>ă</a:t>
            </a:r>
            <a:r>
              <a:rPr lang="en-US" altLang="en-US" sz="6000" b="1" dirty="0">
                <a:latin typeface="Times New Roman" panose="02020603050405020304" pitchFamily="18" charset="0"/>
                <a:cs typeface="Times New Roman" panose="02020603050405020304" pitchFamily="18" charset="0"/>
              </a:rPr>
              <a:t>r</a:t>
            </a:r>
            <a:r>
              <a:rPr lang="ro-RO" altLang="en-US" sz="6000" b="1" dirty="0">
                <a:latin typeface="Times New Roman" panose="02020603050405020304" pitchFamily="18" charset="0"/>
                <a:cs typeface="Times New Roman" panose="02020603050405020304" pitchFamily="18" charset="0"/>
              </a:rPr>
              <a:t>ă</a:t>
            </a:r>
            <a:r>
              <a:rPr lang="en-US" altLang="en-US" sz="6000" b="1" dirty="0">
                <a:latin typeface="Times New Roman" panose="02020603050405020304" pitchFamily="18" charset="0"/>
                <a:cs typeface="Times New Roman" panose="02020603050405020304" pitchFamily="18" charset="0"/>
              </a:rPr>
              <a:t> </a:t>
            </a:r>
            <a:r>
              <a:rPr lang="ro-RO" altLang="en-US" sz="6000" b="1" dirty="0">
                <a:latin typeface="Times New Roman" panose="02020603050405020304" pitchFamily="18" charset="0"/>
                <a:cs typeface="Times New Roman" panose="02020603050405020304" pitchFamily="18" charset="0"/>
              </a:rPr>
              <a:t>profesioniști liberali</a:t>
            </a:r>
            <a:endParaRPr lang="ro-RO" altLang="en-US" sz="6000" dirty="0"/>
          </a:p>
          <a:p>
            <a:pPr algn="ctr" eaLnBrk="1" hangingPunct="1"/>
            <a:r>
              <a:rPr lang="en-US" altLang="en-US" sz="6000" dirty="0"/>
              <a:t> </a:t>
            </a:r>
            <a:r>
              <a:rPr lang="ro-RO" altLang="en-US" sz="6000" b="1" dirty="0"/>
              <a:t> </a:t>
            </a:r>
            <a:endParaRPr lang="en-US" altLang="en-US" sz="6000" dirty="0"/>
          </a:p>
        </p:txBody>
      </p:sp>
      <p:pic>
        <p:nvPicPr>
          <p:cNvPr id="12294" name="Picture 28" descr="http://t2.gstatic.com/images?q=tbn:ANd9GcThCy-aisn7Vg4_-drBkiRRr4lSL7WiiE8n6ix8rwBtlq4uOnbbdg">
            <a:hlinkClick r:id="rId2"/>
            <a:extLst>
              <a:ext uri="{FF2B5EF4-FFF2-40B4-BE49-F238E27FC236}">
                <a16:creationId xmlns:a16="http://schemas.microsoft.com/office/drawing/2014/main" id="{069FE26D-BC96-44BE-B9A5-0901089EC2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8588" y="3097407"/>
            <a:ext cx="1524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4"/>
                                        </p:tgtEl>
                                        <p:attrNameLst>
                                          <p:attrName>style.visibility</p:attrName>
                                        </p:attrNameLst>
                                      </p:cBhvr>
                                      <p:to>
                                        <p:strVal val="visible"/>
                                      </p:to>
                                    </p:set>
                                    <p:anim calcmode="lin" valueType="num">
                                      <p:cBhvr additive="base">
                                        <p:cTn id="7" dur="59000" fill="hold"/>
                                        <p:tgtEl>
                                          <p:spTgt spid="12294"/>
                                        </p:tgtEl>
                                        <p:attrNameLst>
                                          <p:attrName>ppt_x</p:attrName>
                                        </p:attrNameLst>
                                      </p:cBhvr>
                                      <p:tavLst>
                                        <p:tav tm="0">
                                          <p:val>
                                            <p:strVal val="#ppt_x"/>
                                          </p:val>
                                        </p:tav>
                                        <p:tav tm="100000">
                                          <p:val>
                                            <p:strVal val="#ppt_x"/>
                                          </p:val>
                                        </p:tav>
                                      </p:tavLst>
                                    </p:anim>
                                    <p:anim calcmode="lin" valueType="num">
                                      <p:cBhvr additive="base">
                                        <p:cTn id="8" dur="59000" fill="hold"/>
                                        <p:tgtEl>
                                          <p:spTgt spid="122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2A3B26F5-ECD5-45B0-B6D5-2652EAC8A647}"/>
              </a:ext>
            </a:extLst>
          </p:cNvPr>
          <p:cNvSpPr>
            <a:spLocks noGrp="1" noChangeArrowheads="1"/>
          </p:cNvSpPr>
          <p:nvPr>
            <p:ph type="title"/>
          </p:nvPr>
        </p:nvSpPr>
        <p:spPr>
          <a:xfrm>
            <a:off x="165263" y="260648"/>
            <a:ext cx="8991600" cy="1981200"/>
          </a:xfrm>
        </p:spPr>
        <p:txBody>
          <a:bodyPr/>
          <a:lstStyle/>
          <a:p>
            <a:pPr eaLnBrk="1" hangingPunct="1"/>
            <a:r>
              <a:rPr lang="ro-RO" altLang="en-US" sz="2800" b="1" i="1" u="sng" dirty="0"/>
              <a:t>PARTEA  </a:t>
            </a:r>
            <a:r>
              <a:rPr lang="en-US" altLang="en-US" sz="2800" b="1" i="1" u="sng" dirty="0"/>
              <a:t>B  </a:t>
            </a:r>
            <a:r>
              <a:rPr lang="ro-RO" altLang="en-US" sz="2800" b="1" i="1" u="sng" dirty="0"/>
              <a:t> </a:t>
            </a:r>
            <a:br>
              <a:rPr lang="en-US" altLang="en-US" sz="2800" i="1" dirty="0"/>
            </a:br>
            <a:r>
              <a:rPr lang="en-US" altLang="en-US" sz="3600" b="1" i="1" dirty="0"/>
              <a:t>PUBLICITATEA ŞI ATRAGEREA CLIENŢILOR</a:t>
            </a:r>
            <a:endParaRPr lang="en-US" altLang="en-US" sz="4000" b="1" i="1" dirty="0"/>
          </a:p>
        </p:txBody>
      </p:sp>
      <p:sp>
        <p:nvSpPr>
          <p:cNvPr id="76803" name="Rectangle 3">
            <a:extLst>
              <a:ext uri="{FF2B5EF4-FFF2-40B4-BE49-F238E27FC236}">
                <a16:creationId xmlns:a16="http://schemas.microsoft.com/office/drawing/2014/main" id="{594580CF-A1E7-4F6A-98C8-4F07165F4570}"/>
              </a:ext>
            </a:extLst>
          </p:cNvPr>
          <p:cNvSpPr>
            <a:spLocks noGrp="1" noChangeArrowheads="1"/>
          </p:cNvSpPr>
          <p:nvPr>
            <p:ph idx="1"/>
          </p:nvPr>
        </p:nvSpPr>
        <p:spPr>
          <a:xfrm>
            <a:off x="0" y="2057400"/>
            <a:ext cx="9144000" cy="4267200"/>
          </a:xfrm>
        </p:spPr>
        <p:txBody>
          <a:bodyPr/>
          <a:lstStyle/>
          <a:p>
            <a:pPr algn="just" eaLnBrk="1" hangingPunct="1">
              <a:lnSpc>
                <a:spcPct val="80000"/>
              </a:lnSpc>
            </a:pPr>
            <a:endParaRPr lang="en-US" altLang="en-US" sz="2400" b="1" dirty="0"/>
          </a:p>
          <a:p>
            <a:pPr algn="just" eaLnBrk="1" hangingPunct="1">
              <a:lnSpc>
                <a:spcPct val="80000"/>
              </a:lnSpc>
            </a:pPr>
            <a:r>
              <a:rPr lang="en-US" altLang="en-US" sz="2400" b="1" dirty="0">
                <a:solidFill>
                  <a:schemeClr val="tx1">
                    <a:lumMod val="95000"/>
                  </a:schemeClr>
                </a:solidFill>
              </a:rPr>
              <a:t>ESTE ÎN INTERESUL PUBLICULUI  CA ACESTA SĂ FIE LA CURENT CU GAMA SERVICIILOR PE CARE PROFESIONIŞTII </a:t>
            </a:r>
            <a:r>
              <a:rPr lang="ro-RO" altLang="en-US" sz="2400" b="1" dirty="0">
                <a:solidFill>
                  <a:schemeClr val="tx1">
                    <a:lumMod val="95000"/>
                  </a:schemeClr>
                </a:solidFill>
              </a:rPr>
              <a:t>LIBERALI</a:t>
            </a:r>
            <a:r>
              <a:rPr lang="en-US" altLang="en-US" sz="2400" b="1" dirty="0">
                <a:solidFill>
                  <a:schemeClr val="tx1">
                    <a:lumMod val="95000"/>
                  </a:schemeClr>
                </a:solidFill>
              </a:rPr>
              <a:t>  LE POATE OFERI , COMUNICAREA ACESTOR INFORMAŢII FĂCÂNDU- SE  PRIN INTERMEDIUL  PUBLICITĂŢII</a:t>
            </a:r>
          </a:p>
          <a:p>
            <a:pPr algn="just" eaLnBrk="1" hangingPunct="1">
              <a:lnSpc>
                <a:spcPct val="80000"/>
              </a:lnSpc>
              <a:buFontTx/>
              <a:buNone/>
            </a:pPr>
            <a:endParaRPr lang="en-US" altLang="en-US" sz="2400" b="1" dirty="0">
              <a:solidFill>
                <a:schemeClr val="tx1">
                  <a:lumMod val="95000"/>
                </a:schemeClr>
              </a:solidFill>
            </a:endParaRPr>
          </a:p>
          <a:p>
            <a:pPr algn="just" eaLnBrk="1" hangingPunct="1">
              <a:lnSpc>
                <a:spcPct val="80000"/>
              </a:lnSpc>
            </a:pPr>
            <a:r>
              <a:rPr lang="en-US" altLang="en-US" sz="2400" b="1" dirty="0">
                <a:solidFill>
                  <a:schemeClr val="tx1">
                    <a:lumMod val="95000"/>
                  </a:schemeClr>
                </a:solidFill>
              </a:rPr>
              <a:t>PUBLICITATEA ŞI ATRAGEREA CLIENTELEI TREBUIE FĂCUTĂ  ÎNTR-O MANIERĂ OBIECTIVĂ, DECENTĂ,ONESTĂ, ADEVĂRATĂ ŞI DE BUN GUST. ESTE INTERZISĂ ATRAGEREA CLIENŢILOR PRIN FOLOSIREA CONSTRÂNGERII SAU A HĂRŢUIELII.</a:t>
            </a:r>
            <a:r>
              <a:rPr lang="en-US" altLang="en-US" sz="2400" dirty="0">
                <a:solidFill>
                  <a:schemeClr val="tx1">
                    <a:lumMod val="95000"/>
                  </a:schemeClr>
                </a:solidFill>
              </a:rPr>
              <a:t> </a:t>
            </a:r>
          </a:p>
        </p:txBody>
      </p:sp>
    </p:spTree>
    <p:extLst>
      <p:ext uri="{BB962C8B-B14F-4D97-AF65-F5344CB8AC3E}">
        <p14:creationId xmlns:p14="http://schemas.microsoft.com/office/powerpoint/2010/main" val="12477990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3">
                                            <p:txEl>
                                              <p:pRg st="1" end="1"/>
                                            </p:txEl>
                                          </p:spTgt>
                                        </p:tgtEl>
                                        <p:attrNameLst>
                                          <p:attrName>style.visibility</p:attrName>
                                        </p:attrNameLst>
                                      </p:cBhvr>
                                      <p:to>
                                        <p:strVal val="visible"/>
                                      </p:to>
                                    </p:set>
                                    <p:anim calcmode="lin" valueType="num">
                                      <p:cBhvr additive="base">
                                        <p:cTn id="7" dur="5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68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6803">
                                            <p:txEl>
                                              <p:pRg st="3" end="3"/>
                                            </p:txEl>
                                          </p:spTgt>
                                        </p:tgtEl>
                                        <p:attrNameLst>
                                          <p:attrName>style.visibility</p:attrName>
                                        </p:attrNameLst>
                                      </p:cBhvr>
                                      <p:to>
                                        <p:strVal val="visible"/>
                                      </p:to>
                                    </p:set>
                                    <p:anim calcmode="lin" valueType="num">
                                      <p:cBhvr additive="base">
                                        <p:cTn id="13" dur="500" fill="hold"/>
                                        <p:tgtEl>
                                          <p:spTgt spid="7680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680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a:extLst>
              <a:ext uri="{FF2B5EF4-FFF2-40B4-BE49-F238E27FC236}">
                <a16:creationId xmlns:a16="http://schemas.microsoft.com/office/drawing/2014/main" id="{F14937EC-6A43-491A-84FD-C4E535EF7353}"/>
              </a:ext>
            </a:extLst>
          </p:cNvPr>
          <p:cNvSpPr>
            <a:spLocks noGrp="1" noChangeArrowheads="1"/>
          </p:cNvSpPr>
          <p:nvPr>
            <p:ph idx="1"/>
          </p:nvPr>
        </p:nvSpPr>
        <p:spPr>
          <a:xfrm>
            <a:off x="0" y="457200"/>
            <a:ext cx="9144000" cy="5867400"/>
          </a:xfrm>
        </p:spPr>
        <p:txBody>
          <a:bodyPr/>
          <a:lstStyle/>
          <a:p>
            <a:pPr marL="0" indent="0" algn="just" eaLnBrk="1" hangingPunct="1">
              <a:lnSpc>
                <a:spcPct val="80000"/>
              </a:lnSpc>
              <a:buFontTx/>
              <a:buNone/>
            </a:pPr>
            <a:endParaRPr lang="ro-RO" altLang="en-US" sz="2400" dirty="0"/>
          </a:p>
          <a:p>
            <a:pPr marL="0" indent="0" algn="just" eaLnBrk="1" hangingPunct="1">
              <a:lnSpc>
                <a:spcPct val="80000"/>
              </a:lnSpc>
            </a:pPr>
            <a:r>
              <a:rPr lang="ro-RO" altLang="en-US" sz="2400" b="1" dirty="0">
                <a:solidFill>
                  <a:schemeClr val="tx1">
                    <a:lumMod val="95000"/>
                  </a:schemeClr>
                </a:solidFill>
              </a:rPr>
              <a:t>ESTE INTERZISĂ ATRAGEREA CLIENTELI PRIN ATRIBUIREA DE REMIZE DIN ONORARIU, COMISIOANE,TARIFE REDUSE SAU ALTE AVANTAJE PRECUM ŞI A FACE UZ DE UN MANDAT POLITIC SAU ADMINISTRATIV.</a:t>
            </a:r>
          </a:p>
          <a:p>
            <a:pPr marL="0" indent="0" algn="just" eaLnBrk="1" hangingPunct="1">
              <a:lnSpc>
                <a:spcPct val="80000"/>
              </a:lnSpc>
            </a:pPr>
            <a:endParaRPr lang="ro-RO" altLang="en-US" sz="2400" b="1" dirty="0">
              <a:solidFill>
                <a:schemeClr val="tx1">
                  <a:lumMod val="95000"/>
                </a:schemeClr>
              </a:solidFill>
            </a:endParaRPr>
          </a:p>
          <a:p>
            <a:pPr marL="0" indent="0" algn="just" eaLnBrk="1" hangingPunct="1">
              <a:lnSpc>
                <a:spcPct val="80000"/>
              </a:lnSpc>
            </a:pPr>
            <a:r>
              <a:rPr lang="ro-RO" altLang="en-US" sz="2400" b="1" dirty="0">
                <a:solidFill>
                  <a:schemeClr val="tx1">
                    <a:lumMod val="95000"/>
                  </a:schemeClr>
                </a:solidFill>
              </a:rPr>
              <a:t>ESTE PERMISĂ PUBLICITATEA PROFESIONISTULUI LIBERAL  ATUNCI CÂND :</a:t>
            </a:r>
            <a:endParaRPr lang="en-US" altLang="en-US" sz="2400" b="1" dirty="0">
              <a:solidFill>
                <a:schemeClr val="tx1">
                  <a:lumMod val="95000"/>
                </a:schemeClr>
              </a:solidFill>
            </a:endParaRPr>
          </a:p>
          <a:p>
            <a:pPr lvl="1" algn="just" eaLnBrk="1" hangingPunct="1">
              <a:lnSpc>
                <a:spcPct val="80000"/>
              </a:lnSpc>
            </a:pPr>
            <a:r>
              <a:rPr lang="ro-RO" altLang="en-US" sz="2000" b="1" dirty="0">
                <a:solidFill>
                  <a:schemeClr val="tx1">
                    <a:lumMod val="95000"/>
                  </a:schemeClr>
                </a:solidFill>
              </a:rPr>
              <a:t>ESTE NUMIT SAU I SE ÎNCREDINŢEAZĂ O ACTIVITATE DE IMPORTANŢĂ NAŢIONALĂ SAU LOCALĂ SAU ACORDAREA UNEI DISTINCŢII.</a:t>
            </a:r>
            <a:endParaRPr lang="en-US" altLang="en-US" sz="2000" b="1" dirty="0">
              <a:solidFill>
                <a:schemeClr val="tx1">
                  <a:lumMod val="95000"/>
                </a:schemeClr>
              </a:solidFill>
            </a:endParaRPr>
          </a:p>
          <a:p>
            <a:pPr lvl="1" algn="just" eaLnBrk="1" hangingPunct="1">
              <a:lnSpc>
                <a:spcPct val="80000"/>
              </a:lnSpc>
            </a:pPr>
            <a:r>
              <a:rPr lang="ro-RO" altLang="en-US" sz="2000" b="1" dirty="0">
                <a:solidFill>
                  <a:schemeClr val="tx1">
                    <a:lumMod val="95000"/>
                  </a:schemeClr>
                </a:solidFill>
              </a:rPr>
              <a:t>ESTE ÎN CĂUTAREA UNUI PARTENERIAT</a:t>
            </a:r>
            <a:r>
              <a:rPr lang="ro-RO" altLang="en-US" sz="2000" dirty="0">
                <a:solidFill>
                  <a:schemeClr val="tx1">
                    <a:lumMod val="95000"/>
                  </a:schemeClr>
                </a:solidFill>
              </a:rPr>
              <a:t> </a:t>
            </a:r>
            <a:endParaRPr lang="en-US" altLang="en-US" sz="2000" dirty="0">
              <a:solidFill>
                <a:schemeClr val="tx1">
                  <a:lumMod val="95000"/>
                </a:schemeClr>
              </a:solidFill>
            </a:endParaRPr>
          </a:p>
          <a:p>
            <a:pPr marL="0" indent="0" algn="just" eaLnBrk="1" hangingPunct="1">
              <a:lnSpc>
                <a:spcPct val="80000"/>
              </a:lnSpc>
            </a:pPr>
            <a:endParaRPr lang="en-US" altLang="en-US" sz="2400" b="1" dirty="0"/>
          </a:p>
          <a:p>
            <a:pPr marL="0" indent="0" algn="just" eaLnBrk="1" hangingPunct="1">
              <a:lnSpc>
                <a:spcPct val="80000"/>
              </a:lnSpc>
              <a:buFontTx/>
              <a:buNone/>
            </a:pPr>
            <a:endParaRPr lang="en-US" altLang="en-US" sz="2400" b="1" dirty="0"/>
          </a:p>
        </p:txBody>
      </p:sp>
    </p:spTree>
    <p:extLst>
      <p:ext uri="{BB962C8B-B14F-4D97-AF65-F5344CB8AC3E}">
        <p14:creationId xmlns:p14="http://schemas.microsoft.com/office/powerpoint/2010/main" val="31476057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8851">
                                            <p:txEl>
                                              <p:pRg st="1" end="1"/>
                                            </p:txEl>
                                          </p:spTgt>
                                        </p:tgtEl>
                                        <p:attrNameLst>
                                          <p:attrName>style.visibility</p:attrName>
                                        </p:attrNameLst>
                                      </p:cBhvr>
                                      <p:to>
                                        <p:strVal val="visible"/>
                                      </p:to>
                                    </p:set>
                                    <p:anim calcmode="lin" valueType="num">
                                      <p:cBhvr additive="base">
                                        <p:cTn id="7" dur="500" fill="hold"/>
                                        <p:tgtEl>
                                          <p:spTgt spid="788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88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8851">
                                            <p:txEl>
                                              <p:pRg st="3" end="3"/>
                                            </p:txEl>
                                          </p:spTgt>
                                        </p:tgtEl>
                                        <p:attrNameLst>
                                          <p:attrName>style.visibility</p:attrName>
                                        </p:attrNameLst>
                                      </p:cBhvr>
                                      <p:to>
                                        <p:strVal val="visible"/>
                                      </p:to>
                                    </p:set>
                                    <p:anim calcmode="lin" valueType="num">
                                      <p:cBhvr additive="base">
                                        <p:cTn id="13" dur="500" fill="hold"/>
                                        <p:tgtEl>
                                          <p:spTgt spid="7885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8851">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8851">
                                            <p:txEl>
                                              <p:pRg st="4" end="4"/>
                                            </p:txEl>
                                          </p:spTgt>
                                        </p:tgtEl>
                                        <p:attrNameLst>
                                          <p:attrName>style.visibility</p:attrName>
                                        </p:attrNameLst>
                                      </p:cBhvr>
                                      <p:to>
                                        <p:strVal val="visible"/>
                                      </p:to>
                                    </p:set>
                                    <p:anim calcmode="lin" valueType="num">
                                      <p:cBhvr additive="base">
                                        <p:cTn id="17" dur="500" fill="hold"/>
                                        <p:tgtEl>
                                          <p:spTgt spid="78851">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8851">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8851">
                                            <p:txEl>
                                              <p:pRg st="5" end="5"/>
                                            </p:txEl>
                                          </p:spTgt>
                                        </p:tgtEl>
                                        <p:attrNameLst>
                                          <p:attrName>style.visibility</p:attrName>
                                        </p:attrNameLst>
                                      </p:cBhvr>
                                      <p:to>
                                        <p:strVal val="visible"/>
                                      </p:to>
                                    </p:set>
                                    <p:anim calcmode="lin" valueType="num">
                                      <p:cBhvr additive="base">
                                        <p:cTn id="21" dur="500" fill="hold"/>
                                        <p:tgtEl>
                                          <p:spTgt spid="78851">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88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a:extLst>
              <a:ext uri="{FF2B5EF4-FFF2-40B4-BE49-F238E27FC236}">
                <a16:creationId xmlns:a16="http://schemas.microsoft.com/office/drawing/2014/main" id="{514484E8-E603-45F0-85F1-86F379640C2A}"/>
              </a:ext>
            </a:extLst>
          </p:cNvPr>
          <p:cNvSpPr>
            <a:spLocks noGrp="1" noChangeArrowheads="1"/>
          </p:cNvSpPr>
          <p:nvPr>
            <p:ph idx="1"/>
          </p:nvPr>
        </p:nvSpPr>
        <p:spPr>
          <a:xfrm>
            <a:off x="0" y="381000"/>
            <a:ext cx="9144000" cy="5943600"/>
          </a:xfrm>
        </p:spPr>
        <p:txBody>
          <a:bodyPr/>
          <a:lstStyle/>
          <a:p>
            <a:pPr algn="just" eaLnBrk="1" hangingPunct="1">
              <a:lnSpc>
                <a:spcPct val="80000"/>
              </a:lnSpc>
            </a:pPr>
            <a:r>
              <a:rPr lang="en-US" altLang="en-US" sz="2400" b="1" dirty="0">
                <a:solidFill>
                  <a:schemeClr val="tx1">
                    <a:lumMod val="95000"/>
                  </a:schemeClr>
                </a:solidFill>
              </a:rPr>
              <a:t>ESTE ÎNSCRIS ÎNTR-UN ANUAR ( DE PILDĂ PAGINI AURII) DAR ÎNREGISTRAREA DATELOR SĂ NU POATĂ FI PRIVITĂ CA PUBLICITATE PROMOŢIONALĂ </a:t>
            </a:r>
          </a:p>
          <a:p>
            <a:pPr algn="just" eaLnBrk="1" hangingPunct="1">
              <a:lnSpc>
                <a:spcPct val="80000"/>
              </a:lnSpc>
              <a:buFontTx/>
              <a:buNone/>
            </a:pPr>
            <a:endParaRPr lang="en-US" altLang="en-US" sz="2400" b="1" dirty="0">
              <a:solidFill>
                <a:schemeClr val="tx1">
                  <a:lumMod val="95000"/>
                </a:schemeClr>
              </a:solidFill>
            </a:endParaRPr>
          </a:p>
          <a:p>
            <a:pPr algn="just" eaLnBrk="1" hangingPunct="1">
              <a:lnSpc>
                <a:spcPct val="80000"/>
              </a:lnSpc>
            </a:pPr>
            <a:r>
              <a:rPr lang="ro-RO" altLang="en-US" sz="2400" b="1" dirty="0">
                <a:solidFill>
                  <a:schemeClr val="tx1">
                    <a:lumMod val="95000"/>
                  </a:schemeClr>
                </a:solidFill>
              </a:rPr>
              <a:t>SCRIE O CARTE, PUBLICĂ UN ARTICOL, ACORDĂ UN INTERVIU, APARE LA TELEVIZOR SAU VORBEŞTE LA RADIO    ( PUTÂND SĂ MENŢIONEZE CALIFICĂRILE ŞI ORGANISMUL PROFESIONAL DE CARE APARŢINE)</a:t>
            </a:r>
            <a:endParaRPr lang="en-US" altLang="en-US" sz="2400" b="1" dirty="0">
              <a:solidFill>
                <a:schemeClr val="tx1">
                  <a:lumMod val="95000"/>
                </a:schemeClr>
              </a:solidFill>
            </a:endParaRPr>
          </a:p>
          <a:p>
            <a:pPr algn="just" eaLnBrk="1" hangingPunct="1">
              <a:lnSpc>
                <a:spcPct val="80000"/>
              </a:lnSpc>
              <a:buFontTx/>
              <a:buNone/>
            </a:pPr>
            <a:endParaRPr lang="en-US" altLang="en-US" sz="2400" b="1" dirty="0">
              <a:solidFill>
                <a:schemeClr val="tx1">
                  <a:lumMod val="95000"/>
                </a:schemeClr>
              </a:solidFill>
            </a:endParaRPr>
          </a:p>
          <a:p>
            <a:pPr algn="just" eaLnBrk="1" hangingPunct="1">
              <a:lnSpc>
                <a:spcPct val="80000"/>
              </a:lnSpc>
            </a:pPr>
            <a:r>
              <a:rPr lang="ro-RO" altLang="en-US" sz="2400" b="1" dirty="0">
                <a:solidFill>
                  <a:schemeClr val="tx1">
                    <a:lumMod val="95000"/>
                  </a:schemeClr>
                </a:solidFill>
              </a:rPr>
              <a:t>INVITĂ CLIENŢI SAU ALŢI PROFESIONIŞTI LA CURSURI DE PREGĂTIRE SAU SEMINARII ORGANIZATE PENTRU PREGĂTIREA PERSONALULUI.</a:t>
            </a:r>
            <a:endParaRPr lang="en-US" altLang="en-US" sz="2400" b="1" dirty="0">
              <a:solidFill>
                <a:schemeClr val="tx1">
                  <a:lumMod val="95000"/>
                </a:schemeClr>
              </a:solidFill>
            </a:endParaRPr>
          </a:p>
          <a:p>
            <a:pPr algn="just" eaLnBrk="1" hangingPunct="1">
              <a:lnSpc>
                <a:spcPct val="80000"/>
              </a:lnSpc>
            </a:pPr>
            <a:endParaRPr lang="en-US" altLang="en-US" sz="2400" dirty="0"/>
          </a:p>
          <a:p>
            <a:pPr algn="just" eaLnBrk="1" hangingPunct="1">
              <a:lnSpc>
                <a:spcPct val="80000"/>
              </a:lnSpc>
            </a:pPr>
            <a:endParaRPr lang="en-US" altLang="en-US" sz="2400" b="1" dirty="0"/>
          </a:p>
        </p:txBody>
      </p:sp>
    </p:spTree>
    <p:extLst>
      <p:ext uri="{BB962C8B-B14F-4D97-AF65-F5344CB8AC3E}">
        <p14:creationId xmlns:p14="http://schemas.microsoft.com/office/powerpoint/2010/main" val="14317698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0899">
                                            <p:txEl>
                                              <p:pRg st="2" end="2"/>
                                            </p:txEl>
                                          </p:spTgt>
                                        </p:tgtEl>
                                        <p:attrNameLst>
                                          <p:attrName>style.visibility</p:attrName>
                                        </p:attrNameLst>
                                      </p:cBhvr>
                                      <p:to>
                                        <p:strVal val="visible"/>
                                      </p:to>
                                    </p:set>
                                    <p:anim calcmode="lin" valueType="num">
                                      <p:cBhvr additive="base">
                                        <p:cTn id="13" dur="500" fill="hold"/>
                                        <p:tgtEl>
                                          <p:spTgt spid="808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08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0899">
                                            <p:txEl>
                                              <p:pRg st="4" end="4"/>
                                            </p:txEl>
                                          </p:spTgt>
                                        </p:tgtEl>
                                        <p:attrNameLst>
                                          <p:attrName>style.visibility</p:attrName>
                                        </p:attrNameLst>
                                      </p:cBhvr>
                                      <p:to>
                                        <p:strVal val="visible"/>
                                      </p:to>
                                    </p:set>
                                    <p:anim calcmode="lin" valueType="num">
                                      <p:cBhvr additive="base">
                                        <p:cTn id="19" dur="500" fill="hold"/>
                                        <p:tgtEl>
                                          <p:spTgt spid="808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08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a:extLst>
              <a:ext uri="{FF2B5EF4-FFF2-40B4-BE49-F238E27FC236}">
                <a16:creationId xmlns:a16="http://schemas.microsoft.com/office/drawing/2014/main" id="{08BFCE79-C73F-43A3-B3FF-FD7530B5144E}"/>
              </a:ext>
            </a:extLst>
          </p:cNvPr>
          <p:cNvSpPr>
            <a:spLocks noGrp="1" noChangeArrowheads="1"/>
          </p:cNvSpPr>
          <p:nvPr>
            <p:ph idx="1"/>
          </p:nvPr>
        </p:nvSpPr>
        <p:spPr>
          <a:xfrm>
            <a:off x="539552" y="620688"/>
            <a:ext cx="8280920" cy="5791200"/>
          </a:xfrm>
        </p:spPr>
        <p:txBody>
          <a:bodyPr/>
          <a:lstStyle/>
          <a:p>
            <a:pPr algn="just" eaLnBrk="1" hangingPunct="1">
              <a:lnSpc>
                <a:spcPct val="80000"/>
              </a:lnSpc>
            </a:pPr>
            <a:endParaRPr lang="en-US" altLang="en-US" sz="2200" b="1" dirty="0"/>
          </a:p>
          <a:p>
            <a:pPr algn="just" eaLnBrk="1" hangingPunct="1">
              <a:lnSpc>
                <a:spcPct val="80000"/>
              </a:lnSpc>
            </a:pPr>
            <a:r>
              <a:rPr lang="en-US" altLang="en-US" sz="2200" b="1" dirty="0">
                <a:solidFill>
                  <a:schemeClr val="tx1">
                    <a:lumMod val="95000"/>
                  </a:schemeClr>
                </a:solidFill>
              </a:rPr>
              <a:t> </a:t>
            </a:r>
            <a:r>
              <a:rPr lang="ro-RO" altLang="en-US" sz="2200" b="1" dirty="0">
                <a:solidFill>
                  <a:schemeClr val="tx1">
                    <a:lumMod val="95000"/>
                  </a:schemeClr>
                </a:solidFill>
              </a:rPr>
              <a:t>PUBLICĂ BROŞURI ŞI DOCUMENTE CONŢINÂND INFORMAŢII TEHNICE DESTINATE PERSONALULUI CE URMEAZĂ A FI RECRUTAT SAU CLIENŢILOR; NU ESTE INDICAT A FI DISTRIBUITE  ALTORA SAU PUBLICULUI LARG</a:t>
            </a:r>
            <a:endParaRPr lang="en-US" altLang="en-US" sz="2200" b="1" dirty="0">
              <a:solidFill>
                <a:schemeClr val="tx1">
                  <a:lumMod val="95000"/>
                </a:schemeClr>
              </a:solidFill>
            </a:endParaRPr>
          </a:p>
          <a:p>
            <a:pPr algn="just" eaLnBrk="1" hangingPunct="1">
              <a:lnSpc>
                <a:spcPct val="80000"/>
              </a:lnSpc>
              <a:buFontTx/>
              <a:buNone/>
            </a:pPr>
            <a:endParaRPr lang="en-US" altLang="en-US" sz="2200" b="1" dirty="0">
              <a:solidFill>
                <a:schemeClr val="tx1">
                  <a:lumMod val="95000"/>
                </a:schemeClr>
              </a:solidFill>
            </a:endParaRPr>
          </a:p>
          <a:p>
            <a:pPr algn="just" eaLnBrk="1" hangingPunct="1">
              <a:lnSpc>
                <a:spcPct val="80000"/>
              </a:lnSpc>
            </a:pPr>
            <a:r>
              <a:rPr lang="ro-RO" altLang="en-US" sz="2200" b="1" dirty="0">
                <a:solidFill>
                  <a:schemeClr val="tx1">
                    <a:lumMod val="95000"/>
                  </a:schemeClr>
                </a:solidFill>
              </a:rPr>
              <a:t>URMEAZĂ A FI RECUTAT PERSONALUL PENTRU LOCURILE VACANTE PROPRII SAU ALE UNUI CLIENT</a:t>
            </a:r>
            <a:endParaRPr lang="en-US" altLang="en-US" sz="2200" b="1" dirty="0">
              <a:solidFill>
                <a:schemeClr val="tx1">
                  <a:lumMod val="95000"/>
                </a:schemeClr>
              </a:solidFill>
            </a:endParaRPr>
          </a:p>
          <a:p>
            <a:pPr algn="just" eaLnBrk="1" hangingPunct="1">
              <a:lnSpc>
                <a:spcPct val="80000"/>
              </a:lnSpc>
            </a:pPr>
            <a:endParaRPr lang="en-US" altLang="en-US" sz="2200" b="1" dirty="0">
              <a:solidFill>
                <a:schemeClr val="tx1">
                  <a:lumMod val="95000"/>
                </a:schemeClr>
              </a:solidFill>
            </a:endParaRPr>
          </a:p>
          <a:p>
            <a:pPr algn="just" eaLnBrk="1" hangingPunct="1">
              <a:lnSpc>
                <a:spcPct val="80000"/>
              </a:lnSpc>
            </a:pPr>
            <a:r>
              <a:rPr lang="ro-RO" altLang="en-US" sz="2200" b="1" dirty="0">
                <a:solidFill>
                  <a:schemeClr val="tx1">
                    <a:lumMod val="95000"/>
                  </a:schemeClr>
                </a:solidFill>
              </a:rPr>
              <a:t>SE SCHIMBĂ SEDIUL SAU STRUCTURA PARTENERILOR</a:t>
            </a:r>
            <a:r>
              <a:rPr lang="en-US" altLang="en-US" sz="2200" dirty="0">
                <a:solidFill>
                  <a:schemeClr val="tx1">
                    <a:lumMod val="95000"/>
                  </a:schemeClr>
                </a:solidFill>
              </a:rPr>
              <a:t> </a:t>
            </a:r>
          </a:p>
          <a:p>
            <a:pPr algn="just" eaLnBrk="1" hangingPunct="1">
              <a:lnSpc>
                <a:spcPct val="80000"/>
              </a:lnSpc>
              <a:buFontTx/>
              <a:buNone/>
            </a:pPr>
            <a:endParaRPr lang="en-US" altLang="en-US" sz="2200" dirty="0">
              <a:solidFill>
                <a:schemeClr val="tx1">
                  <a:lumMod val="95000"/>
                </a:schemeClr>
              </a:solidFill>
            </a:endParaRPr>
          </a:p>
          <a:p>
            <a:pPr algn="just" eaLnBrk="1" hangingPunct="1">
              <a:lnSpc>
                <a:spcPct val="80000"/>
              </a:lnSpc>
            </a:pPr>
            <a:r>
              <a:rPr lang="ro-RO" altLang="en-US" sz="2200" b="1" dirty="0">
                <a:solidFill>
                  <a:schemeClr val="tx1">
                    <a:lumMod val="95000"/>
                  </a:schemeClr>
                </a:solidFill>
              </a:rPr>
              <a:t>ESTE MENŢIONAT NUMELE ÎNTR-UN  DOCUMENT PUBLICAT DE CLIENT _ DIVERSE RAPOARTE  ( CENZORULUI </a:t>
            </a:r>
            <a:r>
              <a:rPr lang="en-US" altLang="en-US" sz="2200" b="1" dirty="0">
                <a:solidFill>
                  <a:schemeClr val="tx1">
                    <a:lumMod val="95000"/>
                  </a:schemeClr>
                </a:solidFill>
              </a:rPr>
              <a:t>AUDITORULUI </a:t>
            </a:r>
            <a:r>
              <a:rPr lang="ro-RO" altLang="en-US" sz="2200" b="1" dirty="0">
                <a:solidFill>
                  <a:schemeClr val="tx1">
                    <a:lumMod val="95000"/>
                  </a:schemeClr>
                </a:solidFill>
              </a:rPr>
              <a:t>ETC).</a:t>
            </a:r>
            <a:endParaRPr lang="en-US" altLang="en-US" sz="2200" b="1" dirty="0">
              <a:solidFill>
                <a:schemeClr val="tx1">
                  <a:lumMod val="95000"/>
                </a:schemeClr>
              </a:solidFill>
            </a:endParaRPr>
          </a:p>
          <a:p>
            <a:pPr algn="just" eaLnBrk="1" hangingPunct="1">
              <a:lnSpc>
                <a:spcPct val="80000"/>
              </a:lnSpc>
              <a:buFontTx/>
              <a:buNone/>
            </a:pPr>
            <a:endParaRPr lang="en-US" altLang="en-US" sz="2200" b="1" dirty="0"/>
          </a:p>
        </p:txBody>
      </p:sp>
    </p:spTree>
    <p:extLst>
      <p:ext uri="{BB962C8B-B14F-4D97-AF65-F5344CB8AC3E}">
        <p14:creationId xmlns:p14="http://schemas.microsoft.com/office/powerpoint/2010/main" val="2569936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995">
                                            <p:txEl>
                                              <p:pRg st="1" end="1"/>
                                            </p:txEl>
                                          </p:spTgt>
                                        </p:tgtEl>
                                        <p:attrNameLst>
                                          <p:attrName>style.visibility</p:attrName>
                                        </p:attrNameLst>
                                      </p:cBhvr>
                                      <p:to>
                                        <p:strVal val="visible"/>
                                      </p:to>
                                    </p:set>
                                    <p:anim calcmode="lin" valueType="num">
                                      <p:cBhvr additive="base">
                                        <p:cTn id="7" dur="500" fill="hold"/>
                                        <p:tgtEl>
                                          <p:spTgt spid="849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49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4995">
                                            <p:txEl>
                                              <p:pRg st="3" end="3"/>
                                            </p:txEl>
                                          </p:spTgt>
                                        </p:tgtEl>
                                        <p:attrNameLst>
                                          <p:attrName>style.visibility</p:attrName>
                                        </p:attrNameLst>
                                      </p:cBhvr>
                                      <p:to>
                                        <p:strVal val="visible"/>
                                      </p:to>
                                    </p:set>
                                    <p:anim calcmode="lin" valueType="num">
                                      <p:cBhvr additive="base">
                                        <p:cTn id="13" dur="500" fill="hold"/>
                                        <p:tgtEl>
                                          <p:spTgt spid="8499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9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4995">
                                            <p:txEl>
                                              <p:pRg st="5" end="5"/>
                                            </p:txEl>
                                          </p:spTgt>
                                        </p:tgtEl>
                                        <p:attrNameLst>
                                          <p:attrName>style.visibility</p:attrName>
                                        </p:attrNameLst>
                                      </p:cBhvr>
                                      <p:to>
                                        <p:strVal val="visible"/>
                                      </p:to>
                                    </p:set>
                                    <p:anim calcmode="lin" valueType="num">
                                      <p:cBhvr additive="base">
                                        <p:cTn id="19" dur="500" fill="hold"/>
                                        <p:tgtEl>
                                          <p:spTgt spid="8499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49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4995">
                                            <p:txEl>
                                              <p:pRg st="7" end="7"/>
                                            </p:txEl>
                                          </p:spTgt>
                                        </p:tgtEl>
                                        <p:attrNameLst>
                                          <p:attrName>style.visibility</p:attrName>
                                        </p:attrNameLst>
                                      </p:cBhvr>
                                      <p:to>
                                        <p:strVal val="visible"/>
                                      </p:to>
                                    </p:set>
                                    <p:anim calcmode="lin" valueType="num">
                                      <p:cBhvr additive="base">
                                        <p:cTn id="25" dur="500" fill="hold"/>
                                        <p:tgtEl>
                                          <p:spTgt spid="84995">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499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E41AF0B-8557-4544-B43F-A5FF358C9959}"/>
              </a:ext>
            </a:extLst>
          </p:cNvPr>
          <p:cNvSpPr>
            <a:spLocks noGrp="1" noChangeArrowheads="1"/>
          </p:cNvSpPr>
          <p:nvPr>
            <p:ph type="title"/>
          </p:nvPr>
        </p:nvSpPr>
        <p:spPr>
          <a:xfrm>
            <a:off x="152400" y="292100"/>
            <a:ext cx="8839200" cy="1155700"/>
          </a:xfrm>
        </p:spPr>
        <p:txBody>
          <a:bodyPr>
            <a:normAutofit fontScale="90000"/>
          </a:bodyPr>
          <a:lstStyle/>
          <a:p>
            <a:pPr eaLnBrk="1" hangingPunct="1"/>
            <a:r>
              <a:rPr lang="ro-RO" altLang="en-US" sz="2800" b="1" i="1" u="sng" dirty="0"/>
              <a:t>PARTEA  </a:t>
            </a:r>
            <a:r>
              <a:rPr lang="en-US" altLang="en-US" sz="2800" b="1" i="1" u="sng" dirty="0"/>
              <a:t>B  </a:t>
            </a:r>
            <a:r>
              <a:rPr lang="ro-RO" altLang="en-US" sz="2800" b="1" i="1" u="sng" dirty="0"/>
              <a:t> </a:t>
            </a:r>
            <a:br>
              <a:rPr lang="en-US" altLang="en-US" sz="2800" i="1" dirty="0"/>
            </a:br>
            <a:r>
              <a:rPr lang="en-US" altLang="en-US" sz="2800" b="1" i="1" dirty="0"/>
              <a:t> </a:t>
            </a:r>
            <a:r>
              <a:rPr lang="en-US" altLang="en-US" sz="2000" b="1" i="1" dirty="0"/>
              <a:t>APLICABILĂ  PROFESIONI</a:t>
            </a:r>
            <a:r>
              <a:rPr lang="ro-RO" altLang="en-US" sz="2000" b="1" i="1" dirty="0"/>
              <a:t>Ş</a:t>
            </a:r>
            <a:r>
              <a:rPr lang="en-US" altLang="en-US" sz="2000" b="1" i="1" dirty="0"/>
              <a:t>TILOR </a:t>
            </a:r>
            <a:r>
              <a:rPr lang="ro-RO" altLang="en-US" sz="2000" b="1" i="1" dirty="0"/>
              <a:t> </a:t>
            </a:r>
            <a:r>
              <a:rPr lang="en-US" altLang="en-US" sz="2000" b="1" i="1" dirty="0"/>
              <a:t>INDEPENDENŢI – LIBERALI</a:t>
            </a:r>
            <a:r>
              <a:rPr lang="en-US" altLang="en-US" sz="4000" b="1" i="1" dirty="0"/>
              <a:t>      INDEPENDENŢA</a:t>
            </a:r>
            <a:br>
              <a:rPr lang="en-US" altLang="en-US" sz="4000" b="1" i="1" dirty="0"/>
            </a:br>
            <a:r>
              <a:rPr lang="en-US" altLang="en-US" sz="2000" b="1" i="1" dirty="0"/>
              <a:t> </a:t>
            </a:r>
          </a:p>
        </p:txBody>
      </p:sp>
      <p:sp>
        <p:nvSpPr>
          <p:cNvPr id="47107" name="Rectangle 3">
            <a:extLst>
              <a:ext uri="{FF2B5EF4-FFF2-40B4-BE49-F238E27FC236}">
                <a16:creationId xmlns:a16="http://schemas.microsoft.com/office/drawing/2014/main" id="{53AA55D5-8F8A-40D6-86B8-82B24B45E7FE}"/>
              </a:ext>
            </a:extLst>
          </p:cNvPr>
          <p:cNvSpPr>
            <a:spLocks noGrp="1" noChangeArrowheads="1"/>
          </p:cNvSpPr>
          <p:nvPr>
            <p:ph idx="1"/>
          </p:nvPr>
        </p:nvSpPr>
        <p:spPr>
          <a:xfrm>
            <a:off x="10538" y="1628800"/>
            <a:ext cx="9144000" cy="4648200"/>
          </a:xfrm>
        </p:spPr>
        <p:txBody>
          <a:bodyPr/>
          <a:lstStyle/>
          <a:p>
            <a:pPr eaLnBrk="1" hangingPunct="1">
              <a:lnSpc>
                <a:spcPct val="80000"/>
              </a:lnSpc>
            </a:pPr>
            <a:r>
              <a:rPr lang="en-US" altLang="en-US" sz="2400" b="1" dirty="0">
                <a:solidFill>
                  <a:schemeClr val="tx1">
                    <a:lumMod val="95000"/>
                  </a:schemeClr>
                </a:solidFill>
              </a:rPr>
              <a:t>PROFESIONIŞTII </a:t>
            </a:r>
            <a:r>
              <a:rPr lang="ro-RO" altLang="en-US" sz="2400" b="1" dirty="0">
                <a:solidFill>
                  <a:schemeClr val="tx1">
                    <a:lumMod val="95000"/>
                  </a:schemeClr>
                </a:solidFill>
              </a:rPr>
              <a:t> </a:t>
            </a:r>
            <a:r>
              <a:rPr lang="en-US" altLang="en-US" sz="2400" b="1" dirty="0">
                <a:solidFill>
                  <a:schemeClr val="tx1">
                    <a:lumMod val="95000"/>
                  </a:schemeClr>
                </a:solidFill>
              </a:rPr>
              <a:t> LIBERALI CARE </a:t>
            </a:r>
            <a:r>
              <a:rPr lang="ro-RO" altLang="en-US" sz="2400" b="1" dirty="0">
                <a:solidFill>
                  <a:schemeClr val="tx1">
                    <a:lumMod val="95000"/>
                  </a:schemeClr>
                </a:solidFill>
              </a:rPr>
              <a:t>Î</a:t>
            </a:r>
            <a:r>
              <a:rPr lang="en-US" altLang="en-US" sz="2400" b="1" dirty="0">
                <a:solidFill>
                  <a:schemeClr val="tx1">
                    <a:lumMod val="95000"/>
                  </a:schemeClr>
                </a:solidFill>
              </a:rPr>
              <a:t>NDEPLINESC MISIUNI DE EXPRIMARE A UNOR OPINII  PROFESIONALE  TREBUIE SĂ FIE ŞI SĂ SE MANIFESTE INDEPENDENT</a:t>
            </a:r>
          </a:p>
          <a:p>
            <a:pPr eaLnBrk="1" hangingPunct="1">
              <a:lnSpc>
                <a:spcPct val="80000"/>
              </a:lnSpc>
              <a:buFontTx/>
              <a:buNone/>
            </a:pPr>
            <a:endParaRPr lang="en-US" altLang="en-US" sz="2400" b="1" dirty="0">
              <a:solidFill>
                <a:schemeClr val="tx1">
                  <a:lumMod val="95000"/>
                </a:schemeClr>
              </a:solidFill>
            </a:endParaRPr>
          </a:p>
          <a:p>
            <a:pPr>
              <a:lnSpc>
                <a:spcPct val="80000"/>
              </a:lnSpc>
            </a:pPr>
            <a:r>
              <a:rPr lang="en-US" altLang="en-US" sz="2400" b="1" dirty="0">
                <a:solidFill>
                  <a:schemeClr val="tx1">
                    <a:lumMod val="95000"/>
                  </a:schemeClr>
                </a:solidFill>
              </a:rPr>
              <a:t>PARAGRAFELE URMĂTOARE PREZINTĂ CÂTEVA DIN  UNELE RELAŢII ŞI PRACTICI  CARE URMEAZĂ PRINCIPIILOR INTEGRITĂŢII , OBIECTIVITĂŢII</a:t>
            </a:r>
            <a:r>
              <a:rPr lang="ro-RO" altLang="en-US" sz="2400" b="1" dirty="0">
                <a:solidFill>
                  <a:schemeClr val="tx1">
                    <a:lumMod val="95000"/>
                  </a:schemeClr>
                </a:solidFill>
              </a:rPr>
              <a:t>,</a:t>
            </a:r>
            <a:r>
              <a:rPr lang="en-US" altLang="en-US" sz="2400" b="1" dirty="0">
                <a:solidFill>
                  <a:schemeClr val="tx1">
                    <a:lumMod val="95000"/>
                  </a:schemeClr>
                </a:solidFill>
              </a:rPr>
              <a:t> INDEPENDENŢEI</a:t>
            </a:r>
            <a:r>
              <a:rPr lang="ro-RO" altLang="en-US" sz="2400" b="1" dirty="0">
                <a:solidFill>
                  <a:schemeClr val="tx1">
                    <a:lumMod val="95000"/>
                  </a:schemeClr>
                </a:solidFill>
              </a:rPr>
              <a:t> </a:t>
            </a:r>
            <a:r>
              <a:rPr lang="en-US" altLang="en-US" sz="2400" b="1" dirty="0">
                <a:solidFill>
                  <a:schemeClr val="tx1">
                    <a:lumMod val="95000"/>
                  </a:schemeClr>
                </a:solidFill>
              </a:rPr>
              <a:t>ŞI </a:t>
            </a:r>
            <a:r>
              <a:rPr lang="ro-RO" altLang="en-US" sz="2400" b="1" dirty="0">
                <a:solidFill>
                  <a:schemeClr val="tx1">
                    <a:lumMod val="95000"/>
                  </a:schemeClr>
                </a:solidFill>
              </a:rPr>
              <a:t>MORALITATII</a:t>
            </a:r>
            <a:r>
              <a:rPr lang="en-US" altLang="en-US" sz="2400" b="1" dirty="0">
                <a:solidFill>
                  <a:schemeClr val="tx1">
                    <a:lumMod val="95000"/>
                  </a:schemeClr>
                </a:solidFill>
              </a:rPr>
              <a:t> PROFESIONIŞTILOR </a:t>
            </a:r>
            <a:r>
              <a:rPr lang="ro-RO" altLang="en-US" sz="2400" b="1" dirty="0">
                <a:solidFill>
                  <a:schemeClr val="tx1">
                    <a:lumMod val="95000"/>
                  </a:schemeClr>
                </a:solidFill>
              </a:rPr>
              <a:t> </a:t>
            </a:r>
            <a:r>
              <a:rPr lang="en-US" altLang="en-US" sz="2400" b="1" dirty="0">
                <a:solidFill>
                  <a:schemeClr val="tx1">
                    <a:lumMod val="95000"/>
                  </a:schemeClr>
                </a:solidFill>
              </a:rPr>
              <a:t>LIBERALI. </a:t>
            </a:r>
          </a:p>
          <a:p>
            <a:pPr eaLnBrk="1" hangingPunct="1">
              <a:lnSpc>
                <a:spcPct val="80000"/>
              </a:lnSpc>
            </a:pPr>
            <a:r>
              <a:rPr lang="ro-RO" altLang="en-US" sz="2400" b="1" dirty="0">
                <a:solidFill>
                  <a:schemeClr val="tx1">
                    <a:lumMod val="95000"/>
                  </a:schemeClr>
                </a:solidFill>
              </a:rPr>
              <a:t>LEGĂTURI FINACIARE CU CLIENŢII ; ACCEPTAREA UNOR FORME DE SLARIZARE ; DEŢINEREA DE PARTICIPAŢII LA CAPITAL ;DAREA SAU LUAREA CU ÎMPRUMUT DE BUNURI , SERVICII SAU BANI</a:t>
            </a:r>
            <a:r>
              <a:rPr lang="en-US" altLang="en-US" sz="2400" b="1" dirty="0">
                <a:solidFill>
                  <a:schemeClr val="tx1">
                    <a:lumMod val="95000"/>
                  </a:schemeClr>
                </a:solidFill>
              </a:rPr>
              <a:t> </a:t>
            </a:r>
          </a:p>
          <a:p>
            <a:pPr eaLnBrk="1" hangingPunct="1">
              <a:lnSpc>
                <a:spcPct val="80000"/>
              </a:lnSpc>
            </a:pPr>
            <a:endParaRPr lang="en-US"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 calcmode="lin" valueType="num">
                                      <p:cBhvr additive="base">
                                        <p:cTn id="13" dur="5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anim calcmode="lin" valueType="num">
                                      <p:cBhvr additive="base">
                                        <p:cTn id="19" dur="5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id="{DD5F1240-42A1-493E-B24B-BECCB91B744D}"/>
              </a:ext>
            </a:extLst>
          </p:cNvPr>
          <p:cNvSpPr>
            <a:spLocks noGrp="1" noChangeArrowheads="1"/>
          </p:cNvSpPr>
          <p:nvPr>
            <p:ph idx="1"/>
          </p:nvPr>
        </p:nvSpPr>
        <p:spPr>
          <a:xfrm>
            <a:off x="0" y="304800"/>
            <a:ext cx="9144000" cy="6019800"/>
          </a:xfrm>
        </p:spPr>
        <p:txBody>
          <a:bodyPr>
            <a:normAutofit lnSpcReduction="10000"/>
          </a:bodyPr>
          <a:lstStyle/>
          <a:p>
            <a:pPr eaLnBrk="1" hangingPunct="1">
              <a:lnSpc>
                <a:spcPct val="80000"/>
              </a:lnSpc>
            </a:pPr>
            <a:r>
              <a:rPr lang="ro-RO" altLang="en-US" sz="2000" b="1" dirty="0">
                <a:solidFill>
                  <a:schemeClr val="tx1">
                    <a:lumMod val="95000"/>
                  </a:schemeClr>
                </a:solidFill>
              </a:rPr>
              <a:t>RELAŢIILE PERSONALE SAU FAMILIALE CU CLIENTUL NU TREBUIE SĂ PUNĂ ÎN PERICOL  INDEPENDENŢA PROFESIONISTULUI   LIBERAL</a:t>
            </a:r>
            <a:endParaRPr lang="en-US" altLang="en-US" sz="2000" b="1" dirty="0">
              <a:solidFill>
                <a:schemeClr val="tx1">
                  <a:lumMod val="95000"/>
                </a:schemeClr>
              </a:solidFill>
            </a:endParaRPr>
          </a:p>
          <a:p>
            <a:pPr eaLnBrk="1" hangingPunct="1">
              <a:lnSpc>
                <a:spcPct val="80000"/>
              </a:lnSpc>
              <a:buFontTx/>
              <a:buNone/>
            </a:pPr>
            <a:endParaRPr lang="en-US" altLang="en-US" sz="2000" b="1" dirty="0">
              <a:solidFill>
                <a:schemeClr val="tx1">
                  <a:lumMod val="95000"/>
                </a:schemeClr>
              </a:solidFill>
            </a:endParaRPr>
          </a:p>
          <a:p>
            <a:pPr eaLnBrk="1" hangingPunct="1">
              <a:lnSpc>
                <a:spcPct val="80000"/>
              </a:lnSpc>
            </a:pPr>
            <a:r>
              <a:rPr lang="ro-RO" altLang="en-US" sz="2000" b="1" dirty="0">
                <a:solidFill>
                  <a:schemeClr val="tx1">
                    <a:lumMod val="95000"/>
                  </a:schemeClr>
                </a:solidFill>
              </a:rPr>
              <a:t>IMPLICAREA PROFESIONISTULUI   LIBERAL  ÎN ACTIVITĂŢILE CLEINTULUI ÎN CALITATE DE MEMBRU AL EXECUTIVULUI  SAU ANGAJAT SUB CONTROLUL ACESTUIIA</a:t>
            </a:r>
            <a:r>
              <a:rPr lang="en-US" altLang="en-US" sz="2000" dirty="0">
                <a:solidFill>
                  <a:schemeClr val="tx1">
                    <a:lumMod val="95000"/>
                  </a:schemeClr>
                </a:solidFill>
              </a:rPr>
              <a:t> </a:t>
            </a:r>
          </a:p>
          <a:p>
            <a:pPr eaLnBrk="1" hangingPunct="1">
              <a:lnSpc>
                <a:spcPct val="80000"/>
              </a:lnSpc>
              <a:buFontTx/>
              <a:buNone/>
            </a:pPr>
            <a:endParaRPr lang="en-US" altLang="en-US" sz="2000" dirty="0">
              <a:solidFill>
                <a:schemeClr val="tx1">
                  <a:lumMod val="95000"/>
                </a:schemeClr>
              </a:solidFill>
            </a:endParaRPr>
          </a:p>
          <a:p>
            <a:pPr eaLnBrk="1" hangingPunct="1">
              <a:lnSpc>
                <a:spcPct val="80000"/>
              </a:lnSpc>
            </a:pPr>
            <a:r>
              <a:rPr lang="ro-RO" altLang="en-US" sz="2000" b="1" dirty="0">
                <a:solidFill>
                  <a:schemeClr val="tx1">
                    <a:lumMod val="95000"/>
                  </a:schemeClr>
                </a:solidFill>
              </a:rPr>
              <a:t>PRIMIREA ONORARIILOR DE LA O SINGURĂ UNITATE PATRIMONIALĂ PRESUPUNE O STARE DE DEPENDENŢĂ  A PROFESIONISTULUI   LIBERAL FAŢĂ DE CLIENTUL SĂU.</a:t>
            </a:r>
          </a:p>
          <a:p>
            <a:pPr eaLnBrk="1" hangingPunct="1">
              <a:lnSpc>
                <a:spcPct val="80000"/>
              </a:lnSpc>
            </a:pPr>
            <a:endParaRPr lang="ro-RO" altLang="en-US" sz="2000" b="1" dirty="0">
              <a:solidFill>
                <a:schemeClr val="tx1">
                  <a:lumMod val="95000"/>
                </a:schemeClr>
              </a:solidFill>
            </a:endParaRPr>
          </a:p>
          <a:p>
            <a:pPr eaLnBrk="1" hangingPunct="1">
              <a:lnSpc>
                <a:spcPct val="80000"/>
              </a:lnSpc>
            </a:pPr>
            <a:r>
              <a:rPr lang="en-US" altLang="en-US" sz="2000" b="1" dirty="0">
                <a:solidFill>
                  <a:schemeClr val="tx1">
                    <a:lumMod val="95000"/>
                  </a:schemeClr>
                </a:solidFill>
              </a:rPr>
              <a:t>PRIMIREA DE ONORARII CONDIŢIONATE DE  OBŢINEREA UNOR REZULTATE ALE CLIENTULUI ESTE TOTAL INCOMPATIBILĂ CU INDEPENDENŢA  PROFESIONISTULUI LIBERAL ÎNTRUCÂT  ACESTA NU ESTE JURIDIC LEGAT DE MIJLOACE  ŞI NU DE REZULTAT </a:t>
            </a:r>
            <a:endParaRPr lang="ro-RO" altLang="en-US" sz="2000" b="1" dirty="0">
              <a:solidFill>
                <a:schemeClr val="tx1">
                  <a:lumMod val="95000"/>
                </a:schemeClr>
              </a:solidFill>
            </a:endParaRPr>
          </a:p>
          <a:p>
            <a:pPr eaLnBrk="1" hangingPunct="1">
              <a:lnSpc>
                <a:spcPct val="80000"/>
              </a:lnSpc>
            </a:pPr>
            <a:endParaRPr lang="en-US" altLang="en-US" sz="2000" b="1" dirty="0">
              <a:solidFill>
                <a:schemeClr val="tx1">
                  <a:lumMod val="95000"/>
                </a:schemeClr>
              </a:solidFill>
            </a:endParaRPr>
          </a:p>
          <a:p>
            <a:pPr eaLnBrk="1" hangingPunct="1">
              <a:lnSpc>
                <a:spcPct val="80000"/>
              </a:lnSpc>
            </a:pPr>
            <a:r>
              <a:rPr lang="en-US" altLang="en-US" sz="2000" b="1" dirty="0">
                <a:solidFill>
                  <a:schemeClr val="tx1">
                    <a:lumMod val="95000"/>
                  </a:schemeClr>
                </a:solidFill>
              </a:rPr>
              <a:t> </a:t>
            </a:r>
            <a:r>
              <a:rPr lang="ro-RO" altLang="en-US" sz="2000" b="1" dirty="0">
                <a:solidFill>
                  <a:schemeClr val="tx1">
                    <a:lumMod val="95000"/>
                  </a:schemeClr>
                </a:solidFill>
              </a:rPr>
              <a:t>ACCEPTAREA  PRIMIRII DE BUNURI SAU SERVICII DIN PARTEA CLIENTULUI  POT AMENINŢA INDEPENDENŢA PROFESIONISTULUI  LIBERAL ATUNCI CÂND ACESTEA DESPĂŞESC CADRUL REGULILOR  OBIŞNUITE DE CURTOAZIE.</a:t>
            </a:r>
            <a:endParaRPr lang="en-US" altLang="en-US" sz="2000" b="1" dirty="0">
              <a:solidFill>
                <a:schemeClr val="tx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additive="base">
                                        <p:cTn id="7" dur="5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9155">
                                            <p:txEl>
                                              <p:pRg st="2" end="2"/>
                                            </p:txEl>
                                          </p:spTgt>
                                        </p:tgtEl>
                                        <p:attrNameLst>
                                          <p:attrName>style.visibility</p:attrName>
                                        </p:attrNameLst>
                                      </p:cBhvr>
                                      <p:to>
                                        <p:strVal val="visible"/>
                                      </p:to>
                                    </p:set>
                                    <p:anim calcmode="lin" valueType="num">
                                      <p:cBhvr additive="base">
                                        <p:cTn id="13" dur="5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1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9155">
                                            <p:txEl>
                                              <p:pRg st="4" end="4"/>
                                            </p:txEl>
                                          </p:spTgt>
                                        </p:tgtEl>
                                        <p:attrNameLst>
                                          <p:attrName>style.visibility</p:attrName>
                                        </p:attrNameLst>
                                      </p:cBhvr>
                                      <p:to>
                                        <p:strVal val="visible"/>
                                      </p:to>
                                    </p:set>
                                    <p:anim calcmode="lin" valueType="num">
                                      <p:cBhvr additive="base">
                                        <p:cTn id="19" dur="500" fill="hold"/>
                                        <p:tgtEl>
                                          <p:spTgt spid="4915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1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9155">
                                            <p:txEl>
                                              <p:pRg st="6" end="6"/>
                                            </p:txEl>
                                          </p:spTgt>
                                        </p:tgtEl>
                                        <p:attrNameLst>
                                          <p:attrName>style.visibility</p:attrName>
                                        </p:attrNameLst>
                                      </p:cBhvr>
                                      <p:to>
                                        <p:strVal val="visible"/>
                                      </p:to>
                                    </p:set>
                                    <p:anim calcmode="lin" valueType="num">
                                      <p:cBhvr additive="base">
                                        <p:cTn id="25" dur="500" fill="hold"/>
                                        <p:tgtEl>
                                          <p:spTgt spid="4915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1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9155">
                                            <p:txEl>
                                              <p:pRg st="8" end="8"/>
                                            </p:txEl>
                                          </p:spTgt>
                                        </p:tgtEl>
                                        <p:attrNameLst>
                                          <p:attrName>style.visibility</p:attrName>
                                        </p:attrNameLst>
                                      </p:cBhvr>
                                      <p:to>
                                        <p:strVal val="visible"/>
                                      </p:to>
                                    </p:set>
                                    <p:anim calcmode="lin" valueType="num">
                                      <p:cBhvr additive="base">
                                        <p:cTn id="31" dur="500" fill="hold"/>
                                        <p:tgtEl>
                                          <p:spTgt spid="49155">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15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a:extLst>
              <a:ext uri="{FF2B5EF4-FFF2-40B4-BE49-F238E27FC236}">
                <a16:creationId xmlns:a16="http://schemas.microsoft.com/office/drawing/2014/main" id="{A0BDFBC5-1980-427F-85EE-9750DF7A9A78}"/>
              </a:ext>
            </a:extLst>
          </p:cNvPr>
          <p:cNvSpPr>
            <a:spLocks noGrp="1" noChangeArrowheads="1"/>
          </p:cNvSpPr>
          <p:nvPr>
            <p:ph idx="1"/>
          </p:nvPr>
        </p:nvSpPr>
        <p:spPr>
          <a:xfrm>
            <a:off x="0" y="533400"/>
            <a:ext cx="9144000" cy="5791200"/>
          </a:xfrm>
        </p:spPr>
        <p:txBody>
          <a:bodyPr>
            <a:normAutofit lnSpcReduction="10000"/>
          </a:bodyPr>
          <a:lstStyle/>
          <a:p>
            <a:pPr eaLnBrk="1" hangingPunct="1">
              <a:lnSpc>
                <a:spcPct val="80000"/>
              </a:lnSpc>
              <a:buFontTx/>
              <a:buNone/>
            </a:pPr>
            <a:endParaRPr lang="en-US" altLang="en-US" sz="2000" b="1" dirty="0"/>
          </a:p>
          <a:p>
            <a:pPr eaLnBrk="1" hangingPunct="1">
              <a:lnSpc>
                <a:spcPct val="80000"/>
              </a:lnSpc>
            </a:pPr>
            <a:r>
              <a:rPr lang="ro-RO" altLang="en-US" sz="2000" b="1" dirty="0">
                <a:solidFill>
                  <a:schemeClr val="tx1">
                    <a:lumMod val="95000"/>
                  </a:schemeClr>
                </a:solidFill>
              </a:rPr>
              <a:t>NERESPECTAREA PROPORŢIEI CAPITALULUI UNEI SOCIETĂŢI </a:t>
            </a:r>
            <a:r>
              <a:rPr lang="en-US" altLang="en-US" sz="2000" b="1" dirty="0">
                <a:solidFill>
                  <a:schemeClr val="tx1">
                    <a:lumMod val="95000"/>
                  </a:schemeClr>
                </a:solidFill>
              </a:rPr>
              <a:t> </a:t>
            </a:r>
            <a:r>
              <a:rPr lang="ro-RO" altLang="en-US" sz="2000" b="1" dirty="0">
                <a:solidFill>
                  <a:schemeClr val="tx1">
                    <a:lumMod val="95000"/>
                  </a:schemeClr>
                </a:solidFill>
              </a:rPr>
              <a:t> </a:t>
            </a:r>
            <a:r>
              <a:rPr lang="en-US" altLang="en-US" sz="2000" b="1" dirty="0">
                <a:solidFill>
                  <a:schemeClr val="tx1">
                    <a:lumMod val="95000"/>
                  </a:schemeClr>
                </a:solidFill>
              </a:rPr>
              <a:t>PROFESIONALE</a:t>
            </a:r>
            <a:r>
              <a:rPr lang="ro-RO" altLang="en-US" sz="2000" b="1" dirty="0">
                <a:solidFill>
                  <a:schemeClr val="tx1">
                    <a:lumMod val="95000"/>
                  </a:schemeClr>
                </a:solidFill>
              </a:rPr>
              <a:t> = MAJORITATEA DE 51 % SĂ O DEŢINĂ PROFESIONIŞTII   LIBERALI # REPREZINTĂ O PRESIUNE INTERNĂ ASUPRA INDEPENDENŢEI PROFESIEI.</a:t>
            </a:r>
          </a:p>
          <a:p>
            <a:pPr eaLnBrk="1" hangingPunct="1">
              <a:lnSpc>
                <a:spcPct val="80000"/>
              </a:lnSpc>
              <a:buFontTx/>
              <a:buNone/>
            </a:pPr>
            <a:endParaRPr lang="ro-RO" altLang="en-US" sz="2000" b="1" dirty="0">
              <a:solidFill>
                <a:schemeClr val="tx1">
                  <a:lumMod val="95000"/>
                </a:schemeClr>
              </a:solidFill>
            </a:endParaRPr>
          </a:p>
          <a:p>
            <a:pPr eaLnBrk="1" hangingPunct="1">
              <a:lnSpc>
                <a:spcPct val="80000"/>
              </a:lnSpc>
            </a:pPr>
            <a:r>
              <a:rPr lang="ro-RO" altLang="en-US" sz="2000" b="1" dirty="0">
                <a:solidFill>
                  <a:schemeClr val="tx1">
                    <a:lumMod val="95000"/>
                  </a:schemeClr>
                </a:solidFill>
              </a:rPr>
              <a:t>FOŞTII PARTENERI AI UNUI CABINET  SAU SOCIETATE DE  LIBERALA POT ACCEPTA O MISIUNE DE LA UN CLIENT AL CABINETULUI / SOCIETĂŢII , CONSIDERÂNDU-SE CĂ INDEPENDENŢA CABINETULUI / SOCIETĂŢII NU AR FI AFECTATĂ.</a:t>
            </a:r>
            <a:r>
              <a:rPr lang="en-US" altLang="en-US" sz="2000" b="1" dirty="0">
                <a:solidFill>
                  <a:schemeClr val="tx1">
                    <a:lumMod val="95000"/>
                  </a:schemeClr>
                </a:solidFill>
              </a:rPr>
              <a:t> </a:t>
            </a:r>
            <a:endParaRPr lang="ro-RO" altLang="en-US" sz="2000" b="1" dirty="0">
              <a:solidFill>
                <a:schemeClr val="tx1">
                  <a:lumMod val="95000"/>
                </a:schemeClr>
              </a:solidFill>
            </a:endParaRPr>
          </a:p>
          <a:p>
            <a:pPr eaLnBrk="1" hangingPunct="1">
              <a:lnSpc>
                <a:spcPct val="80000"/>
              </a:lnSpc>
            </a:pPr>
            <a:endParaRPr lang="ro-RO" altLang="en-US" sz="2000" b="1" dirty="0">
              <a:solidFill>
                <a:schemeClr val="tx1">
                  <a:lumMod val="95000"/>
                </a:schemeClr>
              </a:solidFill>
            </a:endParaRPr>
          </a:p>
          <a:p>
            <a:pPr eaLnBrk="1" hangingPunct="1">
              <a:lnSpc>
                <a:spcPct val="80000"/>
              </a:lnSpc>
            </a:pPr>
            <a:r>
              <a:rPr lang="ro-RO" altLang="en-US" sz="2000" b="1" dirty="0">
                <a:solidFill>
                  <a:schemeClr val="tx1">
                    <a:lumMod val="95000"/>
                  </a:schemeClr>
                </a:solidFill>
              </a:rPr>
              <a:t>UN PROCES IMINENT SAU ÎN CURS IMPLICÂND  PROFESIONISTUL   LIBERAL  ŞI UN CLIENT POATE AFECTA RELAŢIA NORMALĂ CU ACESTA ÎN AŞA FEL ÎNCÂT  INDPENDENŢA  ŞI OBIECTIVITATEA  PROFESIONISTULUI   LIBERAL POATE FI PUSĂ LA  ÎNDOIALĂ</a:t>
            </a:r>
            <a:r>
              <a:rPr lang="en-US" altLang="en-US" sz="2000" b="1" dirty="0">
                <a:solidFill>
                  <a:schemeClr val="tx1">
                    <a:lumMod val="95000"/>
                  </a:schemeClr>
                </a:solidFill>
              </a:rPr>
              <a:t> </a:t>
            </a:r>
          </a:p>
          <a:p>
            <a:pPr eaLnBrk="1" hangingPunct="1">
              <a:lnSpc>
                <a:spcPct val="80000"/>
              </a:lnSpc>
            </a:pPr>
            <a:r>
              <a:rPr lang="ro-RO" altLang="en-US" sz="2000" b="1" dirty="0">
                <a:solidFill>
                  <a:schemeClr val="tx1">
                    <a:lumMod val="95000"/>
                  </a:schemeClr>
                </a:solidFill>
              </a:rPr>
              <a:t>PERSONALUL CABINETULUI  CARE EFECTUEAZĂ LUCRRĂRI  DE AUDIT  PENTRU UN CLIENT  PE O PERIOADĂ ÎNDELUNGATĂ  POATE  AFECTA INDEPENDENŢA ACESTUIA. PENTRU GARANTAREA RESPECTĂRII CRITERIILOR  DE OBIECTIVITATE ŞI INDPENDENŢĂ ÎN ÎNDEPLINIREA MISIUNILOR LUI,PERSONALUL VA FI PERIODIC ROTIT.</a:t>
            </a:r>
            <a:endParaRPr lang="en-US" altLang="en-US" sz="2000" b="1" dirty="0">
              <a:solidFill>
                <a:schemeClr val="tx1">
                  <a:lumMod val="95000"/>
                </a:schemeClr>
              </a:solidFill>
            </a:endParaRPr>
          </a:p>
          <a:p>
            <a:pPr eaLnBrk="1" hangingPunct="1">
              <a:lnSpc>
                <a:spcPct val="80000"/>
              </a:lnSpc>
            </a:pPr>
            <a:endParaRPr lang="en-US" altLang="en-US" sz="2000" b="1" dirty="0">
              <a:solidFill>
                <a:schemeClr val="tx1">
                  <a:lumMod val="95000"/>
                </a:schemeClr>
              </a:solidFill>
            </a:endParaRPr>
          </a:p>
          <a:p>
            <a:pPr eaLnBrk="1" hangingPunct="1">
              <a:lnSpc>
                <a:spcPct val="80000"/>
              </a:lnSpc>
            </a:pPr>
            <a:endParaRPr lang="en-US" alt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27">
                                            <p:txEl>
                                              <p:pRg st="1" end="1"/>
                                            </p:txEl>
                                          </p:spTgt>
                                        </p:tgtEl>
                                        <p:attrNameLst>
                                          <p:attrName>style.visibility</p:attrName>
                                        </p:attrNameLst>
                                      </p:cBhvr>
                                      <p:to>
                                        <p:strVal val="visible"/>
                                      </p:to>
                                    </p:set>
                                    <p:anim calcmode="lin" valueType="num">
                                      <p:cBhvr additive="base">
                                        <p:cTn id="7"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2227">
                                            <p:txEl>
                                              <p:pRg st="3" end="3"/>
                                            </p:txEl>
                                          </p:spTgt>
                                        </p:tgtEl>
                                        <p:attrNameLst>
                                          <p:attrName>style.visibility</p:attrName>
                                        </p:attrNameLst>
                                      </p:cBhvr>
                                      <p:to>
                                        <p:strVal val="visible"/>
                                      </p:to>
                                    </p:set>
                                    <p:anim calcmode="lin" valueType="num">
                                      <p:cBhvr additive="base">
                                        <p:cTn id="13" dur="5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2227">
                                            <p:txEl>
                                              <p:pRg st="5" end="5"/>
                                            </p:txEl>
                                          </p:spTgt>
                                        </p:tgtEl>
                                        <p:attrNameLst>
                                          <p:attrName>style.visibility</p:attrName>
                                        </p:attrNameLst>
                                      </p:cBhvr>
                                      <p:to>
                                        <p:strVal val="visible"/>
                                      </p:to>
                                    </p:set>
                                    <p:anim calcmode="lin" valueType="num">
                                      <p:cBhvr additive="base">
                                        <p:cTn id="19" dur="500" fill="hold"/>
                                        <p:tgtEl>
                                          <p:spTgt spid="522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2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2227">
                                            <p:txEl>
                                              <p:pRg st="6" end="6"/>
                                            </p:txEl>
                                          </p:spTgt>
                                        </p:tgtEl>
                                        <p:attrNameLst>
                                          <p:attrName>style.visibility</p:attrName>
                                        </p:attrNameLst>
                                      </p:cBhvr>
                                      <p:to>
                                        <p:strVal val="visible"/>
                                      </p:to>
                                    </p:set>
                                    <p:anim calcmode="lin" valueType="num">
                                      <p:cBhvr additive="base">
                                        <p:cTn id="25" dur="500" fill="hold"/>
                                        <p:tgtEl>
                                          <p:spTgt spid="522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0F03B77C-F826-4528-941D-85E4E754B490}"/>
              </a:ext>
            </a:extLst>
          </p:cNvPr>
          <p:cNvSpPr>
            <a:spLocks noGrp="1" noChangeArrowheads="1"/>
          </p:cNvSpPr>
          <p:nvPr>
            <p:ph type="title"/>
          </p:nvPr>
        </p:nvSpPr>
        <p:spPr>
          <a:xfrm>
            <a:off x="152400" y="292100"/>
            <a:ext cx="8991600" cy="1155700"/>
          </a:xfrm>
        </p:spPr>
        <p:txBody>
          <a:bodyPr>
            <a:normAutofit fontScale="90000"/>
          </a:bodyPr>
          <a:lstStyle/>
          <a:p>
            <a:pPr eaLnBrk="1" hangingPunct="1"/>
            <a:r>
              <a:rPr lang="ro-RO" altLang="en-US" sz="2800" b="1" i="1" u="sng" dirty="0"/>
              <a:t>PARTEA  </a:t>
            </a:r>
            <a:r>
              <a:rPr lang="en-US" altLang="en-US" sz="2800" b="1" i="1" u="sng" dirty="0"/>
              <a:t>B  </a:t>
            </a:r>
            <a:r>
              <a:rPr lang="ro-RO" altLang="en-US" sz="2800" b="1" i="1" u="sng" dirty="0"/>
              <a:t> </a:t>
            </a:r>
            <a:br>
              <a:rPr lang="ro-RO" altLang="en-US" sz="2800" b="1" i="1" u="sng" dirty="0"/>
            </a:br>
            <a:r>
              <a:rPr lang="en-US" altLang="en-US" sz="2800" b="1" i="1" dirty="0"/>
              <a:t> </a:t>
            </a:r>
            <a:r>
              <a:rPr lang="en-US" altLang="en-US" sz="2000" b="1" i="1" dirty="0"/>
              <a:t>APLICABILĂ  PROFESIONI</a:t>
            </a:r>
            <a:r>
              <a:rPr lang="ro-RO" altLang="en-US" sz="2000" b="1" i="1" dirty="0"/>
              <a:t>Ş</a:t>
            </a:r>
            <a:r>
              <a:rPr lang="en-US" altLang="en-US" sz="2000" b="1" i="1" dirty="0"/>
              <a:t>TILOR CONTABILI INDEPENDENŢI – LIBERALI</a:t>
            </a:r>
            <a:r>
              <a:rPr lang="en-US" altLang="en-US" sz="4000" b="1" i="1" dirty="0"/>
              <a:t> </a:t>
            </a:r>
            <a:r>
              <a:rPr lang="ro-RO" altLang="en-US" sz="4000" b="1" i="1" dirty="0"/>
              <a:t>ONORARII ŞI COMISIOANE</a:t>
            </a:r>
            <a:endParaRPr lang="en-US" altLang="en-US" sz="4000" b="1" i="1" dirty="0"/>
          </a:p>
        </p:txBody>
      </p:sp>
      <p:sp>
        <p:nvSpPr>
          <p:cNvPr id="60419" name="Rectangle 3">
            <a:extLst>
              <a:ext uri="{FF2B5EF4-FFF2-40B4-BE49-F238E27FC236}">
                <a16:creationId xmlns:a16="http://schemas.microsoft.com/office/drawing/2014/main" id="{D3EDAC45-FB4F-4B90-A1A7-3F552198EDFD}"/>
              </a:ext>
            </a:extLst>
          </p:cNvPr>
          <p:cNvSpPr>
            <a:spLocks noGrp="1" noChangeArrowheads="1"/>
          </p:cNvSpPr>
          <p:nvPr>
            <p:ph idx="1"/>
          </p:nvPr>
        </p:nvSpPr>
        <p:spPr>
          <a:xfrm>
            <a:off x="0" y="1600200"/>
            <a:ext cx="9144000" cy="4724400"/>
          </a:xfrm>
        </p:spPr>
        <p:txBody>
          <a:bodyPr>
            <a:normAutofit fontScale="92500" lnSpcReduction="10000"/>
          </a:bodyPr>
          <a:lstStyle/>
          <a:p>
            <a:pPr eaLnBrk="1" hangingPunct="1">
              <a:lnSpc>
                <a:spcPct val="80000"/>
              </a:lnSpc>
            </a:pPr>
            <a:r>
              <a:rPr lang="ro-RO" altLang="en-US" sz="2400" b="1" dirty="0">
                <a:solidFill>
                  <a:schemeClr val="tx1">
                    <a:lumMod val="95000"/>
                  </a:schemeClr>
                </a:solidFill>
              </a:rPr>
              <a:t>ONORARIILE PROFESIONALE TREBUIE SĂ FIE O REFLECTARE FIDELĂ A VALORII SERVICIILOR ADUSE CLIENTULUI, ŢINÂND SEAMA DE:</a:t>
            </a:r>
          </a:p>
          <a:p>
            <a:pPr eaLnBrk="1" hangingPunct="1">
              <a:lnSpc>
                <a:spcPct val="80000"/>
              </a:lnSpc>
              <a:buFontTx/>
              <a:buNone/>
            </a:pPr>
            <a:endParaRPr lang="ro-RO" altLang="en-US" sz="2400" b="1" dirty="0">
              <a:solidFill>
                <a:schemeClr val="tx1">
                  <a:lumMod val="95000"/>
                </a:schemeClr>
              </a:solidFill>
            </a:endParaRPr>
          </a:p>
          <a:p>
            <a:pPr eaLnBrk="1" hangingPunct="1">
              <a:lnSpc>
                <a:spcPct val="80000"/>
              </a:lnSpc>
            </a:pPr>
            <a:r>
              <a:rPr lang="ro-RO" altLang="en-US" sz="2000" b="1" dirty="0">
                <a:solidFill>
                  <a:schemeClr val="tx1">
                    <a:lumMod val="95000"/>
                  </a:schemeClr>
                </a:solidFill>
              </a:rPr>
              <a:t>COMPETENŢELE ŞI CUNOŞTINŢELE NECESARE PENTRU TIPUL SERVICIILOR PROFESIONALE CERUTE</a:t>
            </a:r>
            <a:endParaRPr lang="en-US" altLang="en-US" sz="2000" b="1" dirty="0">
              <a:solidFill>
                <a:schemeClr val="tx1">
                  <a:lumMod val="95000"/>
                </a:schemeClr>
              </a:solidFill>
            </a:endParaRPr>
          </a:p>
          <a:p>
            <a:pPr eaLnBrk="1" hangingPunct="1">
              <a:lnSpc>
                <a:spcPct val="80000"/>
              </a:lnSpc>
            </a:pPr>
            <a:endParaRPr lang="ro-RO" altLang="en-US" sz="2000" b="1" dirty="0">
              <a:solidFill>
                <a:schemeClr val="tx1">
                  <a:lumMod val="95000"/>
                </a:schemeClr>
              </a:solidFill>
            </a:endParaRPr>
          </a:p>
          <a:p>
            <a:pPr eaLnBrk="1" hangingPunct="1">
              <a:lnSpc>
                <a:spcPct val="80000"/>
              </a:lnSpc>
            </a:pPr>
            <a:r>
              <a:rPr lang="ro-RO" altLang="en-US" sz="2000" b="1" dirty="0">
                <a:solidFill>
                  <a:schemeClr val="tx1">
                    <a:lumMod val="95000"/>
                  </a:schemeClr>
                </a:solidFill>
              </a:rPr>
              <a:t>NIVELUL PREGĂTIRII ŞI EXPERIENŢEI PERSOANELOR CARE AU PARTICIPAT LA REALIZAREA MISIUNI</a:t>
            </a:r>
            <a:endParaRPr lang="en-US" altLang="en-US" sz="2000" b="1" dirty="0">
              <a:solidFill>
                <a:schemeClr val="tx1">
                  <a:lumMod val="95000"/>
                </a:schemeClr>
              </a:solidFill>
            </a:endParaRPr>
          </a:p>
          <a:p>
            <a:pPr eaLnBrk="1" hangingPunct="1">
              <a:lnSpc>
                <a:spcPct val="80000"/>
              </a:lnSpc>
            </a:pPr>
            <a:endParaRPr lang="ro-RO" altLang="en-US" sz="2000" b="1" dirty="0">
              <a:solidFill>
                <a:schemeClr val="tx1">
                  <a:lumMod val="95000"/>
                </a:schemeClr>
              </a:solidFill>
            </a:endParaRPr>
          </a:p>
          <a:p>
            <a:pPr eaLnBrk="1" hangingPunct="1">
              <a:lnSpc>
                <a:spcPct val="80000"/>
              </a:lnSpc>
            </a:pPr>
            <a:r>
              <a:rPr lang="ro-RO" altLang="en-US" sz="2000" b="1" dirty="0">
                <a:solidFill>
                  <a:schemeClr val="tx1">
                    <a:lumMod val="95000"/>
                  </a:schemeClr>
                </a:solidFill>
              </a:rPr>
              <a:t>TIMPUL EFECTIV OCUPAT DE FIECARE PERSOANĂ LA EXECUTAREA MISIUNII</a:t>
            </a:r>
            <a:endParaRPr lang="en-US" altLang="en-US" sz="2000" b="1" dirty="0">
              <a:solidFill>
                <a:schemeClr val="tx1">
                  <a:lumMod val="95000"/>
                </a:schemeClr>
              </a:solidFill>
            </a:endParaRPr>
          </a:p>
          <a:p>
            <a:pPr eaLnBrk="1" hangingPunct="1">
              <a:lnSpc>
                <a:spcPct val="80000"/>
              </a:lnSpc>
            </a:pPr>
            <a:endParaRPr lang="ro-RO" altLang="en-US" sz="2000" b="1" dirty="0">
              <a:solidFill>
                <a:schemeClr val="tx1">
                  <a:lumMod val="95000"/>
                </a:schemeClr>
              </a:solidFill>
            </a:endParaRPr>
          </a:p>
          <a:p>
            <a:pPr eaLnBrk="1" hangingPunct="1">
              <a:lnSpc>
                <a:spcPct val="80000"/>
              </a:lnSpc>
            </a:pPr>
            <a:r>
              <a:rPr lang="ro-RO" altLang="en-US" sz="2000" b="1" dirty="0">
                <a:solidFill>
                  <a:schemeClr val="tx1">
                    <a:lumMod val="95000"/>
                  </a:schemeClr>
                </a:solidFill>
              </a:rPr>
              <a:t>GRADUL RESPONSABILITĂŢII PE CARE ÎL IMPLICĂ REALIZAREA MISIUNII </a:t>
            </a:r>
          </a:p>
          <a:p>
            <a:pPr eaLnBrk="1" hangingPunct="1">
              <a:lnSpc>
                <a:spcPct val="80000"/>
              </a:lnSpc>
            </a:pPr>
            <a:r>
              <a:rPr lang="ro-RO" altLang="en-US" sz="2000" b="1" dirty="0">
                <a:solidFill>
                  <a:schemeClr val="tx1">
                    <a:lumMod val="95000"/>
                  </a:schemeClr>
                </a:solidFill>
              </a:rPr>
              <a:t>FIECARE PROFESIONIST </a:t>
            </a:r>
            <a:r>
              <a:rPr lang="en-US" altLang="en-US" sz="2000" b="1" dirty="0">
                <a:solidFill>
                  <a:schemeClr val="tx1">
                    <a:lumMod val="95000"/>
                  </a:schemeClr>
                </a:solidFill>
              </a:rPr>
              <a:t>LIBERAAL </a:t>
            </a:r>
            <a:r>
              <a:rPr lang="ro-RO" altLang="en-US" sz="2000" b="1" dirty="0">
                <a:solidFill>
                  <a:schemeClr val="tx1">
                    <a:lumMod val="95000"/>
                  </a:schemeClr>
                </a:solidFill>
              </a:rPr>
              <a:t>ÎŞI STABILEŞTE TARIFELE ADECVATE SERVICIILOR PRESTATE</a:t>
            </a:r>
            <a:r>
              <a:rPr lang="en-US" altLang="en-US" sz="2000" b="1" dirty="0">
                <a:solidFill>
                  <a:schemeClr val="tx1">
                    <a:lumMod val="95000"/>
                  </a:schemeClr>
                </a:solidFill>
              </a:rPr>
              <a:t> </a:t>
            </a:r>
          </a:p>
          <a:p>
            <a:pPr lvl="1" eaLnBrk="1" hangingPunct="1">
              <a:lnSpc>
                <a:spcPct val="80000"/>
              </a:lnSpc>
            </a:pPr>
            <a:endParaRPr lang="en-US" alt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419">
                                            <p:txEl>
                                              <p:pRg st="2" end="2"/>
                                            </p:txEl>
                                          </p:spTgt>
                                        </p:tgtEl>
                                        <p:attrNameLst>
                                          <p:attrName>style.visibility</p:attrName>
                                        </p:attrNameLst>
                                      </p:cBhvr>
                                      <p:to>
                                        <p:strVal val="visible"/>
                                      </p:to>
                                    </p:set>
                                    <p:anim calcmode="lin" valueType="num">
                                      <p:cBhvr additive="base">
                                        <p:cTn id="13" dur="500" fill="hold"/>
                                        <p:tgtEl>
                                          <p:spTgt spid="604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4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0419">
                                            <p:txEl>
                                              <p:pRg st="4" end="4"/>
                                            </p:txEl>
                                          </p:spTgt>
                                        </p:tgtEl>
                                        <p:attrNameLst>
                                          <p:attrName>style.visibility</p:attrName>
                                        </p:attrNameLst>
                                      </p:cBhvr>
                                      <p:to>
                                        <p:strVal val="visible"/>
                                      </p:to>
                                    </p:set>
                                    <p:anim calcmode="lin" valueType="num">
                                      <p:cBhvr additive="base">
                                        <p:cTn id="19" dur="500" fill="hold"/>
                                        <p:tgtEl>
                                          <p:spTgt spid="6041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4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0419">
                                            <p:txEl>
                                              <p:pRg st="6" end="6"/>
                                            </p:txEl>
                                          </p:spTgt>
                                        </p:tgtEl>
                                        <p:attrNameLst>
                                          <p:attrName>style.visibility</p:attrName>
                                        </p:attrNameLst>
                                      </p:cBhvr>
                                      <p:to>
                                        <p:strVal val="visible"/>
                                      </p:to>
                                    </p:set>
                                    <p:anim calcmode="lin" valueType="num">
                                      <p:cBhvr additive="base">
                                        <p:cTn id="25" dur="500" fill="hold"/>
                                        <p:tgtEl>
                                          <p:spTgt spid="6041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4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0419">
                                            <p:txEl>
                                              <p:pRg st="8" end="8"/>
                                            </p:txEl>
                                          </p:spTgt>
                                        </p:tgtEl>
                                        <p:attrNameLst>
                                          <p:attrName>style.visibility</p:attrName>
                                        </p:attrNameLst>
                                      </p:cBhvr>
                                      <p:to>
                                        <p:strVal val="visible"/>
                                      </p:to>
                                    </p:set>
                                    <p:anim calcmode="lin" valueType="num">
                                      <p:cBhvr additive="base">
                                        <p:cTn id="31" dur="500" fill="hold"/>
                                        <p:tgtEl>
                                          <p:spTgt spid="60419">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04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0419">
                                            <p:txEl>
                                              <p:pRg st="9" end="9"/>
                                            </p:txEl>
                                          </p:spTgt>
                                        </p:tgtEl>
                                        <p:attrNameLst>
                                          <p:attrName>style.visibility</p:attrName>
                                        </p:attrNameLst>
                                      </p:cBhvr>
                                      <p:to>
                                        <p:strVal val="visible"/>
                                      </p:to>
                                    </p:set>
                                    <p:anim calcmode="lin" valueType="num">
                                      <p:cBhvr additive="base">
                                        <p:cTn id="37" dur="500" fill="hold"/>
                                        <p:tgtEl>
                                          <p:spTgt spid="60419">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041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a:extLst>
              <a:ext uri="{FF2B5EF4-FFF2-40B4-BE49-F238E27FC236}">
                <a16:creationId xmlns:a16="http://schemas.microsoft.com/office/drawing/2014/main" id="{5AF58CF5-CC53-4EF8-8AE8-D5C0DB75D075}"/>
              </a:ext>
            </a:extLst>
          </p:cNvPr>
          <p:cNvSpPr>
            <a:spLocks noGrp="1" noChangeArrowheads="1"/>
          </p:cNvSpPr>
          <p:nvPr>
            <p:ph idx="1"/>
          </p:nvPr>
        </p:nvSpPr>
        <p:spPr>
          <a:xfrm>
            <a:off x="0" y="228600"/>
            <a:ext cx="9144000" cy="6324600"/>
          </a:xfrm>
        </p:spPr>
        <p:txBody>
          <a:bodyPr>
            <a:normAutofit/>
          </a:bodyPr>
          <a:lstStyle/>
          <a:p>
            <a:pPr eaLnBrk="1" hangingPunct="1">
              <a:lnSpc>
                <a:spcPct val="80000"/>
              </a:lnSpc>
            </a:pPr>
            <a:endParaRPr lang="ro-RO" altLang="en-US" sz="2200" b="1" dirty="0"/>
          </a:p>
          <a:p>
            <a:pPr eaLnBrk="1" hangingPunct="1">
              <a:lnSpc>
                <a:spcPct val="80000"/>
              </a:lnSpc>
            </a:pPr>
            <a:r>
              <a:rPr lang="ro-RO" altLang="en-US" sz="2200" b="1" dirty="0">
                <a:solidFill>
                  <a:schemeClr val="tx1">
                    <a:lumMod val="95000"/>
                  </a:schemeClr>
                </a:solidFill>
              </a:rPr>
              <a:t>FAPTUL CĂ UN PROFESIONIST CONTABIL INDEPENDENT OBŢINE MISIUNI PENTRU ONORARII INFERIOARE CELOR PRACTICATE DE UN ALT COLEG, NU ESTE ÎN SINE UN FAPT INCORECT. ÎN ACESTE SITUAŢII PROFESIONISTUL </a:t>
            </a:r>
            <a:r>
              <a:rPr lang="en-US" altLang="en-US" sz="2200" b="1" dirty="0">
                <a:solidFill>
                  <a:schemeClr val="tx1">
                    <a:lumMod val="95000"/>
                  </a:schemeClr>
                </a:solidFill>
              </a:rPr>
              <a:t>LIBERAL </a:t>
            </a:r>
            <a:r>
              <a:rPr lang="ro-RO" altLang="en-US" sz="2200" b="1" dirty="0">
                <a:solidFill>
                  <a:schemeClr val="tx1">
                    <a:lumMod val="95000"/>
                  </a:schemeClr>
                </a:solidFill>
              </a:rPr>
              <a:t>TREBUIE SĂ FIE CONŞTIENT DE RISCUL CĂ PRESTAŢIILE SALE POT FI PERCEPUTE CA NEFIIND DE O BUNĂ CALITATE.</a:t>
            </a:r>
          </a:p>
          <a:p>
            <a:pPr eaLnBrk="1" hangingPunct="1">
              <a:lnSpc>
                <a:spcPct val="80000"/>
              </a:lnSpc>
            </a:pPr>
            <a:endParaRPr lang="en-US" altLang="en-US" sz="2200" b="1" dirty="0">
              <a:solidFill>
                <a:schemeClr val="tx1">
                  <a:lumMod val="95000"/>
                </a:schemeClr>
              </a:solidFill>
            </a:endParaRPr>
          </a:p>
          <a:p>
            <a:pPr eaLnBrk="1" hangingPunct="1">
              <a:lnSpc>
                <a:spcPct val="80000"/>
              </a:lnSpc>
            </a:pPr>
            <a:r>
              <a:rPr lang="en-US" altLang="en-US" sz="2200" b="1" dirty="0">
                <a:solidFill>
                  <a:schemeClr val="tx1">
                    <a:lumMod val="95000"/>
                  </a:schemeClr>
                </a:solidFill>
              </a:rPr>
              <a:t>  </a:t>
            </a:r>
            <a:r>
              <a:rPr lang="ro-RO" altLang="en-US" sz="2200" b="1" dirty="0">
                <a:solidFill>
                  <a:schemeClr val="tx1">
                    <a:lumMod val="95000"/>
                  </a:schemeClr>
                </a:solidFill>
              </a:rPr>
              <a:t>PLATA SAU PRIMIREA UNUI COMISION DE CĂTRE UN PROFESIONIST LIBERAL AR PUTEA SĂ ÎI AFECTEZE OBIECTIVITATEA ŞI INDEPENDENŢA</a:t>
            </a:r>
            <a:endParaRPr lang="en-US" altLang="en-US" sz="2200" b="1" dirty="0">
              <a:solidFill>
                <a:schemeClr val="tx1">
                  <a:lumMod val="95000"/>
                </a:schemeClr>
              </a:solidFill>
            </a:endParaRPr>
          </a:p>
          <a:p>
            <a:pPr eaLnBrk="1" hangingPunct="1">
              <a:lnSpc>
                <a:spcPct val="80000"/>
              </a:lnSpc>
              <a:buFontTx/>
              <a:buNone/>
            </a:pPr>
            <a:endParaRPr lang="ro-RO" altLang="en-US" sz="2200" b="1" dirty="0">
              <a:solidFill>
                <a:schemeClr val="tx1">
                  <a:lumMod val="95000"/>
                </a:schemeClr>
              </a:solidFill>
            </a:endParaRPr>
          </a:p>
          <a:p>
            <a:pPr eaLnBrk="1" hangingPunct="1">
              <a:lnSpc>
                <a:spcPct val="80000"/>
              </a:lnSpc>
            </a:pPr>
            <a:r>
              <a:rPr lang="ro-RO" altLang="en-US" sz="2200" b="1" dirty="0">
                <a:solidFill>
                  <a:schemeClr val="tx1">
                    <a:lumMod val="95000"/>
                  </a:schemeClr>
                </a:solidFill>
              </a:rPr>
              <a:t>FAPTUL C</a:t>
            </a:r>
            <a:r>
              <a:rPr lang="en-US" altLang="en-US" sz="2200" b="1" dirty="0">
                <a:solidFill>
                  <a:schemeClr val="tx1">
                    <a:lumMod val="95000"/>
                  </a:schemeClr>
                </a:solidFill>
              </a:rPr>
              <a:t>A</a:t>
            </a:r>
            <a:r>
              <a:rPr lang="ro-RO" altLang="en-US" sz="2200" b="1" dirty="0">
                <a:solidFill>
                  <a:schemeClr val="tx1">
                    <a:lumMod val="95000"/>
                  </a:schemeClr>
                </a:solidFill>
              </a:rPr>
              <a:t> UN PROFESIONIST LIBERAL A INDICAT NUMELE UNUIA DINTRE COLEGII SĂI NU ÎL ÎNDREPTĂŢEŞTE SĂ PRETINDĂ O PARTE DIN ONORARII SAU UN COMISION</a:t>
            </a:r>
          </a:p>
          <a:p>
            <a:pPr eaLnBrk="1" hangingPunct="1">
              <a:lnSpc>
                <a:spcPct val="80000"/>
              </a:lnSpc>
            </a:pPr>
            <a:endParaRPr lang="en-US" altLang="en-US" sz="2200" b="1" dirty="0">
              <a:solidFill>
                <a:schemeClr val="tx1">
                  <a:lumMod val="95000"/>
                </a:schemeClr>
              </a:solidFill>
            </a:endParaRPr>
          </a:p>
          <a:p>
            <a:pPr eaLnBrk="1" hangingPunct="1">
              <a:lnSpc>
                <a:spcPct val="80000"/>
              </a:lnSpc>
            </a:pPr>
            <a:r>
              <a:rPr lang="ro-RO" altLang="en-US" sz="2200" b="1" dirty="0">
                <a:solidFill>
                  <a:schemeClr val="tx1">
                    <a:lumMod val="95000"/>
                  </a:schemeClr>
                </a:solidFill>
              </a:rPr>
              <a:t>ÎMPĂRŢIREA ONORARIILOR ÎNTRE COLEGI, FĂRĂ PARTICI-PAREA UNUIA DINTRE EI LA EXECUTAREA LUCRĂRILOR, ESTE INTERZISĂ</a:t>
            </a:r>
            <a:r>
              <a:rPr lang="en-US" altLang="en-US" sz="2200" b="1" dirty="0">
                <a:solidFill>
                  <a:schemeClr val="tx1">
                    <a:lumMod val="95000"/>
                  </a:schemeClr>
                </a:solidFill>
              </a:rPr>
              <a:t> </a:t>
            </a:r>
          </a:p>
          <a:p>
            <a:pPr eaLnBrk="1" hangingPunct="1">
              <a:lnSpc>
                <a:spcPct val="80000"/>
              </a:lnSpc>
            </a:pPr>
            <a:endParaRPr lang="en-US" altLang="en-US" sz="2400" b="1" dirty="0">
              <a:solidFill>
                <a:schemeClr val="tx1">
                  <a:lumMod val="95000"/>
                </a:schemeClr>
              </a:solidFill>
            </a:endParaRPr>
          </a:p>
          <a:p>
            <a:pPr eaLnBrk="1" hangingPunct="1">
              <a:lnSpc>
                <a:spcPct val="80000"/>
              </a:lnSpc>
              <a:buFontTx/>
              <a:buNone/>
            </a:pPr>
            <a:endParaRPr lang="en-US"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7">
                                            <p:txEl>
                                              <p:pRg st="1" end="1"/>
                                            </p:txEl>
                                          </p:spTgt>
                                        </p:tgtEl>
                                        <p:attrNameLst>
                                          <p:attrName>style.visibility</p:attrName>
                                        </p:attrNameLst>
                                      </p:cBhvr>
                                      <p:to>
                                        <p:strVal val="visible"/>
                                      </p:to>
                                    </p:set>
                                    <p:anim calcmode="lin" valueType="num">
                                      <p:cBhvr additive="base">
                                        <p:cTn id="7" dur="5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2467">
                                            <p:txEl>
                                              <p:pRg st="3" end="3"/>
                                            </p:txEl>
                                          </p:spTgt>
                                        </p:tgtEl>
                                        <p:attrNameLst>
                                          <p:attrName>style.visibility</p:attrName>
                                        </p:attrNameLst>
                                      </p:cBhvr>
                                      <p:to>
                                        <p:strVal val="visible"/>
                                      </p:to>
                                    </p:set>
                                    <p:anim calcmode="lin" valueType="num">
                                      <p:cBhvr additive="base">
                                        <p:cTn id="13" dur="500" fill="hold"/>
                                        <p:tgtEl>
                                          <p:spTgt spid="6246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2467">
                                            <p:txEl>
                                              <p:pRg st="5" end="5"/>
                                            </p:txEl>
                                          </p:spTgt>
                                        </p:tgtEl>
                                        <p:attrNameLst>
                                          <p:attrName>style.visibility</p:attrName>
                                        </p:attrNameLst>
                                      </p:cBhvr>
                                      <p:to>
                                        <p:strVal val="visible"/>
                                      </p:to>
                                    </p:set>
                                    <p:anim calcmode="lin" valueType="num">
                                      <p:cBhvr additive="base">
                                        <p:cTn id="19" dur="500" fill="hold"/>
                                        <p:tgtEl>
                                          <p:spTgt spid="6246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2467">
                                            <p:txEl>
                                              <p:pRg st="7" end="7"/>
                                            </p:txEl>
                                          </p:spTgt>
                                        </p:tgtEl>
                                        <p:attrNameLst>
                                          <p:attrName>style.visibility</p:attrName>
                                        </p:attrNameLst>
                                      </p:cBhvr>
                                      <p:to>
                                        <p:strVal val="visible"/>
                                      </p:to>
                                    </p:set>
                                    <p:anim calcmode="lin" valueType="num">
                                      <p:cBhvr additive="base">
                                        <p:cTn id="25" dur="500" fill="hold"/>
                                        <p:tgtEl>
                                          <p:spTgt spid="62467">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46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C5C10ED6-D3B8-4584-826D-3771D35BB894}"/>
              </a:ext>
            </a:extLst>
          </p:cNvPr>
          <p:cNvSpPr>
            <a:spLocks noGrp="1" noChangeArrowheads="1"/>
          </p:cNvSpPr>
          <p:nvPr>
            <p:ph type="title"/>
          </p:nvPr>
        </p:nvSpPr>
        <p:spPr>
          <a:xfrm>
            <a:off x="152400" y="304800"/>
            <a:ext cx="8991600" cy="2057400"/>
          </a:xfrm>
        </p:spPr>
        <p:txBody>
          <a:bodyPr/>
          <a:lstStyle/>
          <a:p>
            <a:pPr eaLnBrk="1" hangingPunct="1"/>
            <a:r>
              <a:rPr lang="ro-RO" altLang="en-US" sz="2800" b="1" i="1" u="sng" dirty="0"/>
              <a:t>PARTEA  </a:t>
            </a:r>
            <a:r>
              <a:rPr lang="en-US" altLang="en-US" sz="2800" b="1" i="1" u="sng" dirty="0"/>
              <a:t>B </a:t>
            </a:r>
            <a:r>
              <a:rPr lang="en-US" altLang="en-US" sz="2000" b="1" i="1" dirty="0"/>
              <a:t>APLICABILĂ  PROFESIONI</a:t>
            </a:r>
            <a:r>
              <a:rPr lang="ro-RO" altLang="en-US" sz="2000" b="1" i="1" dirty="0"/>
              <a:t>Ş</a:t>
            </a:r>
            <a:r>
              <a:rPr lang="en-US" altLang="en-US" sz="2000" b="1" i="1" dirty="0"/>
              <a:t>TILOR </a:t>
            </a:r>
            <a:r>
              <a:rPr lang="ro-RO" altLang="en-US" sz="2000" b="1" i="1" dirty="0"/>
              <a:t> </a:t>
            </a:r>
            <a:r>
              <a:rPr lang="en-US" altLang="en-US" sz="2000" b="1" i="1" dirty="0"/>
              <a:t> INDEPENDENŢI – LIBERALI</a:t>
            </a:r>
            <a:r>
              <a:rPr lang="en-US" altLang="en-US" sz="4000" b="1" i="1" dirty="0"/>
              <a:t> </a:t>
            </a:r>
            <a:r>
              <a:rPr lang="ro-RO" altLang="en-US" sz="2800" b="1" i="1" dirty="0"/>
              <a:t>ACTIVITĂŢI INCOMPATIBILE CU EXERCITAREA PROFESIEI LIBERALE</a:t>
            </a:r>
            <a:endParaRPr lang="en-US" altLang="en-US" sz="2800" b="1" i="1" dirty="0"/>
          </a:p>
        </p:txBody>
      </p:sp>
      <p:sp>
        <p:nvSpPr>
          <p:cNvPr id="66563" name="Rectangle 3">
            <a:extLst>
              <a:ext uri="{FF2B5EF4-FFF2-40B4-BE49-F238E27FC236}">
                <a16:creationId xmlns:a16="http://schemas.microsoft.com/office/drawing/2014/main" id="{1A953613-907D-498A-8713-7DF8DE88AFF3}"/>
              </a:ext>
            </a:extLst>
          </p:cNvPr>
          <p:cNvSpPr>
            <a:spLocks noGrp="1" noChangeArrowheads="1"/>
          </p:cNvSpPr>
          <p:nvPr>
            <p:ph idx="1"/>
          </p:nvPr>
        </p:nvSpPr>
        <p:spPr>
          <a:xfrm>
            <a:off x="0" y="2204864"/>
            <a:ext cx="9144000" cy="4500736"/>
          </a:xfrm>
        </p:spPr>
        <p:txBody>
          <a:bodyPr/>
          <a:lstStyle/>
          <a:p>
            <a:pPr algn="just" eaLnBrk="1" hangingPunct="1">
              <a:lnSpc>
                <a:spcPct val="80000"/>
              </a:lnSpc>
            </a:pPr>
            <a:r>
              <a:rPr lang="ro-RO" altLang="en-US" sz="2000" b="1" dirty="0">
                <a:solidFill>
                  <a:schemeClr val="tx1">
                    <a:lumMod val="95000"/>
                  </a:schemeClr>
                </a:solidFill>
              </a:rPr>
              <a:t>UN PROFESIONIST   INDEPENDENT NU POATE EXERCITA ÎN PARALEL ACTIVITĂŢI CARE DĂUNEAZĂ SAU SUNT SUSCEPTIBILE SĂ DĂUNEZE INTEGRITĂŢII, OBIECTIVITĂŢII SAU INDEPENDENŢEI SALE SAU A BUNEI REPUTAŢII A PROFESIEI</a:t>
            </a:r>
            <a:endParaRPr lang="en-US" altLang="en-US" sz="2000" b="1" dirty="0">
              <a:solidFill>
                <a:schemeClr val="tx1">
                  <a:lumMod val="95000"/>
                </a:schemeClr>
              </a:solidFill>
            </a:endParaRPr>
          </a:p>
          <a:p>
            <a:pPr algn="just" eaLnBrk="1" hangingPunct="1">
              <a:lnSpc>
                <a:spcPct val="80000"/>
              </a:lnSpc>
              <a:buFontTx/>
              <a:buNone/>
            </a:pPr>
            <a:endParaRPr lang="en-US" altLang="en-US" sz="2000" b="1" dirty="0">
              <a:solidFill>
                <a:schemeClr val="tx1">
                  <a:lumMod val="95000"/>
                </a:schemeClr>
              </a:solidFill>
            </a:endParaRPr>
          </a:p>
          <a:p>
            <a:pPr algn="just" eaLnBrk="1" hangingPunct="1">
              <a:lnSpc>
                <a:spcPct val="80000"/>
              </a:lnSpc>
            </a:pPr>
            <a:r>
              <a:rPr lang="ro-RO" altLang="en-US" sz="2000" b="1" dirty="0">
                <a:solidFill>
                  <a:schemeClr val="tx1">
                    <a:lumMod val="95000"/>
                  </a:schemeClr>
                </a:solidFill>
              </a:rPr>
              <a:t>PRESTAREA SIMULTANĂ A DOUĂ TIPURI DE SERVICII PROFESIONALE NU DĂUNEAZĂ ÎN SINE INTEGRITĂŢII, OBIECTIVITĂŢII SAU INDEPENDENŢEI PROFESIONISTULUI LIBERAL</a:t>
            </a:r>
            <a:endParaRPr lang="en-US" altLang="en-US" sz="2000" b="1" dirty="0">
              <a:solidFill>
                <a:schemeClr val="tx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6563">
                                            <p:txEl>
                                              <p:pRg st="2" end="2"/>
                                            </p:txEl>
                                          </p:spTgt>
                                        </p:tgtEl>
                                        <p:attrNameLst>
                                          <p:attrName>style.visibility</p:attrName>
                                        </p:attrNameLst>
                                      </p:cBhvr>
                                      <p:to>
                                        <p:strVal val="visible"/>
                                      </p:to>
                                    </p:set>
                                    <p:anim calcmode="lin" valueType="num">
                                      <p:cBhvr additive="base">
                                        <p:cTn id="13" dur="5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A662BE3-F828-4A30-9E8D-B620EAA46E25}"/>
              </a:ext>
            </a:extLst>
          </p:cNvPr>
          <p:cNvSpPr>
            <a:spLocks noGrp="1"/>
          </p:cNvSpPr>
          <p:nvPr>
            <p:ph type="title"/>
          </p:nvPr>
        </p:nvSpPr>
        <p:spPr>
          <a:xfrm>
            <a:off x="457200" y="274638"/>
            <a:ext cx="8229600" cy="777875"/>
          </a:xfrm>
        </p:spPr>
        <p:txBody>
          <a:bodyPr>
            <a:normAutofit/>
          </a:bodyPr>
          <a:lstStyle/>
          <a:p>
            <a:pPr>
              <a:defRPr/>
            </a:pPr>
            <a:r>
              <a:rPr lang="ro-RO" b="1" dirty="0"/>
              <a:t>UNI</a:t>
            </a:r>
            <a:r>
              <a:rPr lang="en-US" b="1" dirty="0"/>
              <a:t>I</a:t>
            </a:r>
            <a:r>
              <a:rPr lang="ro-RO" b="1" dirty="0"/>
              <a:t> SPUN </a:t>
            </a:r>
            <a:r>
              <a:rPr lang="en-US" b="1" dirty="0"/>
              <a:t> </a:t>
            </a:r>
            <a:r>
              <a:rPr lang="ro-RO" b="1" dirty="0"/>
              <a:t>NU  !</a:t>
            </a:r>
            <a:endParaRPr lang="ro-RO" dirty="0"/>
          </a:p>
        </p:txBody>
      </p:sp>
      <p:sp>
        <p:nvSpPr>
          <p:cNvPr id="6" name="Substituent conținut 5">
            <a:extLst>
              <a:ext uri="{FF2B5EF4-FFF2-40B4-BE49-F238E27FC236}">
                <a16:creationId xmlns:a16="http://schemas.microsoft.com/office/drawing/2014/main" id="{DD990CEE-D8DF-460D-A3B0-F239F0C45C11}"/>
              </a:ext>
            </a:extLst>
          </p:cNvPr>
          <p:cNvSpPr>
            <a:spLocks noGrp="1"/>
          </p:cNvSpPr>
          <p:nvPr>
            <p:ph idx="1"/>
          </p:nvPr>
        </p:nvSpPr>
        <p:spPr>
          <a:xfrm>
            <a:off x="457200" y="908050"/>
            <a:ext cx="8229600" cy="5645150"/>
          </a:xfrm>
        </p:spPr>
        <p:txBody>
          <a:bodyPr/>
          <a:lstStyle/>
          <a:p>
            <a:pPr>
              <a:defRPr/>
            </a:pPr>
            <a:endParaRPr lang="ro-RO" dirty="0"/>
          </a:p>
        </p:txBody>
      </p:sp>
      <p:sp>
        <p:nvSpPr>
          <p:cNvPr id="4" name="Substituent subsol 3">
            <a:extLst>
              <a:ext uri="{FF2B5EF4-FFF2-40B4-BE49-F238E27FC236}">
                <a16:creationId xmlns:a16="http://schemas.microsoft.com/office/drawing/2014/main" id="{4D8A604C-7269-422D-8AB9-4B81293D8DE0}"/>
              </a:ext>
            </a:extLst>
          </p:cNvPr>
          <p:cNvSpPr>
            <a:spLocks noGrp="1"/>
          </p:cNvSpPr>
          <p:nvPr>
            <p:ph type="ftr" sz="quarter" idx="11"/>
          </p:nvPr>
        </p:nvSpPr>
        <p:spPr/>
        <p:txBody>
          <a:bodyPr/>
          <a:lstStyle/>
          <a:p>
            <a:pPr>
              <a:defRPr/>
            </a:pPr>
            <a:endParaRPr lang="en-US"/>
          </a:p>
        </p:txBody>
      </p:sp>
      <p:sp>
        <p:nvSpPr>
          <p:cNvPr id="5" name="Substituent număr diapozitiv 4">
            <a:extLst>
              <a:ext uri="{FF2B5EF4-FFF2-40B4-BE49-F238E27FC236}">
                <a16:creationId xmlns:a16="http://schemas.microsoft.com/office/drawing/2014/main" id="{A4F27362-A6BE-4513-B28E-28F3E81E3CC2}"/>
              </a:ext>
            </a:extLst>
          </p:cNvPr>
          <p:cNvSpPr>
            <a:spLocks noGrp="1"/>
          </p:cNvSpPr>
          <p:nvPr>
            <p:ph type="sldNum" sz="quarter" idx="12"/>
          </p:nvPr>
        </p:nvSpPr>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DAEBA0ED-189B-47FE-A4AE-B5EB3C49D389}" type="slidenum">
              <a:rPr lang="en-US" altLang="en-US" sz="1400">
                <a:latin typeface="Arial" panose="020B0604020202020204" pitchFamily="34" charset="0"/>
              </a:rPr>
              <a:pPr eaLnBrk="1" hangingPunct="1"/>
              <a:t>4</a:t>
            </a:fld>
            <a:endParaRPr lang="en-US" altLang="en-US" sz="1400">
              <a:latin typeface="Arial" panose="020B0604020202020204" pitchFamily="34" charset="0"/>
            </a:endParaRPr>
          </a:p>
        </p:txBody>
      </p:sp>
      <p:pic>
        <p:nvPicPr>
          <p:cNvPr id="5125" name="Picture 2" descr="http://files.arunbansal.com/photos/billgates1.jpg">
            <a:extLst>
              <a:ext uri="{FF2B5EF4-FFF2-40B4-BE49-F238E27FC236}">
                <a16:creationId xmlns:a16="http://schemas.microsoft.com/office/drawing/2014/main" id="{6C91940F-F997-4DE9-9C3C-DAE6433E9F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052513"/>
            <a:ext cx="7920038"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BF4AD0F0-7B88-4887-83D0-E223D55F514F}"/>
              </a:ext>
            </a:extLst>
          </p:cNvPr>
          <p:cNvSpPr>
            <a:spLocks noGrp="1" noChangeArrowheads="1"/>
          </p:cNvSpPr>
          <p:nvPr>
            <p:ph type="title"/>
          </p:nvPr>
        </p:nvSpPr>
        <p:spPr>
          <a:xfrm>
            <a:off x="152400" y="292100"/>
            <a:ext cx="8991600" cy="1993900"/>
          </a:xfrm>
        </p:spPr>
        <p:txBody>
          <a:bodyPr>
            <a:normAutofit fontScale="90000"/>
          </a:bodyPr>
          <a:lstStyle/>
          <a:p>
            <a:pPr eaLnBrk="1" hangingPunct="1"/>
            <a:br>
              <a:rPr lang="ro-RO" altLang="en-US" sz="2800" b="1" i="1" u="sng" dirty="0"/>
            </a:br>
            <a:r>
              <a:rPr lang="ro-RO" altLang="en-US" sz="2800" b="1" i="1" u="sng" dirty="0"/>
              <a:t>PARTEA  </a:t>
            </a:r>
            <a:r>
              <a:rPr lang="en-US" altLang="en-US" sz="2800" b="1" i="1" u="sng" dirty="0"/>
              <a:t>B  </a:t>
            </a:r>
            <a:r>
              <a:rPr lang="ro-RO" altLang="en-US" sz="2800" b="1" i="1" u="sng" dirty="0"/>
              <a:t> </a:t>
            </a:r>
            <a:r>
              <a:rPr lang="en-US" altLang="en-US" sz="2800" b="1" i="1" dirty="0"/>
              <a:t> </a:t>
            </a:r>
            <a:r>
              <a:rPr lang="en-US" altLang="en-US" sz="2000" b="1" i="1" dirty="0"/>
              <a:t>APLICABILĂ  PROF</a:t>
            </a:r>
            <a:r>
              <a:rPr lang="ro-RO" altLang="en-US" sz="2000" b="1" i="1" dirty="0"/>
              <a:t>.</a:t>
            </a:r>
            <a:r>
              <a:rPr lang="en-US" altLang="en-US" sz="2000" b="1" i="1" dirty="0"/>
              <a:t> CONTABILI INDEPENDENŢI – LIBERALI</a:t>
            </a:r>
            <a:r>
              <a:rPr lang="en-US" altLang="en-US" sz="4000" b="1" i="1" dirty="0"/>
              <a:t> </a:t>
            </a:r>
            <a:r>
              <a:rPr lang="ro-RO" altLang="en-US" sz="4000" b="1" i="1" dirty="0"/>
              <a:t>RELAŢIILE CU COLEGII</a:t>
            </a:r>
            <a:br>
              <a:rPr lang="ro-RO" altLang="en-US" sz="4000" b="1" i="1" dirty="0"/>
            </a:br>
            <a:endParaRPr lang="en-US" altLang="en-US" sz="4000" b="1" i="1" dirty="0"/>
          </a:p>
        </p:txBody>
      </p:sp>
      <p:sp>
        <p:nvSpPr>
          <p:cNvPr id="68611" name="Rectangle 3">
            <a:extLst>
              <a:ext uri="{FF2B5EF4-FFF2-40B4-BE49-F238E27FC236}">
                <a16:creationId xmlns:a16="http://schemas.microsoft.com/office/drawing/2014/main" id="{73AD0446-7A22-4F3D-819F-6FFE1FB8C161}"/>
              </a:ext>
            </a:extLst>
          </p:cNvPr>
          <p:cNvSpPr>
            <a:spLocks noGrp="1" noChangeArrowheads="1"/>
          </p:cNvSpPr>
          <p:nvPr>
            <p:ph idx="1"/>
          </p:nvPr>
        </p:nvSpPr>
        <p:spPr>
          <a:xfrm>
            <a:off x="395536" y="1988840"/>
            <a:ext cx="8424936" cy="4335760"/>
          </a:xfrm>
        </p:spPr>
        <p:txBody>
          <a:bodyPr>
            <a:normAutofit/>
          </a:bodyPr>
          <a:lstStyle/>
          <a:p>
            <a:pPr algn="just" eaLnBrk="1" hangingPunct="1">
              <a:lnSpc>
                <a:spcPct val="80000"/>
              </a:lnSpc>
            </a:pPr>
            <a:endParaRPr lang="en-US" altLang="en-US" sz="2000" b="1" dirty="0"/>
          </a:p>
          <a:p>
            <a:pPr algn="just" eaLnBrk="1" hangingPunct="1">
              <a:lnSpc>
                <a:spcPct val="80000"/>
              </a:lnSpc>
            </a:pPr>
            <a:r>
              <a:rPr lang="ro-RO" altLang="en-US" sz="2400" b="1" dirty="0">
                <a:solidFill>
                  <a:schemeClr val="tx1">
                    <a:lumMod val="95000"/>
                  </a:schemeClr>
                </a:solidFill>
              </a:rPr>
              <a:t>ÎN PRINCIPIU, PROFESIONIŞTII LIBERALI  ÎŞI DATOREAZĂ ASISTENŢĂ, AMABILITATE ŞI RESPECT RECIPROC</a:t>
            </a:r>
            <a:r>
              <a:rPr lang="en-US" altLang="en-US" sz="2400" dirty="0">
                <a:solidFill>
                  <a:schemeClr val="tx1">
                    <a:lumMod val="95000"/>
                  </a:schemeClr>
                </a:solidFill>
              </a:rPr>
              <a:t> </a:t>
            </a:r>
          </a:p>
          <a:p>
            <a:pPr algn="just" eaLnBrk="1" hangingPunct="1">
              <a:lnSpc>
                <a:spcPct val="80000"/>
              </a:lnSpc>
              <a:buFontTx/>
              <a:buNone/>
            </a:pPr>
            <a:endParaRPr lang="en-US" altLang="en-US" sz="2400" dirty="0"/>
          </a:p>
          <a:p>
            <a:pPr algn="just" eaLnBrk="1" hangingPunct="1">
              <a:lnSpc>
                <a:spcPct val="80000"/>
              </a:lnSpc>
            </a:pPr>
            <a:r>
              <a:rPr lang="ro-RO" altLang="en-US" sz="2400" b="1" dirty="0">
                <a:solidFill>
                  <a:schemeClr val="tx1">
                    <a:lumMod val="95000"/>
                  </a:schemeClr>
                </a:solidFill>
              </a:rPr>
              <a:t>UN PROFESIONIST LIBERAL INDEPENDENT POATE FI SOLICITAT SĂ EXECUTE LUCRĂRI SPECIALE SAU DE CONSULTANŢĂ, CARE SĂ SE ADAUGE CELOR PE CARE LE EFECTUEAZĂ DEJA UN ALT COLEG, PROFESIONIST LIBERAL.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1">
                                            <p:txEl>
                                              <p:pRg st="1" end="1"/>
                                            </p:txEl>
                                          </p:spTgt>
                                        </p:tgtEl>
                                        <p:attrNameLst>
                                          <p:attrName>style.visibility</p:attrName>
                                        </p:attrNameLst>
                                      </p:cBhvr>
                                      <p:to>
                                        <p:strVal val="visible"/>
                                      </p:to>
                                    </p:set>
                                    <p:anim calcmode="lin" valueType="num">
                                      <p:cBhvr additive="base">
                                        <p:cTn id="7"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8611">
                                            <p:txEl>
                                              <p:pRg st="3" end="3"/>
                                            </p:txEl>
                                          </p:spTgt>
                                        </p:tgtEl>
                                        <p:attrNameLst>
                                          <p:attrName>style.visibility</p:attrName>
                                        </p:attrNameLst>
                                      </p:cBhvr>
                                      <p:to>
                                        <p:strVal val="visible"/>
                                      </p:to>
                                    </p:set>
                                    <p:anim calcmode="lin" valueType="num">
                                      <p:cBhvr additive="base">
                                        <p:cTn id="13" dur="5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a:extLst>
              <a:ext uri="{FF2B5EF4-FFF2-40B4-BE49-F238E27FC236}">
                <a16:creationId xmlns:a16="http://schemas.microsoft.com/office/drawing/2014/main" id="{19ED9DFC-2E07-4A06-A985-909CB2C97060}"/>
              </a:ext>
            </a:extLst>
          </p:cNvPr>
          <p:cNvSpPr>
            <a:spLocks noGrp="1" noChangeArrowheads="1"/>
          </p:cNvSpPr>
          <p:nvPr>
            <p:ph idx="1"/>
          </p:nvPr>
        </p:nvSpPr>
        <p:spPr>
          <a:xfrm>
            <a:off x="0" y="228600"/>
            <a:ext cx="9144000" cy="6096000"/>
          </a:xfrm>
        </p:spPr>
        <p:txBody>
          <a:bodyPr/>
          <a:lstStyle/>
          <a:p>
            <a:pPr eaLnBrk="1" hangingPunct="1">
              <a:lnSpc>
                <a:spcPct val="80000"/>
              </a:lnSpc>
            </a:pPr>
            <a:endParaRPr lang="en-US" altLang="en-US" sz="2000" b="1" dirty="0"/>
          </a:p>
          <a:p>
            <a:pPr eaLnBrk="1" hangingPunct="1">
              <a:lnSpc>
                <a:spcPct val="80000"/>
              </a:lnSpc>
            </a:pPr>
            <a:r>
              <a:rPr lang="en-US" altLang="en-US" sz="2400" b="1" dirty="0"/>
              <a:t> </a:t>
            </a:r>
            <a:r>
              <a:rPr lang="ro-RO" altLang="en-US" sz="2400" b="1" dirty="0">
                <a:solidFill>
                  <a:schemeClr val="tx1">
                    <a:lumMod val="95000"/>
                  </a:schemeClr>
                </a:solidFill>
              </a:rPr>
              <a:t>PROFESIONISTUL LIBERAL SOLICITAT TREBUIE SĂ ÎNDEPLINEASCĂ, CU ACCEPTUL CLIENTULUI, OBLIGAŢIA PROFESIONALĂ DE A CERE, DE REGULĂ ÎN SCRIS, PROFESIONISTULUI </a:t>
            </a:r>
            <a:r>
              <a:rPr lang="en-US" altLang="en-US" sz="2400" b="1" dirty="0">
                <a:solidFill>
                  <a:schemeClr val="tx1"/>
                </a:solidFill>
              </a:rPr>
              <a:t>LIBERAL</a:t>
            </a:r>
            <a:r>
              <a:rPr lang="en-US" altLang="en-US" sz="2400" b="1" dirty="0">
                <a:solidFill>
                  <a:schemeClr val="tx1">
                    <a:lumMod val="95000"/>
                  </a:schemeClr>
                </a:solidFill>
              </a:rPr>
              <a:t> </a:t>
            </a:r>
            <a:r>
              <a:rPr lang="ro-RO" altLang="en-US" sz="2400" b="1" dirty="0">
                <a:solidFill>
                  <a:schemeClr val="tx1">
                    <a:lumMod val="95000"/>
                  </a:schemeClr>
                </a:solidFill>
              </a:rPr>
              <a:t>ÎN FUNCŢIUNE INFORMAŢIILE NECESARE, INDICÂND NATURA GENERALĂ A CERERII SALE</a:t>
            </a:r>
            <a:endParaRPr lang="en-US" altLang="en-US" sz="2400" b="1" dirty="0">
              <a:solidFill>
                <a:schemeClr val="tx1">
                  <a:lumMod val="95000"/>
                </a:schemeClr>
              </a:solidFill>
            </a:endParaRPr>
          </a:p>
          <a:p>
            <a:pPr algn="just" eaLnBrk="1" hangingPunct="1">
              <a:lnSpc>
                <a:spcPct val="80000"/>
              </a:lnSpc>
            </a:pPr>
            <a:endParaRPr lang="en-US" altLang="en-US" sz="2400" b="1" dirty="0">
              <a:solidFill>
                <a:schemeClr val="tx1">
                  <a:lumMod val="95000"/>
                </a:schemeClr>
              </a:solidFill>
            </a:endParaRPr>
          </a:p>
          <a:p>
            <a:pPr eaLnBrk="1" hangingPunct="1">
              <a:lnSpc>
                <a:spcPct val="80000"/>
              </a:lnSpc>
            </a:pPr>
            <a:r>
              <a:rPr lang="ro-RO" altLang="en-US" sz="2400" b="1" dirty="0">
                <a:solidFill>
                  <a:schemeClr val="tx1">
                    <a:lumMod val="95000"/>
                  </a:schemeClr>
                </a:solidFill>
              </a:rPr>
              <a:t>PROFESIONISTUL LIBERAL SOLICITAT</a:t>
            </a:r>
            <a:r>
              <a:rPr lang="en-US" altLang="en-US" sz="2400" b="1" dirty="0">
                <a:solidFill>
                  <a:schemeClr val="tx1">
                    <a:lumMod val="95000"/>
                  </a:schemeClr>
                </a:solidFill>
              </a:rPr>
              <a:t> </a:t>
            </a:r>
            <a:r>
              <a:rPr lang="ro-RO" altLang="en-US" sz="2400" b="1" dirty="0">
                <a:solidFill>
                  <a:schemeClr val="tx1">
                    <a:lumMod val="95000"/>
                  </a:schemeClr>
                </a:solidFill>
              </a:rPr>
              <a:t>, TREBUIE SĂ ÎŞI LIMITEZE ACTIVITATEA LA REALIZAREA MISIUNII SOLICITATE, FĂRĂ SĂ EXPRIME NICI O CRITICĂ FAŢĂ DE LUCRĂRILE SAU COMPETENŢA PROFESIONISTULUI   ÎN FUNCŢIUNE.</a:t>
            </a:r>
          </a:p>
          <a:p>
            <a:pPr eaLnBrk="1" hangingPunct="1">
              <a:lnSpc>
                <a:spcPct val="80000"/>
              </a:lnSpc>
            </a:pPr>
            <a:endParaRPr lang="en-US"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59">
                                            <p:txEl>
                                              <p:pRg st="1" end="1"/>
                                            </p:txEl>
                                          </p:spTgt>
                                        </p:tgtEl>
                                        <p:attrNameLst>
                                          <p:attrName>style.visibility</p:attrName>
                                        </p:attrNameLst>
                                      </p:cBhvr>
                                      <p:to>
                                        <p:strVal val="visible"/>
                                      </p:to>
                                    </p:set>
                                    <p:anim calcmode="lin" valueType="num">
                                      <p:cBhvr additive="base">
                                        <p:cTn id="7" dur="500" fill="hold"/>
                                        <p:tgtEl>
                                          <p:spTgt spid="7065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0659">
                                            <p:txEl>
                                              <p:pRg st="3" end="3"/>
                                            </p:txEl>
                                          </p:spTgt>
                                        </p:tgtEl>
                                        <p:attrNameLst>
                                          <p:attrName>style.visibility</p:attrName>
                                        </p:attrNameLst>
                                      </p:cBhvr>
                                      <p:to>
                                        <p:strVal val="visible"/>
                                      </p:to>
                                    </p:set>
                                    <p:anim calcmode="lin" valueType="num">
                                      <p:cBhvr additive="base">
                                        <p:cTn id="13" dur="500" fill="hold"/>
                                        <p:tgtEl>
                                          <p:spTgt spid="7065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06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a:extLst>
              <a:ext uri="{FF2B5EF4-FFF2-40B4-BE49-F238E27FC236}">
                <a16:creationId xmlns:a16="http://schemas.microsoft.com/office/drawing/2014/main" id="{015970EB-5539-4D5B-96DC-FB6022BAECBE}"/>
              </a:ext>
            </a:extLst>
          </p:cNvPr>
          <p:cNvSpPr>
            <a:spLocks noGrp="1" noChangeArrowheads="1"/>
          </p:cNvSpPr>
          <p:nvPr>
            <p:ph idx="1"/>
          </p:nvPr>
        </p:nvSpPr>
        <p:spPr>
          <a:xfrm>
            <a:off x="0" y="457200"/>
            <a:ext cx="9144000" cy="6172200"/>
          </a:xfrm>
        </p:spPr>
        <p:txBody>
          <a:bodyPr/>
          <a:lstStyle/>
          <a:p>
            <a:pPr eaLnBrk="1" hangingPunct="1">
              <a:lnSpc>
                <a:spcPct val="80000"/>
              </a:lnSpc>
            </a:pPr>
            <a:r>
              <a:rPr lang="ro-RO" altLang="en-US" sz="2000" b="1" dirty="0">
                <a:solidFill>
                  <a:schemeClr val="tx1">
                    <a:lumMod val="95000"/>
                  </a:schemeClr>
                </a:solidFill>
              </a:rPr>
              <a:t>PROFESIONISTUL LIBERAL POATE FI SOLICITAT DE UN CLIENT SĂ ÎNLOCUIASCĂ UN COLEG AFLAT ÎN FUNCŢIUNE. ÎN ACEASTĂ SITUAŢIE, PROFESIONOISTUL LIBERAL NU TREBUIE SĂ ACCEPTE EXECUTAREA MISIUNII DECÂT DUPĂ CE:</a:t>
            </a:r>
          </a:p>
          <a:p>
            <a:pPr eaLnBrk="1" hangingPunct="1">
              <a:lnSpc>
                <a:spcPct val="80000"/>
              </a:lnSpc>
            </a:pPr>
            <a:endParaRPr lang="en-US" altLang="en-US" sz="2000" b="1" dirty="0">
              <a:solidFill>
                <a:schemeClr val="tx1">
                  <a:lumMod val="95000"/>
                </a:schemeClr>
              </a:solidFill>
            </a:endParaRPr>
          </a:p>
          <a:p>
            <a:pPr eaLnBrk="1" hangingPunct="1">
              <a:lnSpc>
                <a:spcPct val="80000"/>
              </a:lnSpc>
            </a:pPr>
            <a:r>
              <a:rPr lang="ro-RO" altLang="en-US" sz="2000" b="1" dirty="0">
                <a:solidFill>
                  <a:schemeClr val="tx1">
                    <a:lumMod val="95000"/>
                  </a:schemeClr>
                </a:solidFill>
              </a:rPr>
              <a:t>A OBŢINUT DIN PARTEA CLIENTULUI AUTORIZAREA DE A CONTACTA PE CEL AFLAT ÎN FUNCŢIUNE, ÎN SCOPUL OBŢINERII INFORMAŢIILOR NECESARE STĂRII DE FAPT;</a:t>
            </a:r>
          </a:p>
          <a:p>
            <a:pPr eaLnBrk="1" hangingPunct="1">
              <a:lnSpc>
                <a:spcPct val="80000"/>
              </a:lnSpc>
            </a:pPr>
            <a:endParaRPr lang="ro-RO" altLang="en-US" sz="2000" b="1" dirty="0">
              <a:solidFill>
                <a:schemeClr val="tx1">
                  <a:lumMod val="95000"/>
                </a:schemeClr>
              </a:solidFill>
            </a:endParaRPr>
          </a:p>
          <a:p>
            <a:pPr eaLnBrk="1" hangingPunct="1">
              <a:lnSpc>
                <a:spcPct val="80000"/>
              </a:lnSpc>
            </a:pPr>
            <a:r>
              <a:rPr lang="ro-RO" altLang="en-US" sz="2000" b="1" dirty="0">
                <a:solidFill>
                  <a:schemeClr val="tx1">
                    <a:lumMod val="95000"/>
                  </a:schemeClr>
                </a:solidFill>
              </a:rPr>
              <a:t>S-A ASIGURAT CĂ ÎNLOCUIREA NU ESTE MOTIVATĂ DE DORINŢA CLIENTULUI DE A ELUDA EFECTELE UNEI RESPECTĂRI STRICTE A ÎNDATORIRILOR PROFESIEI;</a:t>
            </a:r>
          </a:p>
          <a:p>
            <a:pPr eaLnBrk="1" hangingPunct="1">
              <a:lnSpc>
                <a:spcPct val="80000"/>
              </a:lnSpc>
            </a:pPr>
            <a:endParaRPr lang="ro-RO" altLang="en-US" sz="2000" b="1" dirty="0">
              <a:solidFill>
                <a:schemeClr val="tx1">
                  <a:lumMod val="95000"/>
                </a:schemeClr>
              </a:solidFill>
            </a:endParaRPr>
          </a:p>
          <a:p>
            <a:pPr eaLnBrk="1" hangingPunct="1">
              <a:lnSpc>
                <a:spcPct val="80000"/>
              </a:lnSpc>
            </a:pPr>
            <a:r>
              <a:rPr lang="ro-RO" altLang="en-US" sz="2000" b="1" dirty="0">
                <a:solidFill>
                  <a:schemeClr val="tx1">
                    <a:lumMod val="95000"/>
                  </a:schemeClr>
                </a:solidFill>
              </a:rPr>
              <a:t>A OBŢINUT DOVADA PLĂŢII ONORARIILOR SAU SALARIILOR DATORATE CELUI AFLAT ÎN FUNCŢIUNE,  DACĂ ACESTE PLĂŢI NU SUNT CONTESTATE DE CLIENT;</a:t>
            </a:r>
          </a:p>
          <a:p>
            <a:pPr eaLnBrk="1" hangingPunct="1">
              <a:lnSpc>
                <a:spcPct val="80000"/>
              </a:lnSpc>
            </a:pPr>
            <a:r>
              <a:rPr lang="ro-RO" altLang="en-US" sz="2000" b="1" dirty="0">
                <a:solidFill>
                  <a:schemeClr val="tx1">
                    <a:lumMod val="95000"/>
                  </a:schemeClr>
                </a:solidFill>
              </a:rPr>
              <a:t>SE VA ABŢINE DE LA ORICE COMENTARIU SAU CRITICĂ PRIVIND PE CEL AFLAT ÎN FUNCŢIUNE</a:t>
            </a:r>
            <a:r>
              <a:rPr lang="en-US" altLang="en-US" sz="2400" dirty="0">
                <a:solidFill>
                  <a:schemeClr val="tx1">
                    <a:lumMod val="95000"/>
                  </a:schemeClr>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2707">
                                            <p:txEl>
                                              <p:pRg st="2" end="2"/>
                                            </p:txEl>
                                          </p:spTgt>
                                        </p:tgtEl>
                                        <p:attrNameLst>
                                          <p:attrName>style.visibility</p:attrName>
                                        </p:attrNameLst>
                                      </p:cBhvr>
                                      <p:to>
                                        <p:strVal val="visible"/>
                                      </p:to>
                                    </p:set>
                                    <p:anim calcmode="lin" valueType="num">
                                      <p:cBhvr additive="base">
                                        <p:cTn id="13" dur="500" fill="hold"/>
                                        <p:tgtEl>
                                          <p:spTgt spid="727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7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2707">
                                            <p:txEl>
                                              <p:pRg st="4" end="4"/>
                                            </p:txEl>
                                          </p:spTgt>
                                        </p:tgtEl>
                                        <p:attrNameLst>
                                          <p:attrName>style.visibility</p:attrName>
                                        </p:attrNameLst>
                                      </p:cBhvr>
                                      <p:to>
                                        <p:strVal val="visible"/>
                                      </p:to>
                                    </p:set>
                                    <p:anim calcmode="lin" valueType="num">
                                      <p:cBhvr additive="base">
                                        <p:cTn id="19" dur="500" fill="hold"/>
                                        <p:tgtEl>
                                          <p:spTgt spid="7270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27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2707">
                                            <p:txEl>
                                              <p:pRg st="6" end="6"/>
                                            </p:txEl>
                                          </p:spTgt>
                                        </p:tgtEl>
                                        <p:attrNameLst>
                                          <p:attrName>style.visibility</p:attrName>
                                        </p:attrNameLst>
                                      </p:cBhvr>
                                      <p:to>
                                        <p:strVal val="visible"/>
                                      </p:to>
                                    </p:set>
                                    <p:anim calcmode="lin" valueType="num">
                                      <p:cBhvr additive="base">
                                        <p:cTn id="25" dur="500" fill="hold"/>
                                        <p:tgtEl>
                                          <p:spTgt spid="7270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270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2707">
                                            <p:txEl>
                                              <p:pRg st="7" end="7"/>
                                            </p:txEl>
                                          </p:spTgt>
                                        </p:tgtEl>
                                        <p:attrNameLst>
                                          <p:attrName>style.visibility</p:attrName>
                                        </p:attrNameLst>
                                      </p:cBhvr>
                                      <p:to>
                                        <p:strVal val="visible"/>
                                      </p:to>
                                    </p:set>
                                    <p:anim calcmode="lin" valueType="num">
                                      <p:cBhvr additive="base">
                                        <p:cTn id="31" dur="500" fill="hold"/>
                                        <p:tgtEl>
                                          <p:spTgt spid="7270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270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a:extLst>
              <a:ext uri="{FF2B5EF4-FFF2-40B4-BE49-F238E27FC236}">
                <a16:creationId xmlns:a16="http://schemas.microsoft.com/office/drawing/2014/main" id="{6853F9CC-3588-49A4-854E-8BED9CB72CA9}"/>
              </a:ext>
            </a:extLst>
          </p:cNvPr>
          <p:cNvSpPr>
            <a:spLocks noGrp="1" noChangeArrowheads="1"/>
          </p:cNvSpPr>
          <p:nvPr>
            <p:ph idx="1"/>
          </p:nvPr>
        </p:nvSpPr>
        <p:spPr>
          <a:xfrm>
            <a:off x="0" y="762000"/>
            <a:ext cx="9144000" cy="5562600"/>
          </a:xfrm>
        </p:spPr>
        <p:txBody>
          <a:bodyPr/>
          <a:lstStyle/>
          <a:p>
            <a:pPr eaLnBrk="1" hangingPunct="1">
              <a:lnSpc>
                <a:spcPct val="80000"/>
              </a:lnSpc>
            </a:pPr>
            <a:endParaRPr lang="en-US" altLang="en-US" sz="2000" b="1" dirty="0"/>
          </a:p>
          <a:p>
            <a:pPr eaLnBrk="1" hangingPunct="1">
              <a:lnSpc>
                <a:spcPct val="80000"/>
              </a:lnSpc>
            </a:pPr>
            <a:r>
              <a:rPr lang="en-US" altLang="en-US" sz="2400" b="1" dirty="0"/>
              <a:t>  </a:t>
            </a:r>
            <a:r>
              <a:rPr lang="ro-RO" altLang="en-US" sz="3600" b="1" dirty="0">
                <a:solidFill>
                  <a:schemeClr val="tx1">
                    <a:lumMod val="95000"/>
                  </a:schemeClr>
                </a:solidFill>
              </a:rPr>
              <a:t>REGISTRELE ŞI DOCUMENTELE CLIENTULUI SE VOR PRIMI DE CĂTRE PROFESIONISTUL LIBERAL DE LA CEL ÎN FUNCŢIUNE PE BAZĂ DE PROCES VERBAL DE PREDARE-PRIMIRE CU ÎNCUNOŞTIINŢAREA CLIENTULUI DESPRE ACESTA.</a:t>
            </a:r>
            <a:endParaRPr lang="en-US" altLang="en-US" sz="3600" b="1" dirty="0">
              <a:solidFill>
                <a:schemeClr val="tx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anim calcmode="lin" valueType="num">
                                      <p:cBhvr additive="base">
                                        <p:cTn id="7" dur="5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475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8229600" cy="939784"/>
          </a:xfrm>
        </p:spPr>
        <p:txBody>
          <a:bodyPr>
            <a:normAutofit fontScale="90000"/>
          </a:bodyPr>
          <a:lstStyle/>
          <a:p>
            <a:pPr algn="l"/>
            <a:br>
              <a:rPr lang="ro-RO" sz="3100" dirty="0"/>
            </a:br>
            <a:r>
              <a:rPr lang="ro-RO" dirty="0"/>
              <a:t> </a:t>
            </a:r>
          </a:p>
        </p:txBody>
      </p:sp>
      <p:sp>
        <p:nvSpPr>
          <p:cNvPr id="3" name="Substituent conținut 2"/>
          <p:cNvSpPr>
            <a:spLocks noGrp="1"/>
          </p:cNvSpPr>
          <p:nvPr>
            <p:ph idx="1"/>
          </p:nvPr>
        </p:nvSpPr>
        <p:spPr>
          <a:xfrm>
            <a:off x="457200" y="116632"/>
            <a:ext cx="8229600" cy="6264696"/>
          </a:xfrm>
        </p:spPr>
        <p:txBody>
          <a:bodyPr>
            <a:normAutofit fontScale="85000" lnSpcReduction="20000"/>
          </a:bodyPr>
          <a:lstStyle/>
          <a:p>
            <a:r>
              <a:rPr lang="ro-RO" sz="2600" b="1" dirty="0">
                <a:solidFill>
                  <a:srgbClr val="FF0000"/>
                </a:solidFill>
              </a:rPr>
              <a:t>Fără a intra in detalii, aş dori sa fac câteva referiri la aspecte  de falimente, care au ridicat semne de întrebare și asupra activității  profesiilor liberale  : </a:t>
            </a:r>
          </a:p>
          <a:p>
            <a:endParaRPr lang="ro-RO" sz="2000" b="1" dirty="0">
              <a:solidFill>
                <a:schemeClr val="bg2">
                  <a:lumMod val="50000"/>
                </a:schemeClr>
              </a:solidFill>
            </a:endParaRPr>
          </a:p>
          <a:p>
            <a:pPr lvl="0"/>
            <a:r>
              <a:rPr lang="ro-RO" sz="2000" dirty="0">
                <a:solidFill>
                  <a:schemeClr val="bg2">
                    <a:lumMod val="50000"/>
                  </a:schemeClr>
                </a:solidFill>
              </a:rPr>
              <a:t> </a:t>
            </a:r>
            <a:r>
              <a:rPr lang="ro-RO" sz="2000" b="1" dirty="0">
                <a:solidFill>
                  <a:schemeClr val="tx1"/>
                </a:solidFill>
              </a:rPr>
              <a:t>Falimentul băncii </a:t>
            </a:r>
            <a:r>
              <a:rPr lang="ro-RO" sz="2000" b="1" dirty="0" err="1">
                <a:solidFill>
                  <a:schemeClr val="tx1"/>
                </a:solidFill>
              </a:rPr>
              <a:t>Barings</a:t>
            </a:r>
            <a:r>
              <a:rPr lang="ro-RO" sz="2000" b="1" dirty="0">
                <a:solidFill>
                  <a:schemeClr val="tx1"/>
                </a:solidFill>
              </a:rPr>
              <a:t> în anul 1995</a:t>
            </a:r>
            <a:r>
              <a:rPr lang="ro-RO" sz="2000" dirty="0">
                <a:solidFill>
                  <a:schemeClr val="tx1"/>
                </a:solidFill>
              </a:rPr>
              <a:t> , cea mai  veche banca comerciala din Londra ca urmare a tranzacționării frauduloase (neautorizate) de contracte </a:t>
            </a:r>
            <a:r>
              <a:rPr lang="ro-RO" sz="2000" dirty="0" err="1">
                <a:solidFill>
                  <a:schemeClr val="tx1"/>
                </a:solidFill>
              </a:rPr>
              <a:t>futures</a:t>
            </a:r>
            <a:r>
              <a:rPr lang="ro-RO" sz="2000" dirty="0">
                <a:solidFill>
                  <a:schemeClr val="tx1"/>
                </a:solidFill>
              </a:rPr>
              <a:t>, precum si efectuarea altor operațiuni speculative neautorizate, de către unul din angajații băncii , ascunderea prin diverse  inginerii financiare a pierderilor băncii .</a:t>
            </a:r>
          </a:p>
          <a:p>
            <a:pPr lvl="0" algn="ctr">
              <a:buNone/>
            </a:pPr>
            <a:r>
              <a:rPr lang="ro-RO" u="sng" dirty="0">
                <a:solidFill>
                  <a:schemeClr val="tx1"/>
                </a:solidFill>
              </a:rPr>
              <a:t> </a:t>
            </a:r>
            <a:r>
              <a:rPr lang="ro-RO" b="1" u="sng" dirty="0">
                <a:solidFill>
                  <a:schemeClr val="tx1"/>
                </a:solidFill>
              </a:rPr>
              <a:t>Aceste aspecte  nu au fost detectate de auditorii interni si nici de cei</a:t>
            </a:r>
          </a:p>
          <a:p>
            <a:pPr lvl="0">
              <a:buNone/>
            </a:pPr>
            <a:r>
              <a:rPr lang="ro-RO" b="1" u="sng" dirty="0">
                <a:solidFill>
                  <a:schemeClr val="tx1"/>
                </a:solidFill>
              </a:rPr>
              <a:t>Externi.</a:t>
            </a:r>
          </a:p>
          <a:p>
            <a:pPr lvl="0">
              <a:buNone/>
            </a:pPr>
            <a:r>
              <a:rPr lang="ro-RO" b="1" u="sng" dirty="0">
                <a:solidFill>
                  <a:schemeClr val="tx1"/>
                </a:solidFill>
              </a:rPr>
              <a:t>C</a:t>
            </a:r>
            <a:r>
              <a:rPr lang="ro-RO" sz="2000" b="1" u="sng" dirty="0">
                <a:solidFill>
                  <a:schemeClr val="tx1"/>
                </a:solidFill>
              </a:rPr>
              <a:t>are a fost rolul consultantului fiscal  ?</a:t>
            </a:r>
          </a:p>
          <a:p>
            <a:pPr lvl="0">
              <a:buNone/>
            </a:pPr>
            <a:r>
              <a:rPr lang="ro-RO" sz="2000" b="1" u="sng" dirty="0">
                <a:solidFill>
                  <a:schemeClr val="tx1"/>
                </a:solidFill>
              </a:rPr>
              <a:t> </a:t>
            </a:r>
            <a:r>
              <a:rPr lang="ro-RO" b="1" u="sng" dirty="0">
                <a:solidFill>
                  <a:schemeClr val="tx1"/>
                </a:solidFill>
              </a:rPr>
              <a:t>Care a fost rolul evaluatorului</a:t>
            </a:r>
            <a:r>
              <a:rPr lang="ro-RO" sz="2000" b="1" u="sng" dirty="0">
                <a:solidFill>
                  <a:schemeClr val="tx1"/>
                </a:solidFill>
              </a:rPr>
              <a:t>, dar al juristului ?? </a:t>
            </a:r>
            <a:r>
              <a:rPr lang="ro-RO" sz="2000" b="1" dirty="0">
                <a:solidFill>
                  <a:schemeClr val="tx1"/>
                </a:solidFill>
              </a:rPr>
              <a:t>. </a:t>
            </a:r>
          </a:p>
          <a:p>
            <a:pPr lvl="0"/>
            <a:r>
              <a:rPr lang="ro-RO" sz="2000" b="1" dirty="0">
                <a:solidFill>
                  <a:schemeClr val="tx1"/>
                </a:solidFill>
              </a:rPr>
              <a:t>Falimentul companiei  Enron, </a:t>
            </a:r>
            <a:r>
              <a:rPr lang="ro-RO" sz="2000" dirty="0">
                <a:solidFill>
                  <a:schemeClr val="tx1"/>
                </a:solidFill>
              </a:rPr>
              <a:t>considerat cel mai mare faliment din SUA. Compania energetica a intrat în faliment în anul 1999. Conducerea   a  supraestimat valoarea acțiunilor prin  supraestimarea profitului. Crestarea profitului de la un exercițiu la altul a fost chiar si de 300 %. In decembrie  2001, managementul companiei a declarat falimentul. Rezultatul: 20.000 de angajați concediați. În urma falimentului, pierderea pentru angajați si  investitorii  s-a ridicat la 60 de miliarde de dolari. </a:t>
            </a:r>
          </a:p>
          <a:p>
            <a:pPr lvl="0"/>
            <a:r>
              <a:rPr lang="ro-RO" sz="2000" b="1" u="sng" dirty="0">
                <a:solidFill>
                  <a:schemeClr val="tx1"/>
                </a:solidFill>
              </a:rPr>
              <a:t>Si in acest caz am avut o problemă de  Guvernanta, audit intern si audit extern, consultantă fiscala si manageriala, juridica, etc..</a:t>
            </a:r>
          </a:p>
          <a:p>
            <a:endParaRPr lang="ro-RO" sz="2000" dirty="0"/>
          </a:p>
          <a:p>
            <a:endParaRPr lang="ro-RO" sz="1600" dirty="0"/>
          </a:p>
        </p:txBody>
      </p:sp>
      <p:sp>
        <p:nvSpPr>
          <p:cNvPr id="4" name="Substituent număr diapozitiv 3"/>
          <p:cNvSpPr>
            <a:spLocks noGrp="1"/>
          </p:cNvSpPr>
          <p:nvPr>
            <p:ph type="sldNum" sz="quarter" idx="12"/>
          </p:nvPr>
        </p:nvSpPr>
        <p:spPr/>
        <p:txBody>
          <a:bodyPr/>
          <a:lstStyle/>
          <a:p>
            <a:fld id="{1E923D44-A265-4C35-B3D9-34A1C005FE0F}" type="slidenum">
              <a:rPr lang="en-US" smtClean="0"/>
              <a:pPr/>
              <a:t>44</a:t>
            </a:fld>
            <a:endParaRPr lang="en-US"/>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8229600" cy="939784"/>
          </a:xfrm>
        </p:spPr>
        <p:txBody>
          <a:bodyPr>
            <a:normAutofit fontScale="90000"/>
          </a:bodyPr>
          <a:lstStyle/>
          <a:p>
            <a:pPr algn="l"/>
            <a:br>
              <a:rPr lang="ro-RO" sz="3100" dirty="0"/>
            </a:br>
            <a:r>
              <a:rPr lang="ro-RO" dirty="0"/>
              <a:t> </a:t>
            </a:r>
          </a:p>
        </p:txBody>
      </p:sp>
      <p:sp>
        <p:nvSpPr>
          <p:cNvPr id="3" name="Substituent conținut 2"/>
          <p:cNvSpPr>
            <a:spLocks noGrp="1"/>
          </p:cNvSpPr>
          <p:nvPr>
            <p:ph idx="1"/>
          </p:nvPr>
        </p:nvSpPr>
        <p:spPr>
          <a:xfrm>
            <a:off x="457200" y="857232"/>
            <a:ext cx="8229600" cy="5268931"/>
          </a:xfrm>
        </p:spPr>
        <p:txBody>
          <a:bodyPr>
            <a:normAutofit fontScale="92500" lnSpcReduction="10000"/>
          </a:bodyPr>
          <a:lstStyle/>
          <a:p>
            <a:pPr lvl="0"/>
            <a:r>
              <a:rPr lang="ro-RO" sz="2000" b="1" dirty="0"/>
              <a:t> </a:t>
            </a:r>
            <a:r>
              <a:rPr lang="ro-RO" sz="2000" b="1" dirty="0">
                <a:solidFill>
                  <a:schemeClr val="tx1"/>
                </a:solidFill>
              </a:rPr>
              <a:t>Falimentul companiei </a:t>
            </a:r>
            <a:r>
              <a:rPr lang="ro-RO" sz="2000" b="1" dirty="0" err="1">
                <a:solidFill>
                  <a:schemeClr val="tx1"/>
                </a:solidFill>
              </a:rPr>
              <a:t>Parmalat</a:t>
            </a:r>
            <a:r>
              <a:rPr lang="ro-RO" sz="2000" b="1" dirty="0">
                <a:solidFill>
                  <a:schemeClr val="tx1"/>
                </a:solidFill>
              </a:rPr>
              <a:t>, </a:t>
            </a:r>
            <a:r>
              <a:rPr lang="ro-RO" sz="2000" dirty="0">
                <a:solidFill>
                  <a:schemeClr val="tx1"/>
                </a:solidFill>
              </a:rPr>
              <a:t>principala firma italiana  din industria laptelui</a:t>
            </a:r>
            <a:r>
              <a:rPr lang="ro-RO" sz="2000" b="1" dirty="0">
                <a:solidFill>
                  <a:schemeClr val="tx1"/>
                </a:solidFill>
              </a:rPr>
              <a:t> </a:t>
            </a:r>
            <a:r>
              <a:rPr lang="ro-RO" sz="2000" dirty="0">
                <a:solidFill>
                  <a:schemeClr val="tx1"/>
                </a:solidFill>
              </a:rPr>
              <a:t>, cel mai răsunător faliment din Europa. Falimentul s-a produs in anul 2003 din cauza  lipsei de transparenta a celor însărcinați cu guvernanta. Primul semnal a fost dat de eșecul pe piața bursiera a unei emisiuni de obligațiuni in valoare de 300 milioane de euro. Al doilea, care a si provocat falimentul, îl reprezintă  descoperirea faptului ca suma deținuta in conturi, în valoare de 4 miliarde de euro, care se susținea ca a fost depusa de către o firma </a:t>
            </a:r>
            <a:r>
              <a:rPr lang="ro-RO" sz="2000" dirty="0" err="1">
                <a:solidFill>
                  <a:schemeClr val="tx1"/>
                </a:solidFill>
              </a:rPr>
              <a:t>Bonlat</a:t>
            </a:r>
            <a:r>
              <a:rPr lang="ro-RO" sz="2000" dirty="0">
                <a:solidFill>
                  <a:schemeClr val="tx1"/>
                </a:solidFill>
              </a:rPr>
              <a:t> cu sediul in insulele Cayman, firma controlata de </a:t>
            </a:r>
            <a:r>
              <a:rPr lang="ro-RO" sz="2000" dirty="0" err="1">
                <a:solidFill>
                  <a:schemeClr val="tx1"/>
                </a:solidFill>
              </a:rPr>
              <a:t>Parmalat</a:t>
            </a:r>
            <a:r>
              <a:rPr lang="ro-RO" sz="2000" dirty="0">
                <a:solidFill>
                  <a:schemeClr val="tx1"/>
                </a:solidFill>
              </a:rPr>
              <a:t>. Suma respectiva s-a dovedit a fi o inginerie financiara, un fals, care însa a stat ca si garanție pentru contractarea unor împrumuturi. </a:t>
            </a:r>
            <a:r>
              <a:rPr lang="ro-RO" sz="2000" b="1" dirty="0">
                <a:solidFill>
                  <a:schemeClr val="tx1"/>
                </a:solidFill>
              </a:rPr>
              <a:t>Rezultatul: </a:t>
            </a:r>
            <a:r>
              <a:rPr lang="ro-RO" sz="2000" dirty="0">
                <a:solidFill>
                  <a:schemeClr val="tx1"/>
                </a:solidFill>
              </a:rPr>
              <a:t>peste 100.000 de investitori escrocați. Cauza principala, care a dus la aceste abuzuri, a reprezentat-o faptul ca întreaga companie a fost controlata de o singura persoana,  Calisto </a:t>
            </a:r>
            <a:r>
              <a:rPr lang="ro-RO" sz="2000" dirty="0" err="1">
                <a:solidFill>
                  <a:schemeClr val="tx1"/>
                </a:solidFill>
              </a:rPr>
              <a:t>Tanzi</a:t>
            </a:r>
            <a:r>
              <a:rPr lang="ro-RO" sz="2000" dirty="0">
                <a:solidFill>
                  <a:schemeClr val="tx1"/>
                </a:solidFill>
              </a:rPr>
              <a:t>,  fondatorul companiei, iar administratorii si conducerea operativa îi erau total „</a:t>
            </a:r>
            <a:r>
              <a:rPr lang="ro-RO" sz="2000" i="1" dirty="0">
                <a:solidFill>
                  <a:schemeClr val="tx1"/>
                </a:solidFill>
              </a:rPr>
              <a:t>devotați”</a:t>
            </a:r>
            <a:r>
              <a:rPr lang="ro-RO" sz="2000" dirty="0">
                <a:solidFill>
                  <a:schemeClr val="tx1"/>
                </a:solidFill>
              </a:rPr>
              <a:t>. </a:t>
            </a:r>
          </a:p>
          <a:p>
            <a:pPr lvl="0"/>
            <a:r>
              <a:rPr lang="ro-RO" b="1" u="sng" dirty="0">
                <a:solidFill>
                  <a:schemeClr val="tx1"/>
                </a:solidFill>
              </a:rPr>
              <a:t>Si in acest caz am fost o problemă de  Guvernanta ,audit intern si audit extern, consultantă fiscala si manageriala, juridica, etc..</a:t>
            </a:r>
          </a:p>
          <a:p>
            <a:endParaRPr lang="ro-RO" sz="2000" b="1" u="sng" dirty="0">
              <a:solidFill>
                <a:schemeClr val="tx1"/>
              </a:solidFill>
            </a:endParaRPr>
          </a:p>
          <a:p>
            <a:endParaRPr lang="ro-RO" sz="2000" dirty="0"/>
          </a:p>
          <a:p>
            <a:endParaRPr lang="ro-RO" sz="1600" dirty="0"/>
          </a:p>
        </p:txBody>
      </p:sp>
      <p:sp>
        <p:nvSpPr>
          <p:cNvPr id="4" name="Substituent număr diapozitiv 3"/>
          <p:cNvSpPr>
            <a:spLocks noGrp="1"/>
          </p:cNvSpPr>
          <p:nvPr>
            <p:ph type="sldNum" sz="quarter" idx="12"/>
          </p:nvPr>
        </p:nvSpPr>
        <p:spPr/>
        <p:txBody>
          <a:bodyPr/>
          <a:lstStyle/>
          <a:p>
            <a:fld id="{1E923D44-A265-4C35-B3D9-34A1C005FE0F}" type="slidenum">
              <a:rPr lang="en-US" smtClean="0"/>
              <a:pPr/>
              <a:t>45</a:t>
            </a:fld>
            <a:endParaRPr lang="en-US"/>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274638"/>
            <a:ext cx="8229600" cy="939784"/>
          </a:xfrm>
        </p:spPr>
        <p:txBody>
          <a:bodyPr>
            <a:normAutofit fontScale="90000"/>
          </a:bodyPr>
          <a:lstStyle/>
          <a:p>
            <a:pPr algn="l"/>
            <a:br>
              <a:rPr lang="ro-RO" sz="3100" dirty="0"/>
            </a:br>
            <a:r>
              <a:rPr lang="ro-RO" dirty="0"/>
              <a:t> </a:t>
            </a:r>
          </a:p>
        </p:txBody>
      </p:sp>
      <p:sp>
        <p:nvSpPr>
          <p:cNvPr id="3" name="Substituent conținut 2"/>
          <p:cNvSpPr>
            <a:spLocks noGrp="1"/>
          </p:cNvSpPr>
          <p:nvPr>
            <p:ph idx="1"/>
          </p:nvPr>
        </p:nvSpPr>
        <p:spPr>
          <a:xfrm>
            <a:off x="457200" y="857232"/>
            <a:ext cx="8229600" cy="5268931"/>
          </a:xfrm>
        </p:spPr>
        <p:txBody>
          <a:bodyPr>
            <a:normAutofit fontScale="85000" lnSpcReduction="10000"/>
          </a:bodyPr>
          <a:lstStyle/>
          <a:p>
            <a:pPr lvl="0"/>
            <a:r>
              <a:rPr lang="ro-RO" sz="2000" b="1" dirty="0">
                <a:solidFill>
                  <a:schemeClr val="bg2">
                    <a:lumMod val="50000"/>
                  </a:schemeClr>
                </a:solidFill>
              </a:rPr>
              <a:t> </a:t>
            </a:r>
            <a:r>
              <a:rPr lang="ro-RO" sz="2000" b="1" dirty="0">
                <a:solidFill>
                  <a:schemeClr val="tx1"/>
                </a:solidFill>
              </a:rPr>
              <a:t>Falimentul companiei  Worldcom, </a:t>
            </a:r>
            <a:r>
              <a:rPr lang="ro-RO" sz="2000" dirty="0">
                <a:solidFill>
                  <a:schemeClr val="tx1"/>
                </a:solidFill>
              </a:rPr>
              <a:t> a doua mare companie de telefonie fixa din SUA, cu peste 20 milioane de clienți. Cauza principal o reprezintă profiturile supradimensionate, care au condus la creșterea nejustificata a valorii acțiunilor ,avantajând acționarii majoritari. O data cu schimbarea managementului, s-a solicitat auditului intern  sa verifice tranzacții care păreau a fi dubioase. Rezultatul a fost catastrofal. Pentru ca societatea sa fie atractiva, fosta conducere a decis transferul unor cheltuieli operative in capital pe termen lung. Rezultatul falimentului: zeci de mii de angajați  pe drumuri, pierderi peste 180 miliarde de dolari pentru acționari. </a:t>
            </a:r>
          </a:p>
          <a:p>
            <a:pPr lvl="0"/>
            <a:r>
              <a:rPr lang="ro-RO" b="1" u="sng" dirty="0">
                <a:solidFill>
                  <a:schemeClr val="tx1"/>
                </a:solidFill>
              </a:rPr>
              <a:t>Si in acest caz a fost o problemă de  Guvernanta  , audit intern , audit extern, consultantă fiscala si manageriala, juridica, etc..</a:t>
            </a:r>
          </a:p>
          <a:p>
            <a:pPr lvl="0"/>
            <a:r>
              <a:rPr lang="ro-RO" sz="2000" b="1" dirty="0">
                <a:solidFill>
                  <a:schemeClr val="tx1"/>
                </a:solidFill>
              </a:rPr>
              <a:t>Falimentul companiei  Arthur Andersen, </a:t>
            </a:r>
            <a:r>
              <a:rPr lang="ro-RO" sz="2000" dirty="0">
                <a:solidFill>
                  <a:schemeClr val="tx1"/>
                </a:solidFill>
              </a:rPr>
              <a:t>firma de consultanta, audit si contabilitate. Făcea parte din cele mai mari cinci firme de consultanta, audit si contabilitate  (Big </a:t>
            </a:r>
            <a:r>
              <a:rPr lang="ro-RO" sz="2000" dirty="0" err="1">
                <a:solidFill>
                  <a:schemeClr val="tx1"/>
                </a:solidFill>
              </a:rPr>
              <a:t>Five</a:t>
            </a:r>
            <a:r>
              <a:rPr lang="ro-RO" sz="2000" dirty="0">
                <a:solidFill>
                  <a:schemeClr val="tx1"/>
                </a:solidFill>
              </a:rPr>
              <a:t>). </a:t>
            </a:r>
            <a:r>
              <a:rPr lang="ro-RO" sz="2000" b="1" dirty="0">
                <a:solidFill>
                  <a:schemeClr val="tx1"/>
                </a:solidFill>
              </a:rPr>
              <a:t>Arthur Andersen </a:t>
            </a:r>
            <a:r>
              <a:rPr lang="ro-RO" sz="2000" dirty="0">
                <a:solidFill>
                  <a:schemeClr val="tx1"/>
                </a:solidFill>
              </a:rPr>
              <a:t> a auditat firmele Enron si  Worldcom. Pentru distrugerea unor documente compromițătoare legate de auditarea firmei Enron a fost condamnata pe motiv de obstrucționare a  justiției, motiv pentru care i s-a retras licența si dreptul de practica. </a:t>
            </a:r>
          </a:p>
          <a:p>
            <a:pPr lvl="0"/>
            <a:r>
              <a:rPr lang="ro-RO" b="1" u="sng" dirty="0">
                <a:solidFill>
                  <a:schemeClr val="tx1"/>
                </a:solidFill>
              </a:rPr>
              <a:t>Si in acest caz a  fost o problemă de  Guvernanta  , audit intern , audit extern, consultantă fiscala si manageriala, juridica, etc..</a:t>
            </a:r>
          </a:p>
          <a:p>
            <a:pPr lvl="0"/>
            <a:endParaRPr lang="ro-RO" sz="2000" b="1" dirty="0">
              <a:solidFill>
                <a:schemeClr val="tx1"/>
              </a:solidFill>
            </a:endParaRPr>
          </a:p>
          <a:p>
            <a:endParaRPr lang="ro-RO" sz="2000" b="1" u="sng" dirty="0">
              <a:solidFill>
                <a:schemeClr val="tx1"/>
              </a:solidFill>
            </a:endParaRPr>
          </a:p>
          <a:p>
            <a:endParaRPr lang="ro-RO" sz="2000" dirty="0">
              <a:solidFill>
                <a:schemeClr val="tx1"/>
              </a:solidFill>
            </a:endParaRPr>
          </a:p>
          <a:p>
            <a:endParaRPr lang="ro-RO" sz="1600" dirty="0"/>
          </a:p>
        </p:txBody>
      </p:sp>
      <p:sp>
        <p:nvSpPr>
          <p:cNvPr id="5" name="Substituent subsol 4"/>
          <p:cNvSpPr>
            <a:spLocks noGrp="1"/>
          </p:cNvSpPr>
          <p:nvPr>
            <p:ph type="ftr" sz="quarter" idx="11"/>
          </p:nvPr>
        </p:nvSpPr>
        <p:spPr/>
        <p:txBody>
          <a:bodyPr/>
          <a:lstStyle/>
          <a:p>
            <a:endParaRPr lang="en-US"/>
          </a:p>
        </p:txBody>
      </p:sp>
      <p:sp>
        <p:nvSpPr>
          <p:cNvPr id="4" name="Substituent număr diapozitiv 3"/>
          <p:cNvSpPr>
            <a:spLocks noGrp="1"/>
          </p:cNvSpPr>
          <p:nvPr>
            <p:ph type="sldNum" sz="quarter" idx="12"/>
          </p:nvPr>
        </p:nvSpPr>
        <p:spPr/>
        <p:txBody>
          <a:bodyPr/>
          <a:lstStyle/>
          <a:p>
            <a:fld id="{1E923D44-A265-4C35-B3D9-34A1C005FE0F}" type="slidenum">
              <a:rPr lang="en-US" smtClean="0"/>
              <a:pPr/>
              <a:t>46</a:t>
            </a:fld>
            <a:endParaRPr lang="en-US"/>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7F08F6-C6FE-48EA-8073-DC4FBD2BDC9A}"/>
              </a:ext>
            </a:extLst>
          </p:cNvPr>
          <p:cNvSpPr>
            <a:spLocks noGrp="1"/>
          </p:cNvSpPr>
          <p:nvPr>
            <p:ph idx="1"/>
          </p:nvPr>
        </p:nvSpPr>
        <p:spPr>
          <a:xfrm>
            <a:off x="533400" y="533400"/>
            <a:ext cx="8503096" cy="3767670"/>
          </a:xfrm>
        </p:spPr>
        <p:txBody>
          <a:bodyPr>
            <a:normAutofit/>
          </a:bodyPr>
          <a:lstStyle/>
          <a:p>
            <a:r>
              <a:rPr lang="ro-RO" sz="6600" b="1" dirty="0"/>
              <a:t>VA MULTUMESC !</a:t>
            </a:r>
            <a:endParaRPr lang="en-US" sz="6600" b="1" dirty="0"/>
          </a:p>
        </p:txBody>
      </p:sp>
    </p:spTree>
    <p:extLst>
      <p:ext uri="{BB962C8B-B14F-4D97-AF65-F5344CB8AC3E}">
        <p14:creationId xmlns:p14="http://schemas.microsoft.com/office/powerpoint/2010/main" val="15109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FB2C7039-3947-49CC-BD21-37E428C83919}"/>
              </a:ext>
            </a:extLst>
          </p:cNvPr>
          <p:cNvSpPr>
            <a:spLocks noGrp="1"/>
          </p:cNvSpPr>
          <p:nvPr>
            <p:ph idx="1"/>
          </p:nvPr>
        </p:nvSpPr>
        <p:spPr>
          <a:xfrm>
            <a:off x="395288" y="297624"/>
            <a:ext cx="8229600" cy="683104"/>
          </a:xfrm>
        </p:spPr>
        <p:txBody>
          <a:bodyPr>
            <a:normAutofit lnSpcReduction="10000"/>
          </a:bodyPr>
          <a:lstStyle/>
          <a:p>
            <a:pPr>
              <a:defRPr/>
            </a:pPr>
            <a:r>
              <a:rPr lang="ro-RO" sz="3500" b="1" dirty="0">
                <a:solidFill>
                  <a:schemeClr val="tx1">
                    <a:lumMod val="95000"/>
                  </a:schemeClr>
                </a:solidFill>
              </a:rPr>
              <a:t>ALŢII SUNT SCEPTICI SI SPUN DA !</a:t>
            </a:r>
          </a:p>
          <a:p>
            <a:pPr>
              <a:buFontTx/>
              <a:buNone/>
              <a:defRPr/>
            </a:pPr>
            <a:endParaRPr lang="ro-RO" sz="3500" dirty="0"/>
          </a:p>
        </p:txBody>
      </p:sp>
      <p:sp>
        <p:nvSpPr>
          <p:cNvPr id="4" name="Substituent număr diapozitiv 3">
            <a:extLst>
              <a:ext uri="{FF2B5EF4-FFF2-40B4-BE49-F238E27FC236}">
                <a16:creationId xmlns:a16="http://schemas.microsoft.com/office/drawing/2014/main" id="{920B9725-8711-460C-898C-260CCEC21C97}"/>
              </a:ext>
            </a:extLst>
          </p:cNvPr>
          <p:cNvSpPr>
            <a:spLocks noGrp="1"/>
          </p:cNvSpPr>
          <p:nvPr>
            <p:ph type="sldNum" sz="quarter" idx="12"/>
          </p:nvPr>
        </p:nvSpPr>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D9C37AF9-D3F0-4BBD-8E30-48B818071FCF}" type="slidenum">
              <a:rPr lang="en-US" altLang="en-US" sz="1400">
                <a:latin typeface="Arial" panose="020B0604020202020204" pitchFamily="34" charset="0"/>
              </a:rPr>
              <a:pPr eaLnBrk="1" hangingPunct="1"/>
              <a:t>5</a:t>
            </a:fld>
            <a:endParaRPr lang="en-US" altLang="en-US" sz="1400">
              <a:latin typeface="Arial" panose="020B0604020202020204" pitchFamily="34" charset="0"/>
            </a:endParaRPr>
          </a:p>
        </p:txBody>
      </p:sp>
      <p:pic>
        <p:nvPicPr>
          <p:cNvPr id="5" name="Picture 2">
            <a:extLst>
              <a:ext uri="{FF2B5EF4-FFF2-40B4-BE49-F238E27FC236}">
                <a16:creationId xmlns:a16="http://schemas.microsoft.com/office/drawing/2014/main" id="{F66F3D82-A5D0-4CDA-9FE8-4347D7DB45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125538"/>
            <a:ext cx="80645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9D1E0D05-2DF1-4A5C-BDC8-812FF9BDE023}"/>
              </a:ext>
            </a:extLst>
          </p:cNvPr>
          <p:cNvSpPr>
            <a:spLocks noGrp="1"/>
          </p:cNvSpPr>
          <p:nvPr>
            <p:ph idx="1"/>
          </p:nvPr>
        </p:nvSpPr>
        <p:spPr>
          <a:xfrm>
            <a:off x="457200" y="304799"/>
            <a:ext cx="8229600" cy="6416675"/>
          </a:xfrm>
        </p:spPr>
        <p:txBody>
          <a:bodyPr/>
          <a:lstStyle/>
          <a:p>
            <a:r>
              <a:rPr lang="ro-RO" altLang="en-US" b="1" dirty="0">
                <a:solidFill>
                  <a:schemeClr val="tx1">
                    <a:lumMod val="95000"/>
                  </a:schemeClr>
                </a:solidFill>
              </a:rPr>
              <a:t>Totuși, o economie fără </a:t>
            </a:r>
            <a:r>
              <a:rPr lang="ro-RO" altLang="en-US" b="1" dirty="0" err="1">
                <a:solidFill>
                  <a:schemeClr val="tx1">
                    <a:lumMod val="95000"/>
                  </a:schemeClr>
                </a:solidFill>
              </a:rPr>
              <a:t>profesi</a:t>
            </a:r>
            <a:r>
              <a:rPr lang="en-US" altLang="en-US" b="1" dirty="0">
                <a:solidFill>
                  <a:schemeClr val="tx1">
                    <a:lumMod val="95000"/>
                  </a:schemeClr>
                </a:solidFill>
              </a:rPr>
              <a:t>e LIBERALA </a:t>
            </a:r>
            <a:r>
              <a:rPr lang="en-US" altLang="en-US" b="1" dirty="0" err="1">
                <a:solidFill>
                  <a:schemeClr val="tx1">
                    <a:lumMod val="95000"/>
                  </a:schemeClr>
                </a:solidFill>
              </a:rPr>
              <a:t>va</a:t>
            </a:r>
            <a:r>
              <a:rPr lang="en-US" altLang="en-US" b="1" dirty="0">
                <a:solidFill>
                  <a:schemeClr val="tx1">
                    <a:lumMod val="95000"/>
                  </a:schemeClr>
                </a:solidFill>
              </a:rPr>
              <a:t> </a:t>
            </a:r>
            <a:r>
              <a:rPr lang="en-US" altLang="en-US" b="1" dirty="0" err="1">
                <a:solidFill>
                  <a:schemeClr val="tx1">
                    <a:lumMod val="95000"/>
                  </a:schemeClr>
                </a:solidFill>
              </a:rPr>
              <a:t>avea</a:t>
            </a:r>
            <a:r>
              <a:rPr lang="en-US" altLang="en-US" b="1" dirty="0">
                <a:solidFill>
                  <a:schemeClr val="tx1">
                    <a:lumMod val="95000"/>
                  </a:schemeClr>
                </a:solidFill>
              </a:rPr>
              <a:t> </a:t>
            </a:r>
            <a:r>
              <a:rPr lang="en-US" altLang="en-US" b="1" dirty="0" err="1">
                <a:solidFill>
                  <a:schemeClr val="tx1">
                    <a:lumMod val="95000"/>
                  </a:schemeClr>
                </a:solidFill>
              </a:rPr>
              <a:t>probleme</a:t>
            </a:r>
            <a:r>
              <a:rPr lang="en-US" altLang="en-US" b="1" dirty="0">
                <a:solidFill>
                  <a:schemeClr val="tx1">
                    <a:lumMod val="95000"/>
                  </a:schemeClr>
                </a:solidFill>
              </a:rPr>
              <a:t>.</a:t>
            </a:r>
            <a:r>
              <a:rPr lang="ro-RO" altLang="en-US" b="1" dirty="0">
                <a:solidFill>
                  <a:schemeClr val="tx1">
                    <a:lumMod val="95000"/>
                  </a:schemeClr>
                </a:solidFill>
              </a:rPr>
              <a:t> </a:t>
            </a:r>
            <a:r>
              <a:rPr lang="en-US" altLang="en-US" b="1" dirty="0">
                <a:solidFill>
                  <a:schemeClr val="tx1">
                    <a:lumMod val="95000"/>
                  </a:schemeClr>
                </a:solidFill>
              </a:rPr>
              <a:t> </a:t>
            </a:r>
          </a:p>
          <a:p>
            <a:endParaRPr lang="en-US" altLang="en-US" sz="2500" b="1" dirty="0">
              <a:solidFill>
                <a:schemeClr val="tx1">
                  <a:lumMod val="95000"/>
                </a:schemeClr>
              </a:solidFill>
            </a:endParaRPr>
          </a:p>
          <a:p>
            <a:r>
              <a:rPr lang="ro-RO" altLang="en-US" sz="2500" b="1" dirty="0">
                <a:solidFill>
                  <a:schemeClr val="tx1">
                    <a:lumMod val="95000"/>
                  </a:schemeClr>
                </a:solidFill>
              </a:rPr>
              <a:t>Acolo unde se lucrează</a:t>
            </a:r>
            <a:r>
              <a:rPr lang="en-US" altLang="en-US" sz="2500" b="1" dirty="0">
                <a:solidFill>
                  <a:schemeClr val="tx1">
                    <a:lumMod val="95000"/>
                  </a:schemeClr>
                </a:solidFill>
              </a:rPr>
              <a:t> </a:t>
            </a:r>
            <a:r>
              <a:rPr lang="ro-RO" altLang="en-US" sz="2500" b="1" dirty="0">
                <a:solidFill>
                  <a:schemeClr val="tx1">
                    <a:lumMod val="95000"/>
                  </a:schemeClr>
                </a:solidFill>
              </a:rPr>
              <a:t>cu</a:t>
            </a:r>
            <a:r>
              <a:rPr lang="en-US" altLang="en-US" sz="2500" b="1" dirty="0">
                <a:solidFill>
                  <a:schemeClr val="tx1">
                    <a:lumMod val="95000"/>
                  </a:schemeClr>
                </a:solidFill>
              </a:rPr>
              <a:t>:</a:t>
            </a:r>
            <a:r>
              <a:rPr lang="ro-RO" altLang="en-US" sz="2500" b="1" dirty="0">
                <a:solidFill>
                  <a:schemeClr val="tx1">
                    <a:lumMod val="95000"/>
                  </a:schemeClr>
                </a:solidFill>
              </a:rPr>
              <a:t>  </a:t>
            </a:r>
          </a:p>
          <a:p>
            <a:endParaRPr lang="ro-RO" altLang="en-US" b="1" dirty="0">
              <a:solidFill>
                <a:schemeClr val="tx1">
                  <a:lumMod val="95000"/>
                </a:schemeClr>
              </a:solidFill>
            </a:endParaRPr>
          </a:p>
          <a:p>
            <a:endParaRPr lang="ro-RO" altLang="en-US" dirty="0"/>
          </a:p>
          <a:p>
            <a:pPr>
              <a:buFontTx/>
              <a:buNone/>
            </a:pPr>
            <a:r>
              <a:rPr lang="ro-RO" altLang="en-US" dirty="0"/>
              <a:t> </a:t>
            </a:r>
            <a:r>
              <a:rPr lang="ro-RO" altLang="en-US" b="1" dirty="0">
                <a:solidFill>
                  <a:schemeClr val="tx1">
                    <a:lumMod val="95000"/>
                  </a:schemeClr>
                </a:solidFill>
              </a:rPr>
              <a:t>care, cum afirma unii, sunt</a:t>
            </a:r>
            <a:r>
              <a:rPr lang="en-US" altLang="en-US" b="1" dirty="0">
                <a:solidFill>
                  <a:schemeClr val="tx1">
                    <a:lumMod val="95000"/>
                  </a:schemeClr>
                </a:solidFill>
              </a:rPr>
              <a:t>:</a:t>
            </a:r>
            <a:r>
              <a:rPr lang="ro-RO" altLang="en-US" b="1" dirty="0">
                <a:solidFill>
                  <a:schemeClr val="tx1">
                    <a:lumMod val="95000"/>
                  </a:schemeClr>
                </a:solidFill>
              </a:rPr>
              <a:t> </a:t>
            </a:r>
          </a:p>
          <a:p>
            <a:pPr>
              <a:buFontTx/>
              <a:buNone/>
            </a:pPr>
            <a:endParaRPr lang="ro-RO" altLang="en-US" dirty="0"/>
          </a:p>
          <a:p>
            <a:endParaRPr lang="ro-RO" altLang="en-US" dirty="0"/>
          </a:p>
          <a:p>
            <a:endParaRPr lang="ro-RO" altLang="en-US" dirty="0"/>
          </a:p>
          <a:p>
            <a:pPr>
              <a:buFontTx/>
              <a:buNone/>
            </a:pPr>
            <a:endParaRPr lang="ro-RO" altLang="en-US" dirty="0"/>
          </a:p>
        </p:txBody>
      </p:sp>
      <p:sp>
        <p:nvSpPr>
          <p:cNvPr id="4" name="Substituent număr diapozitiv 3">
            <a:extLst>
              <a:ext uri="{FF2B5EF4-FFF2-40B4-BE49-F238E27FC236}">
                <a16:creationId xmlns:a16="http://schemas.microsoft.com/office/drawing/2014/main" id="{85D51E37-10A7-4D7B-A76B-99F70DA1FB61}"/>
              </a:ext>
            </a:extLst>
          </p:cNvPr>
          <p:cNvSpPr>
            <a:spLocks noGrp="1"/>
          </p:cNvSpPr>
          <p:nvPr>
            <p:ph type="sldNum" sz="quarter" idx="12"/>
          </p:nvPr>
        </p:nvSpPr>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C6FF50B2-71BF-41EC-A08C-5D8C8694E8B6}" type="slidenum">
              <a:rPr lang="en-US" altLang="en-US" sz="1400">
                <a:latin typeface="Arial" panose="020B0604020202020204" pitchFamily="34" charset="0"/>
              </a:rPr>
              <a:pPr eaLnBrk="1" hangingPunct="1"/>
              <a:t>6</a:t>
            </a:fld>
            <a:endParaRPr lang="en-US" altLang="en-US" sz="1400">
              <a:latin typeface="Arial" panose="020B0604020202020204" pitchFamily="34" charset="0"/>
            </a:endParaRPr>
          </a:p>
        </p:txBody>
      </p:sp>
      <p:pic>
        <p:nvPicPr>
          <p:cNvPr id="8197" name="Imagine 5" descr="http://t1.gstatic.com/images?q=tbn:ANd9GcRlSF8_j1Jp63FBdQEYPtorl1DXTSqUdqsPfq7p1KV_V6Vy0T_m">
            <a:hlinkClick r:id="rId2"/>
            <a:extLst>
              <a:ext uri="{FF2B5EF4-FFF2-40B4-BE49-F238E27FC236}">
                <a16:creationId xmlns:a16="http://schemas.microsoft.com/office/drawing/2014/main" id="{AD770EAB-6C2B-444F-8D8C-144C6A6F4D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4191000"/>
            <a:ext cx="43434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Imagini pentru TEANC DE DOLARI">
            <a:extLst>
              <a:ext uri="{FF2B5EF4-FFF2-40B4-BE49-F238E27FC236}">
                <a16:creationId xmlns:a16="http://schemas.microsoft.com/office/drawing/2014/main" id="{1CF7DEF2-6FD4-4C13-BDF0-A37B4CE9E7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1628800"/>
            <a:ext cx="3524250"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9000" fill="hold"/>
                                        <p:tgtEl>
                                          <p:spTgt spid="6"/>
                                        </p:tgtEl>
                                        <p:attrNameLst>
                                          <p:attrName>ppt_x</p:attrName>
                                        </p:attrNameLst>
                                      </p:cBhvr>
                                      <p:tavLst>
                                        <p:tav tm="0">
                                          <p:val>
                                            <p:strVal val="#ppt_x"/>
                                          </p:val>
                                        </p:tav>
                                        <p:tav tm="100000">
                                          <p:val>
                                            <p:strVal val="#ppt_x"/>
                                          </p:val>
                                        </p:tav>
                                      </p:tavLst>
                                    </p:anim>
                                    <p:anim calcmode="lin" valueType="num">
                                      <p:cBhvr additive="base">
                                        <p:cTn id="8" dur="59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197"/>
                                        </p:tgtEl>
                                        <p:attrNameLst>
                                          <p:attrName>style.visibility</p:attrName>
                                        </p:attrNameLst>
                                      </p:cBhvr>
                                      <p:to>
                                        <p:strVal val="visible"/>
                                      </p:to>
                                    </p:set>
                                    <p:anim calcmode="lin" valueType="num">
                                      <p:cBhvr additive="base">
                                        <p:cTn id="13" dur="59000" fill="hold"/>
                                        <p:tgtEl>
                                          <p:spTgt spid="8197"/>
                                        </p:tgtEl>
                                        <p:attrNameLst>
                                          <p:attrName>ppt_x</p:attrName>
                                        </p:attrNameLst>
                                      </p:cBhvr>
                                      <p:tavLst>
                                        <p:tav tm="0">
                                          <p:val>
                                            <p:strVal val="#ppt_x"/>
                                          </p:val>
                                        </p:tav>
                                        <p:tav tm="100000">
                                          <p:val>
                                            <p:strVal val="#ppt_x"/>
                                          </p:val>
                                        </p:tav>
                                      </p:tavLst>
                                    </p:anim>
                                    <p:anim calcmode="lin" valueType="num">
                                      <p:cBhvr additive="base">
                                        <p:cTn id="14" dur="59000" fill="hold"/>
                                        <p:tgtEl>
                                          <p:spTgt spid="81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Substituent conținut 4" descr="http://t0.gstatic.com/images?q=tbn:ANd9GcTsoeFkmgCrO8BnulKrWzmyF8_VdjrpbpbOmdiTtsfUT3Jp9JwL">
            <a:hlinkClick r:id="rId2"/>
            <a:extLst>
              <a:ext uri="{FF2B5EF4-FFF2-40B4-BE49-F238E27FC236}">
                <a16:creationId xmlns:a16="http://schemas.microsoft.com/office/drawing/2014/main" id="{18460FEA-D7F2-46A6-B9E5-0CB58652DECA}"/>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1524000" y="1600200"/>
            <a:ext cx="5943600" cy="4419600"/>
          </a:xfrm>
        </p:spPr>
      </p:pic>
      <p:sp>
        <p:nvSpPr>
          <p:cNvPr id="4" name="Substituent număr diapozitiv 3">
            <a:extLst>
              <a:ext uri="{FF2B5EF4-FFF2-40B4-BE49-F238E27FC236}">
                <a16:creationId xmlns:a16="http://schemas.microsoft.com/office/drawing/2014/main" id="{0064CF19-5991-4E03-9701-203D4A8F9396}"/>
              </a:ext>
            </a:extLst>
          </p:cNvPr>
          <p:cNvSpPr>
            <a:spLocks noGrp="1"/>
          </p:cNvSpPr>
          <p:nvPr>
            <p:ph type="sldNum" sz="quarter" idx="12"/>
          </p:nvPr>
        </p:nvSpPr>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E62E5055-292A-4338-B293-6ADC20881565}" type="slidenum">
              <a:rPr lang="en-US" altLang="en-US" sz="1400">
                <a:latin typeface="Arial" panose="020B0604020202020204" pitchFamily="34" charset="0"/>
              </a:rPr>
              <a:pPr eaLnBrk="1" hangingPunct="1"/>
              <a:t>7</a:t>
            </a:fld>
            <a:endParaRPr lang="en-US" altLang="en-US" sz="1400">
              <a:latin typeface="Arial" panose="020B0604020202020204" pitchFamily="34" charset="0"/>
            </a:endParaRPr>
          </a:p>
        </p:txBody>
      </p:sp>
      <p:sp>
        <p:nvSpPr>
          <p:cNvPr id="8196" name="Dreptunghi 5">
            <a:extLst>
              <a:ext uri="{FF2B5EF4-FFF2-40B4-BE49-F238E27FC236}">
                <a16:creationId xmlns:a16="http://schemas.microsoft.com/office/drawing/2014/main" id="{8C7025A2-00A9-431B-9CE5-EEA02BC807CE}"/>
              </a:ext>
            </a:extLst>
          </p:cNvPr>
          <p:cNvSpPr>
            <a:spLocks noChangeArrowheads="1"/>
          </p:cNvSpPr>
          <p:nvPr/>
        </p:nvSpPr>
        <p:spPr bwMode="auto">
          <a:xfrm>
            <a:off x="762000" y="228600"/>
            <a:ext cx="74676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r>
              <a:rPr lang="ro-RO" altLang="en-US" dirty="0"/>
              <a:t>dar asta nu înseamnă că </a:t>
            </a:r>
            <a:r>
              <a:rPr lang="en-US" altLang="en-US" dirty="0"/>
              <a:t>P</a:t>
            </a:r>
            <a:r>
              <a:rPr lang="ro-RO" altLang="en-US" dirty="0" err="1"/>
              <a:t>rofesionistul</a:t>
            </a:r>
            <a:r>
              <a:rPr lang="ro-RO" altLang="en-US" dirty="0"/>
              <a:t>  este  în slujba  </a:t>
            </a:r>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wedge">
                                      <p:cBhvr>
                                        <p:cTn id="7" dur="590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3B54D83-A6D3-4B7A-8B47-B0530CD781BA}"/>
              </a:ext>
            </a:extLst>
          </p:cNvPr>
          <p:cNvSpPr>
            <a:spLocks noGrp="1"/>
          </p:cNvSpPr>
          <p:nvPr>
            <p:ph type="title"/>
          </p:nvPr>
        </p:nvSpPr>
        <p:spPr>
          <a:xfrm>
            <a:off x="457200" y="292100"/>
            <a:ext cx="8229600" cy="688628"/>
          </a:xfrm>
        </p:spPr>
        <p:txBody>
          <a:bodyPr>
            <a:normAutofit fontScale="90000"/>
          </a:bodyPr>
          <a:lstStyle/>
          <a:p>
            <a:r>
              <a:rPr lang="ro-RO" altLang="en-US" dirty="0"/>
              <a:t>Acolo unde se lucrează cu </a:t>
            </a:r>
            <a:r>
              <a:rPr lang="ro-RO" dirty="0"/>
              <a:t>Cheltuieli </a:t>
            </a:r>
            <a:endParaRPr lang="ro-RO" altLang="en-US" dirty="0"/>
          </a:p>
        </p:txBody>
      </p:sp>
      <p:sp>
        <p:nvSpPr>
          <p:cNvPr id="4" name="Substituent număr diapozitiv 3">
            <a:extLst>
              <a:ext uri="{FF2B5EF4-FFF2-40B4-BE49-F238E27FC236}">
                <a16:creationId xmlns:a16="http://schemas.microsoft.com/office/drawing/2014/main" id="{789B22AD-88F0-4668-95EB-2A8FC3223895}"/>
              </a:ext>
            </a:extLst>
          </p:cNvPr>
          <p:cNvSpPr>
            <a:spLocks noGrp="1"/>
          </p:cNvSpPr>
          <p:nvPr>
            <p:ph type="sldNum" sz="quarter" idx="12"/>
          </p:nvPr>
        </p:nvSpPr>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F34C0DB7-A445-42D9-99FB-9E95E6F4AD71}" type="slidenum">
              <a:rPr lang="en-US" altLang="en-US" sz="1400">
                <a:latin typeface="Arial" panose="020B0604020202020204" pitchFamily="34" charset="0"/>
              </a:rPr>
              <a:pPr eaLnBrk="1" hangingPunct="1"/>
              <a:t>8</a:t>
            </a:fld>
            <a:endParaRPr lang="en-US" altLang="en-US" sz="1400">
              <a:latin typeface="Arial" panose="020B0604020202020204" pitchFamily="34" charset="0"/>
            </a:endParaRPr>
          </a:p>
        </p:txBody>
      </p:sp>
      <p:pic>
        <p:nvPicPr>
          <p:cNvPr id="17413" name="Imagine 9" descr="http://t3.gstatic.com/images?q=tbn:ANd9GcQADpPHRX1uc01HD-jm2nv4qSBb5aZ-Y-uIcXThA0QPKrqUJ03FYw">
            <a:hlinkClick r:id="rId2"/>
            <a:extLst>
              <a:ext uri="{FF2B5EF4-FFF2-40B4-BE49-F238E27FC236}">
                <a16:creationId xmlns:a16="http://schemas.microsoft.com/office/drawing/2014/main" id="{98CC793F-5A1A-49CA-9630-FC661A9DE3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980728"/>
            <a:ext cx="7848600" cy="5572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3"/>
                                        </p:tgtEl>
                                        <p:attrNameLst>
                                          <p:attrName>style.visibility</p:attrName>
                                        </p:attrNameLst>
                                      </p:cBhvr>
                                      <p:to>
                                        <p:strVal val="visible"/>
                                      </p:to>
                                    </p:set>
                                    <p:anim calcmode="lin" valueType="num">
                                      <p:cBhvr additive="base">
                                        <p:cTn id="7" dur="59000" fill="hold"/>
                                        <p:tgtEl>
                                          <p:spTgt spid="17413"/>
                                        </p:tgtEl>
                                        <p:attrNameLst>
                                          <p:attrName>ppt_x</p:attrName>
                                        </p:attrNameLst>
                                      </p:cBhvr>
                                      <p:tavLst>
                                        <p:tav tm="0">
                                          <p:val>
                                            <p:strVal val="#ppt_x"/>
                                          </p:val>
                                        </p:tav>
                                        <p:tav tm="100000">
                                          <p:val>
                                            <p:strVal val="#ppt_x"/>
                                          </p:val>
                                        </p:tav>
                                      </p:tavLst>
                                    </p:anim>
                                    <p:anim calcmode="lin" valueType="num">
                                      <p:cBhvr additive="base">
                                        <p:cTn id="8" dur="59000" fill="hold"/>
                                        <p:tgtEl>
                                          <p:spTgt spid="174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id="{38E645D4-EDC9-4307-AC43-8045D51BC4BA}"/>
              </a:ext>
            </a:extLst>
          </p:cNvPr>
          <p:cNvSpPr>
            <a:spLocks noGrp="1"/>
          </p:cNvSpPr>
          <p:nvPr>
            <p:ph idx="1"/>
          </p:nvPr>
        </p:nvSpPr>
        <p:spPr>
          <a:xfrm>
            <a:off x="457200" y="304800"/>
            <a:ext cx="8229600" cy="685800"/>
          </a:xfrm>
        </p:spPr>
        <p:txBody>
          <a:bodyPr>
            <a:normAutofit fontScale="25000" lnSpcReduction="20000"/>
          </a:bodyPr>
          <a:lstStyle/>
          <a:p>
            <a:pPr algn="ctr">
              <a:buFontTx/>
              <a:buNone/>
            </a:pPr>
            <a:endParaRPr lang="ro-RO" altLang="en-US" dirty="0"/>
          </a:p>
          <a:p>
            <a:pPr algn="ctr">
              <a:buFontTx/>
              <a:buNone/>
            </a:pPr>
            <a:endParaRPr lang="ro-RO" altLang="en-US" dirty="0"/>
          </a:p>
          <a:p>
            <a:pPr marL="0" indent="0" algn="ctr">
              <a:buNone/>
            </a:pPr>
            <a:endParaRPr lang="ro-RO" altLang="en-US" sz="11200" b="1" dirty="0">
              <a:solidFill>
                <a:schemeClr val="tx1"/>
              </a:solidFill>
            </a:endParaRPr>
          </a:p>
          <a:p>
            <a:pPr marL="0" indent="0" algn="ctr">
              <a:buNone/>
            </a:pPr>
            <a:r>
              <a:rPr lang="ro-RO" altLang="en-US" sz="11200" b="1" dirty="0">
                <a:solidFill>
                  <a:schemeClr val="tx1"/>
                </a:solidFill>
              </a:rPr>
              <a:t>Acolo unde se lucrează cu  Venituri </a:t>
            </a:r>
          </a:p>
          <a:p>
            <a:pPr algn="ctr"/>
            <a:endParaRPr lang="ro-RO" altLang="en-US" sz="11200" dirty="0"/>
          </a:p>
          <a:p>
            <a:pPr>
              <a:buFontTx/>
              <a:buNone/>
            </a:pPr>
            <a:endParaRPr lang="ro-RO" altLang="en-US" dirty="0"/>
          </a:p>
        </p:txBody>
      </p:sp>
      <p:sp>
        <p:nvSpPr>
          <p:cNvPr id="4" name="Substituent număr diapozitiv 3">
            <a:extLst>
              <a:ext uri="{FF2B5EF4-FFF2-40B4-BE49-F238E27FC236}">
                <a16:creationId xmlns:a16="http://schemas.microsoft.com/office/drawing/2014/main" id="{30C33395-2A24-442C-9D08-FF5508120292}"/>
              </a:ext>
            </a:extLst>
          </p:cNvPr>
          <p:cNvSpPr>
            <a:spLocks noGrp="1"/>
          </p:cNvSpPr>
          <p:nvPr>
            <p:ph type="sldNum" sz="quarter" idx="12"/>
          </p:nvPr>
        </p:nvSpPr>
        <p:spPr/>
        <p:txBody>
          <a:bodyPr/>
          <a:lstStyle>
            <a:lvl1pPr eaLnBrk="0" hangingPunct="0">
              <a:defRPr sz="3200">
                <a:solidFill>
                  <a:schemeClr val="tx1"/>
                </a:solidFill>
                <a:latin typeface="Tahoma" panose="020B0604030504040204" pitchFamily="34" charset="0"/>
                <a:cs typeface="Arial" panose="020B0604020202020204" pitchFamily="34" charset="0"/>
              </a:defRPr>
            </a:lvl1pPr>
            <a:lvl2pPr marL="742950" indent="-285750" eaLnBrk="0" hangingPunct="0">
              <a:defRPr sz="3200">
                <a:solidFill>
                  <a:schemeClr val="tx1"/>
                </a:solidFill>
                <a:latin typeface="Tahoma" panose="020B0604030504040204" pitchFamily="34" charset="0"/>
                <a:cs typeface="Arial" panose="020B0604020202020204" pitchFamily="34" charset="0"/>
              </a:defRPr>
            </a:lvl2pPr>
            <a:lvl3pPr marL="1143000" indent="-228600" eaLnBrk="0" hangingPunct="0">
              <a:defRPr sz="3200">
                <a:solidFill>
                  <a:schemeClr val="tx1"/>
                </a:solidFill>
                <a:latin typeface="Tahoma" panose="020B0604030504040204" pitchFamily="34" charset="0"/>
                <a:cs typeface="Arial" panose="020B0604020202020204" pitchFamily="34" charset="0"/>
              </a:defRPr>
            </a:lvl3pPr>
            <a:lvl4pPr marL="1600200" indent="-228600" eaLnBrk="0" hangingPunct="0">
              <a:defRPr sz="3200">
                <a:solidFill>
                  <a:schemeClr val="tx1"/>
                </a:solidFill>
                <a:latin typeface="Tahoma" panose="020B0604030504040204" pitchFamily="34" charset="0"/>
                <a:cs typeface="Arial" panose="020B0604020202020204" pitchFamily="34" charset="0"/>
              </a:defRPr>
            </a:lvl4pPr>
            <a:lvl5pPr marL="2057400" indent="-228600" eaLnBrk="0" hangingPunct="0">
              <a:defRPr sz="32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Tahoma" panose="020B0604030504040204" pitchFamily="34" charset="0"/>
                <a:cs typeface="Arial" panose="020B0604020202020204" pitchFamily="34" charset="0"/>
              </a:defRPr>
            </a:lvl9pPr>
          </a:lstStyle>
          <a:p>
            <a:pPr eaLnBrk="1" hangingPunct="1"/>
            <a:fld id="{793A9052-7E90-46E7-ADAF-A80812037184}" type="slidenum">
              <a:rPr lang="en-US" altLang="en-US" sz="1400">
                <a:latin typeface="Arial" panose="020B0604020202020204" pitchFamily="34" charset="0"/>
              </a:rPr>
              <a:pPr eaLnBrk="1" hangingPunct="1"/>
              <a:t>9</a:t>
            </a:fld>
            <a:endParaRPr lang="en-US" altLang="en-US" sz="1400">
              <a:latin typeface="Arial" panose="020B0604020202020204" pitchFamily="34" charset="0"/>
            </a:endParaRPr>
          </a:p>
        </p:txBody>
      </p:sp>
      <p:pic>
        <p:nvPicPr>
          <p:cNvPr id="18436" name="Imagine 7" descr="http://t1.gstatic.com/images?q=tbn:ANd9GcSvJz1hr0NZXp8zdBEQyJHijqGoQTxzyR7e0WYMWzTrx4r4Hifn9A">
            <a:hlinkClick r:id="rId2"/>
            <a:extLst>
              <a:ext uri="{FF2B5EF4-FFF2-40B4-BE49-F238E27FC236}">
                <a16:creationId xmlns:a16="http://schemas.microsoft.com/office/drawing/2014/main" id="{2C9FF94D-2466-432B-8277-3478EFCF14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248" y="1484784"/>
            <a:ext cx="7565504" cy="4865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additive="base">
                                        <p:cTn id="7" dur="59000" fill="hold"/>
                                        <p:tgtEl>
                                          <p:spTgt spid="18436"/>
                                        </p:tgtEl>
                                        <p:attrNameLst>
                                          <p:attrName>ppt_x</p:attrName>
                                        </p:attrNameLst>
                                      </p:cBhvr>
                                      <p:tavLst>
                                        <p:tav tm="0">
                                          <p:val>
                                            <p:strVal val="#ppt_x"/>
                                          </p:val>
                                        </p:tav>
                                        <p:tav tm="100000">
                                          <p:val>
                                            <p:strVal val="#ppt_x"/>
                                          </p:val>
                                        </p:tav>
                                      </p:tavLst>
                                    </p:anim>
                                    <p:anim calcmode="lin" valueType="num">
                                      <p:cBhvr additive="base">
                                        <p:cTn id="8" dur="59000" fill="hold"/>
                                        <p:tgtEl>
                                          <p:spTgt spid="184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957</TotalTime>
  <Words>2949</Words>
  <Application>Microsoft Office PowerPoint</Application>
  <PresentationFormat>On-screen Show (4:3)</PresentationFormat>
  <Paragraphs>414</Paragraphs>
  <Slides>47</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Century Gothic</vt:lpstr>
      <vt:lpstr>Tahoma</vt:lpstr>
      <vt:lpstr>Times New Roman</vt:lpstr>
      <vt:lpstr>Wingdings 3</vt:lpstr>
      <vt:lpstr>Slice</vt:lpstr>
      <vt:lpstr>ETICA ȘI MORALITATE IN PROFESIA LIBERALĂ</vt:lpstr>
      <vt:lpstr>Cadranul banilor _Robert Kiyosaki</vt:lpstr>
      <vt:lpstr>PowerPoint Presentation</vt:lpstr>
      <vt:lpstr>UNII SPUN  NU  !</vt:lpstr>
      <vt:lpstr>PowerPoint Presentation</vt:lpstr>
      <vt:lpstr>PowerPoint Presentation</vt:lpstr>
      <vt:lpstr>PowerPoint Presentation</vt:lpstr>
      <vt:lpstr>Acolo unde se lucrează cu Cheltuieli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PARTEA  A     INTEGRITATEA ŞI OBIECTIVITATE PROFESIONISTUL liberal :</vt:lpstr>
      <vt:lpstr>PowerPoint Presentation</vt:lpstr>
      <vt:lpstr>PARTEA  A     REZOLVAREA CONFLICTELOR DE ORDIN PROFESIONAL </vt:lpstr>
      <vt:lpstr>PowerPoint Presentation</vt:lpstr>
      <vt:lpstr>PARTEA  A     COMPETENŢA PROFESIONALĂ</vt:lpstr>
      <vt:lpstr>PARTEA  B     APLICABILĂ  PROF . INDEPENDENŢI – LIBERALI  COMPETENŢA ROFESIONALĂ </vt:lpstr>
      <vt:lpstr>PowerPoint Presentation</vt:lpstr>
      <vt:lpstr>PARTEA  A     CONFIDENŢIALITATEA   </vt:lpstr>
      <vt:lpstr>PARTEA  A     ACTIVITATEA DE CONSULTANŢĂ FISCALĂ  PROFESIONIŞTII LIBERALI CARE OFERĂ CONSULTANŢĂ FISCALĂ SUNT DATORI:</vt:lpstr>
      <vt:lpstr>PowerPoint Presentation</vt:lpstr>
      <vt:lpstr>PowerPoint Presentation</vt:lpstr>
      <vt:lpstr>PowerPoint Presentation</vt:lpstr>
      <vt:lpstr>PARTEA  A     PUBLICITATEA  </vt:lpstr>
      <vt:lpstr>PARTEA  B    PUBLICITATEA ŞI ATRAGEREA CLIENŢILOR</vt:lpstr>
      <vt:lpstr>PowerPoint Presentation</vt:lpstr>
      <vt:lpstr>PowerPoint Presentation</vt:lpstr>
      <vt:lpstr>PowerPoint Presentation</vt:lpstr>
      <vt:lpstr>PARTEA  B     APLICABILĂ  PROFESIONIŞTILOR  INDEPENDENŢI – LIBERALI      INDEPENDENŢA  </vt:lpstr>
      <vt:lpstr>PowerPoint Presentation</vt:lpstr>
      <vt:lpstr>PowerPoint Presentation</vt:lpstr>
      <vt:lpstr>PARTEA  B     APLICABILĂ  PROFESIONIŞTILOR CONTABILI INDEPENDENŢI – LIBERALI ONORARII ŞI COMISIOANE</vt:lpstr>
      <vt:lpstr>PowerPoint Presentation</vt:lpstr>
      <vt:lpstr>PARTEA  B APLICABILĂ  PROFESIONIŞTILOR   INDEPENDENŢI – LIBERALI ACTIVITĂŢI INCOMPATIBILE CU EXERCITAREA PROFESIEI LIBERALE</vt:lpstr>
      <vt:lpstr> PARTEA  B    APLICABILĂ  PROF. CONTABILI INDEPENDENŢI – LIBERALI RELAŢIILE CU COLEGII </vt:lpstr>
      <vt:lpstr>PowerPoint Presentation</vt:lpstr>
      <vt:lpstr>PowerPoint Presentation</vt:lpstr>
      <vt:lpstr>PowerPoint Presentation</vt:lpstr>
      <vt:lpstr>  </vt:lpstr>
      <vt:lpstr>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Boby</dc:creator>
  <cp:lastModifiedBy>HP</cp:lastModifiedBy>
  <cp:revision>72</cp:revision>
  <cp:lastPrinted>2018-10-18T07:14:13Z</cp:lastPrinted>
  <dcterms:created xsi:type="dcterms:W3CDTF">2015-10-01T10:10:58Z</dcterms:created>
  <dcterms:modified xsi:type="dcterms:W3CDTF">2018-10-19T03:16:50Z</dcterms:modified>
</cp:coreProperties>
</file>