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0" r:id="rId2"/>
    <p:sldId id="258" r:id="rId3"/>
    <p:sldId id="326" r:id="rId4"/>
    <p:sldId id="301" r:id="rId5"/>
    <p:sldId id="325" r:id="rId6"/>
    <p:sldId id="259" r:id="rId7"/>
    <p:sldId id="327" r:id="rId8"/>
    <p:sldId id="328" r:id="rId9"/>
    <p:sldId id="302" r:id="rId10"/>
    <p:sldId id="329" r:id="rId11"/>
    <p:sldId id="330" r:id="rId12"/>
    <p:sldId id="312" r:id="rId13"/>
    <p:sldId id="304" r:id="rId14"/>
  </p:sldIdLst>
  <p:sldSz cx="9906000" cy="6858000" type="A4"/>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8E5"/>
    <a:srgbClr val="2EB0A4"/>
    <a:srgbClr val="62CAE3"/>
    <a:srgbClr val="000099"/>
    <a:srgbClr val="0E0076"/>
    <a:srgbClr val="685040"/>
    <a:srgbClr val="ED1D3B"/>
    <a:srgbClr val="ED1A3B"/>
    <a:srgbClr val="98002E"/>
    <a:srgbClr val="786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807" autoAdjust="0"/>
  </p:normalViewPr>
  <p:slideViewPr>
    <p:cSldViewPr>
      <p:cViewPr varScale="1">
        <p:scale>
          <a:sx n="86" d="100"/>
          <a:sy n="86" d="100"/>
        </p:scale>
        <p:origin x="732" y="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1890"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3B82B-82FD-4E1C-89F6-A6D7C5BEC7D6}" type="doc">
      <dgm:prSet loTypeId="urn:microsoft.com/office/officeart/2009/3/layout/IncreasingArrowsProcess" loCatId="process" qsTypeId="urn:microsoft.com/office/officeart/2005/8/quickstyle/3d4" qsCatId="3D" csTypeId="urn:microsoft.com/office/officeart/2005/8/colors/colorful5" csCatId="colorful" phldr="1"/>
      <dgm:spPr/>
      <dgm:t>
        <a:bodyPr/>
        <a:lstStyle/>
        <a:p>
          <a:endParaRPr lang="en-US"/>
        </a:p>
      </dgm:t>
    </dgm:pt>
    <dgm:pt modelId="{5DA750C5-5E84-400A-B47C-7FDA3786D611}">
      <dgm:prSet phldrT="[Text]" custT="1"/>
      <dgm:spPr/>
      <dgm:t>
        <a:bodyPr/>
        <a:lstStyle/>
        <a:p>
          <a:pPr algn="l"/>
          <a:r>
            <a:rPr lang="en-US" sz="1400" dirty="0" err="1">
              <a:latin typeface="Trebuchet MS" panose="020B0603020202020204" pitchFamily="34" charset="0"/>
            </a:rPr>
            <a:t>Analiza</a:t>
          </a:r>
          <a:r>
            <a:rPr lang="en-US" sz="1400" dirty="0">
              <a:latin typeface="Trebuchet MS" panose="020B0603020202020204" pitchFamily="34" charset="0"/>
            </a:rPr>
            <a:t> </a:t>
          </a:r>
          <a:r>
            <a:rPr lang="en-US" sz="1400" dirty="0" err="1">
              <a:latin typeface="Trebuchet MS" panose="020B0603020202020204" pitchFamily="34" charset="0"/>
            </a:rPr>
            <a:t>situatii</a:t>
          </a:r>
          <a:r>
            <a:rPr lang="en-US" sz="1400" dirty="0">
              <a:latin typeface="Trebuchet MS" panose="020B0603020202020204" pitchFamily="34" charset="0"/>
            </a:rPr>
            <a:t> </a:t>
          </a:r>
          <a:r>
            <a:rPr lang="en-US" sz="1400" dirty="0" err="1">
              <a:latin typeface="Trebuchet MS" panose="020B0603020202020204" pitchFamily="34" charset="0"/>
            </a:rPr>
            <a:t>financiare</a:t>
          </a:r>
          <a:endParaRPr lang="en-US" sz="1400" dirty="0">
            <a:latin typeface="Trebuchet MS" panose="020B0603020202020204" pitchFamily="34" charset="0"/>
          </a:endParaRPr>
        </a:p>
      </dgm:t>
    </dgm:pt>
    <dgm:pt modelId="{9C282521-88A6-4C40-BD24-3FCDB2F4C823}" type="parTrans" cxnId="{1C76166C-3FF3-42BD-B6BA-E67B1F496518}">
      <dgm:prSet/>
      <dgm:spPr/>
      <dgm:t>
        <a:bodyPr/>
        <a:lstStyle/>
        <a:p>
          <a:endParaRPr lang="en-US"/>
        </a:p>
      </dgm:t>
    </dgm:pt>
    <dgm:pt modelId="{D544B217-9338-4107-9509-ED24FB637315}" type="sibTrans" cxnId="{1C76166C-3FF3-42BD-B6BA-E67B1F496518}">
      <dgm:prSet/>
      <dgm:spPr/>
      <dgm:t>
        <a:bodyPr/>
        <a:lstStyle/>
        <a:p>
          <a:endParaRPr lang="en-US"/>
        </a:p>
      </dgm:t>
    </dgm:pt>
    <dgm:pt modelId="{10BBA82E-F9EA-425C-A0C0-83AE731A75A9}">
      <dgm:prSet phldrT="[Text]" custT="1"/>
      <dgm:spPr/>
      <dgm:t>
        <a:bodyPr/>
        <a:lstStyle/>
        <a:p>
          <a:pPr marL="0" lvl="0" algn="just" defTabSz="488950">
            <a:lnSpc>
              <a:spcPct val="90000"/>
            </a:lnSpc>
            <a:spcBef>
              <a:spcPct val="0"/>
            </a:spcBef>
            <a:spcAft>
              <a:spcPct val="35000"/>
            </a:spcAft>
            <a:buNone/>
          </a:pPr>
          <a:r>
            <a:rPr lang="en-US" sz="1100" b="1" kern="1200" dirty="0" err="1">
              <a:solidFill>
                <a:prstClr val="black">
                  <a:lumMod val="65000"/>
                  <a:lumOff val="35000"/>
                </a:prstClr>
              </a:solidFill>
              <a:latin typeface="Trebuchet MS" panose="020B0603020202020204" pitchFamily="34" charset="0"/>
              <a:ea typeface="Roboto Bold"/>
              <a:cs typeface="Roboto Bold"/>
            </a:rPr>
            <a:t>Compania</a:t>
          </a:r>
          <a:r>
            <a:rPr lang="en-US" sz="1100" b="1" kern="1200" dirty="0">
              <a:solidFill>
                <a:prstClr val="black">
                  <a:lumMod val="65000"/>
                  <a:lumOff val="35000"/>
                </a:prstClr>
              </a:solidFill>
              <a:latin typeface="Trebuchet MS" panose="020B0603020202020204" pitchFamily="34" charset="0"/>
              <a:ea typeface="Roboto Bold"/>
              <a:cs typeface="Roboto Bold"/>
            </a:rPr>
            <a:t> B </a:t>
          </a:r>
          <a:r>
            <a:rPr lang="en-US" sz="1100" b="1" kern="1200" dirty="0" err="1">
              <a:solidFill>
                <a:srgbClr val="2EB0A4"/>
              </a:solidFill>
              <a:latin typeface="Trebuchet MS" pitchFamily="34" charset="0"/>
              <a:ea typeface="+mn-ea"/>
              <a:cs typeface="Arial" charset="0"/>
              <a:sym typeface="Roboto Bold"/>
            </a:rPr>
            <a:t>inregistreaza</a:t>
          </a:r>
          <a:r>
            <a:rPr lang="en-US" sz="1100" b="1" kern="1200" dirty="0">
              <a:solidFill>
                <a:prstClr val="black">
                  <a:lumMod val="65000"/>
                  <a:lumOff val="35000"/>
                </a:prstClr>
              </a:solidFill>
              <a:latin typeface="Trebuchet MS" panose="020B0603020202020204" pitchFamily="34" charset="0"/>
              <a:ea typeface="Roboto Bold"/>
              <a:cs typeface="Roboto Bold"/>
              <a:sym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cheltuieli</a:t>
          </a:r>
          <a:r>
            <a:rPr lang="en-US" sz="1100" b="1" kern="1200" dirty="0">
              <a:solidFill>
                <a:prstClr val="black">
                  <a:lumMod val="65000"/>
                  <a:lumOff val="35000"/>
                </a:prstClr>
              </a:solidFill>
              <a:latin typeface="Trebuchet MS" panose="020B0603020202020204" pitchFamily="34" charset="0"/>
              <a:ea typeface="Roboto Bold"/>
              <a:cs typeface="Roboto Bold"/>
            </a:rPr>
            <a:t> cu </a:t>
          </a:r>
          <a:r>
            <a:rPr lang="en-US" sz="1100" b="1" kern="1200" dirty="0" err="1">
              <a:solidFill>
                <a:prstClr val="black">
                  <a:lumMod val="65000"/>
                  <a:lumOff val="35000"/>
                </a:prstClr>
              </a:solidFill>
              <a:latin typeface="Trebuchet MS" panose="020B0603020202020204" pitchFamily="34" charset="0"/>
              <a:ea typeface="Roboto Bold"/>
              <a:cs typeface="Roboto Bold"/>
            </a:rPr>
            <a:t>materiile</a:t>
          </a:r>
          <a:r>
            <a:rPr lang="en-US" sz="1100" b="1" kern="1200" dirty="0">
              <a:solidFill>
                <a:prstClr val="black">
                  <a:lumMod val="65000"/>
                  <a:lumOff val="35000"/>
                </a:prstClr>
              </a:solidFill>
              <a:latin typeface="Trebuchet MS" panose="020B0603020202020204" pitchFamily="34" charset="0"/>
              <a:ea typeface="Roboto Bold"/>
              <a:cs typeface="Roboto Bold"/>
            </a:rPr>
            <a:t> prime. </a:t>
          </a:r>
        </a:p>
        <a:p>
          <a:pPr marL="0" lvl="0" algn="just" defTabSz="488950">
            <a:lnSpc>
              <a:spcPct val="90000"/>
            </a:lnSpc>
            <a:spcBef>
              <a:spcPct val="0"/>
            </a:spcBef>
            <a:spcAft>
              <a:spcPct val="35000"/>
            </a:spcAft>
            <a:buNone/>
          </a:pPr>
          <a:r>
            <a:rPr lang="en-US" sz="1100" b="1" kern="1200" dirty="0">
              <a:solidFill>
                <a:prstClr val="black">
                  <a:lumMod val="65000"/>
                  <a:lumOff val="35000"/>
                </a:prstClr>
              </a:solidFill>
              <a:latin typeface="Trebuchet MS" panose="020B0603020202020204" pitchFamily="34" charset="0"/>
              <a:ea typeface="Roboto Bold"/>
              <a:cs typeface="Roboto Bold"/>
            </a:rPr>
            <a:t>Rata de </a:t>
          </a:r>
          <a:r>
            <a:rPr lang="en-US" sz="1100" b="1" kern="1200" dirty="0" err="1">
              <a:solidFill>
                <a:prstClr val="black">
                  <a:lumMod val="65000"/>
                  <a:lumOff val="35000"/>
                </a:prstClr>
              </a:solidFill>
              <a:latin typeface="Trebuchet MS" panose="020B0603020202020204" pitchFamily="34" charset="0"/>
              <a:ea typeface="Roboto Bold"/>
              <a:cs typeface="Roboto Bold"/>
            </a:rPr>
            <a:t>rentabilitate</a:t>
          </a:r>
          <a:r>
            <a:rPr lang="en-US" sz="1100" b="1" kern="1200" dirty="0">
              <a:solidFill>
                <a:prstClr val="black">
                  <a:lumMod val="65000"/>
                  <a:lumOff val="35000"/>
                </a:prstClr>
              </a:solidFill>
              <a:latin typeface="Trebuchet MS" panose="020B0603020202020204" pitchFamily="34" charset="0"/>
              <a:ea typeface="Roboto Bold"/>
              <a:cs typeface="Roboto Bold"/>
            </a:rPr>
            <a:t> a </a:t>
          </a:r>
          <a:r>
            <a:rPr lang="en-US" sz="1100" b="1" kern="1200" dirty="0" err="1">
              <a:solidFill>
                <a:prstClr val="black">
                  <a:lumMod val="65000"/>
                  <a:lumOff val="35000"/>
                </a:prstClr>
              </a:solidFill>
              <a:latin typeface="Trebuchet MS" panose="020B0603020202020204" pitchFamily="34" charset="0"/>
              <a:ea typeface="Roboto Bold"/>
              <a:cs typeface="Roboto Bold"/>
            </a:rPr>
            <a:t>cheltuielilor</a:t>
          </a:r>
          <a:r>
            <a:rPr lang="en-US" sz="1100" b="1" kern="1200" dirty="0">
              <a:solidFill>
                <a:prstClr val="black">
                  <a:lumMod val="65000"/>
                  <a:lumOff val="35000"/>
                </a:prstClr>
              </a:solidFill>
              <a:latin typeface="Trebuchet MS" panose="020B0603020202020204" pitchFamily="34" charset="0"/>
              <a:ea typeface="Roboto Bold"/>
              <a:cs typeface="Roboto Bold"/>
            </a:rPr>
            <a:t> din </a:t>
          </a:r>
          <a:r>
            <a:rPr lang="en-US" sz="1100" b="1" kern="1200" dirty="0" err="1">
              <a:solidFill>
                <a:prstClr val="black">
                  <a:lumMod val="65000"/>
                  <a:lumOff val="35000"/>
                </a:prstClr>
              </a:solidFill>
              <a:latin typeface="Trebuchet MS" panose="020B0603020202020204" pitchFamily="34" charset="0"/>
              <a:ea typeface="Roboto Bold"/>
              <a:cs typeface="Roboto Bold"/>
            </a:rPr>
            <a:t>exploatare</a:t>
          </a:r>
          <a:r>
            <a:rPr lang="en-US" sz="1100" b="1" kern="1200" dirty="0">
              <a:solidFill>
                <a:prstClr val="black">
                  <a:lumMod val="65000"/>
                  <a:lumOff val="35000"/>
                </a:prstClr>
              </a:solidFill>
              <a:latin typeface="Trebuchet MS" panose="020B0603020202020204" pitchFamily="34" charset="0"/>
              <a:ea typeface="Roboto Bold"/>
              <a:cs typeface="Roboto Bold"/>
            </a:rPr>
            <a:t> 0.2%, </a:t>
          </a:r>
          <a:r>
            <a:rPr lang="en-US" sz="1100" b="1" kern="1200" dirty="0" err="1">
              <a:solidFill>
                <a:prstClr val="black">
                  <a:lumMod val="65000"/>
                  <a:lumOff val="35000"/>
                </a:prstClr>
              </a:solidFill>
              <a:latin typeface="Trebuchet MS" panose="020B0603020202020204" pitchFamily="34" charset="0"/>
              <a:ea typeface="Roboto Bold"/>
              <a:cs typeface="Roboto Bold"/>
            </a:rPr>
            <a:t>este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srgbClr val="2EB0A4"/>
              </a:solidFill>
              <a:latin typeface="Trebuchet MS" pitchFamily="34" charset="0"/>
              <a:ea typeface="+mn-ea"/>
              <a:cs typeface="Arial" charset="0"/>
              <a:sym typeface="Roboto Bold"/>
            </a:rPr>
            <a:t>mai</a:t>
          </a:r>
          <a:r>
            <a:rPr lang="en-US" sz="1100" b="1" kern="1200" dirty="0">
              <a:solidFill>
                <a:srgbClr val="2EB0A4"/>
              </a:solidFill>
              <a:latin typeface="Trebuchet MS" pitchFamily="34" charset="0"/>
              <a:ea typeface="+mn-ea"/>
              <a:cs typeface="Arial" charset="0"/>
              <a:sym typeface="Roboto Bold"/>
            </a:rPr>
            <a:t> mica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decat</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limita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inferioara</a:t>
          </a:r>
          <a:r>
            <a:rPr lang="en-US" sz="1100" b="1" kern="1200" dirty="0">
              <a:solidFill>
                <a:prstClr val="black">
                  <a:lumMod val="65000"/>
                  <a:lumOff val="35000"/>
                </a:prstClr>
              </a:solidFill>
              <a:latin typeface="Trebuchet MS" panose="020B0603020202020204" pitchFamily="34" charset="0"/>
              <a:ea typeface="Roboto Bold"/>
              <a:cs typeface="Roboto Bold"/>
            </a:rPr>
            <a:t> a </a:t>
          </a:r>
          <a:r>
            <a:rPr lang="en-US" sz="1100" b="1" kern="1200" dirty="0" err="1">
              <a:solidFill>
                <a:prstClr val="black">
                  <a:lumMod val="65000"/>
                  <a:lumOff val="35000"/>
                </a:prstClr>
              </a:solidFill>
              <a:latin typeface="Trebuchet MS" panose="020B0603020202020204" pitchFamily="34" charset="0"/>
              <a:ea typeface="Roboto Bold"/>
              <a:cs typeface="Roboto Bold"/>
            </a:rPr>
            <a:t>intervalului</a:t>
          </a:r>
          <a:r>
            <a:rPr lang="en-US" sz="1100" b="1" kern="1200" dirty="0">
              <a:solidFill>
                <a:prstClr val="black">
                  <a:lumMod val="65000"/>
                  <a:lumOff val="35000"/>
                </a:prstClr>
              </a:solidFill>
              <a:latin typeface="Trebuchet MS" panose="020B0603020202020204" pitchFamily="34" charset="0"/>
              <a:ea typeface="Roboto Bold"/>
              <a:cs typeface="Roboto Bold"/>
            </a:rPr>
            <a:t> de </a:t>
          </a:r>
          <a:r>
            <a:rPr lang="en-US" sz="1100" b="1" kern="1200" dirty="0" err="1">
              <a:solidFill>
                <a:prstClr val="black">
                  <a:lumMod val="65000"/>
                  <a:lumOff val="35000"/>
                </a:prstClr>
              </a:solidFill>
              <a:latin typeface="Trebuchet MS" panose="020B0603020202020204" pitchFamily="34" charset="0"/>
              <a:ea typeface="Roboto Bold"/>
              <a:cs typeface="Roboto Bold"/>
            </a:rPr>
            <a:t>comparabilitate</a:t>
          </a:r>
          <a:r>
            <a:rPr lang="en-US" sz="1100" b="1" kern="1200" dirty="0">
              <a:solidFill>
                <a:prstClr val="black">
                  <a:lumMod val="65000"/>
                  <a:lumOff val="35000"/>
                </a:prstClr>
              </a:solidFill>
              <a:latin typeface="Trebuchet MS" panose="020B0603020202020204" pitchFamily="34" charset="0"/>
              <a:ea typeface="Roboto Bold"/>
              <a:cs typeface="Roboto Bold"/>
            </a:rPr>
            <a:t>. </a:t>
          </a:r>
        </a:p>
        <a:p>
          <a:pPr marL="0" lvl="0" algn="just" defTabSz="488950">
            <a:lnSpc>
              <a:spcPct val="90000"/>
            </a:lnSpc>
            <a:spcBef>
              <a:spcPct val="0"/>
            </a:spcBef>
            <a:spcAft>
              <a:spcPct val="35000"/>
            </a:spcAft>
            <a:buNone/>
          </a:pPr>
          <a:r>
            <a:rPr lang="en-US" sz="1100" b="1" kern="1200" dirty="0" err="1">
              <a:solidFill>
                <a:prstClr val="black">
                  <a:lumMod val="65000"/>
                  <a:lumOff val="35000"/>
                </a:prstClr>
              </a:solidFill>
              <a:latin typeface="Trebuchet MS" panose="020B0603020202020204" pitchFamily="34" charset="0"/>
              <a:ea typeface="Roboto Bold"/>
              <a:cs typeface="Roboto Bold"/>
            </a:rPr>
            <a:t>Concluzie</a:t>
          </a:r>
          <a:endParaRPr lang="en-US" sz="1100" b="1" kern="1200" dirty="0">
            <a:solidFill>
              <a:prstClr val="black">
                <a:lumMod val="65000"/>
                <a:lumOff val="35000"/>
              </a:prstClr>
            </a:solidFill>
            <a:latin typeface="Trebuchet MS" panose="020B0603020202020204" pitchFamily="34" charset="0"/>
            <a:ea typeface="Roboto Bold"/>
            <a:cs typeface="Roboto Bold"/>
          </a:endParaRPr>
        </a:p>
        <a:p>
          <a:pPr marL="0" lvl="0" algn="just" defTabSz="488950">
            <a:lnSpc>
              <a:spcPct val="90000"/>
            </a:lnSpc>
            <a:spcBef>
              <a:spcPct val="0"/>
            </a:spcBef>
            <a:spcAft>
              <a:spcPct val="35000"/>
            </a:spcAft>
            <a:buNone/>
          </a:pPr>
          <a:r>
            <a:rPr lang="en-US" sz="1100" b="1" kern="1200" dirty="0" err="1">
              <a:solidFill>
                <a:srgbClr val="2EB0A4"/>
              </a:solidFill>
              <a:latin typeface="Trebuchet MS" pitchFamily="34" charset="0"/>
              <a:ea typeface="+mn-ea"/>
              <a:cs typeface="Arial" charset="0"/>
              <a:sym typeface="Roboto Bold"/>
            </a:rPr>
            <a:t>Ar</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putea</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aparea</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riscul</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considerarii</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faptului</a:t>
          </a:r>
          <a:r>
            <a:rPr lang="en-US" sz="1100" b="1" kern="1200" dirty="0">
              <a:solidFill>
                <a:srgbClr val="2EB0A4"/>
              </a:solidFill>
              <a:latin typeface="Trebuchet MS" pitchFamily="34" charset="0"/>
              <a:ea typeface="+mn-ea"/>
              <a:cs typeface="Arial" charset="0"/>
              <a:sym typeface="Roboto Bold"/>
            </a:rPr>
            <a:t> ca </a:t>
          </a:r>
          <a:r>
            <a:rPr lang="en-US" sz="1100" b="1" kern="1200" dirty="0" err="1">
              <a:solidFill>
                <a:srgbClr val="2EB0A4"/>
              </a:solidFill>
              <a:latin typeface="Trebuchet MS" pitchFamily="34" charset="0"/>
              <a:ea typeface="+mn-ea"/>
              <a:cs typeface="Arial" charset="0"/>
              <a:sym typeface="Roboto Bold"/>
            </a:rPr>
            <a:t>remunerarea</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companiei</a:t>
          </a:r>
          <a:r>
            <a:rPr lang="en-US" sz="1100" b="1" kern="1200" dirty="0">
              <a:solidFill>
                <a:srgbClr val="2EB0A4"/>
              </a:solidFill>
              <a:latin typeface="Trebuchet MS" pitchFamily="34" charset="0"/>
              <a:ea typeface="+mn-ea"/>
              <a:cs typeface="Arial" charset="0"/>
              <a:sym typeface="Roboto Bold"/>
            </a:rPr>
            <a:t> B nu </a:t>
          </a:r>
          <a:r>
            <a:rPr lang="en-US" sz="1100" b="1" kern="1200" dirty="0" err="1">
              <a:solidFill>
                <a:srgbClr val="2EB0A4"/>
              </a:solidFill>
              <a:latin typeface="Trebuchet MS" pitchFamily="34" charset="0"/>
              <a:ea typeface="+mn-ea"/>
              <a:cs typeface="Arial" charset="0"/>
              <a:sym typeface="Roboto Bold"/>
            </a:rPr>
            <a:t>este</a:t>
          </a:r>
          <a:r>
            <a:rPr lang="en-US" sz="1100" b="1" kern="1200" dirty="0">
              <a:solidFill>
                <a:srgbClr val="2EB0A4"/>
              </a:solidFill>
              <a:latin typeface="Trebuchet MS" pitchFamily="34" charset="0"/>
              <a:ea typeface="+mn-ea"/>
              <a:cs typeface="Arial" charset="0"/>
              <a:sym typeface="Roboto Bold"/>
            </a:rPr>
            <a:t> la un </a:t>
          </a:r>
          <a:r>
            <a:rPr lang="en-US" sz="1100" b="1" kern="1200" dirty="0" err="1">
              <a:solidFill>
                <a:srgbClr val="2EB0A4"/>
              </a:solidFill>
              <a:latin typeface="Trebuchet MS" pitchFamily="34" charset="0"/>
              <a:ea typeface="+mn-ea"/>
              <a:cs typeface="Arial" charset="0"/>
              <a:sym typeface="Roboto Bold"/>
            </a:rPr>
            <a:t>nivel</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rezonabil</a:t>
          </a:r>
          <a:r>
            <a:rPr lang="en-US" sz="1100" b="1" kern="1200" dirty="0">
              <a:solidFill>
                <a:srgbClr val="2EB0A4"/>
              </a:solidFill>
              <a:latin typeface="Trebuchet MS" pitchFamily="34" charset="0"/>
              <a:ea typeface="+mn-ea"/>
              <a:cs typeface="Arial" charset="0"/>
              <a:sym typeface="Roboto Bold"/>
            </a:rPr>
            <a:t>.</a:t>
          </a:r>
          <a:endParaRPr lang="en-US" sz="1100" b="1" kern="1200" dirty="0">
            <a:solidFill>
              <a:prstClr val="black">
                <a:lumMod val="65000"/>
                <a:lumOff val="35000"/>
              </a:prstClr>
            </a:solidFill>
            <a:latin typeface="Trebuchet MS" panose="020B0603020202020204" pitchFamily="34" charset="0"/>
            <a:ea typeface="Roboto Bold"/>
            <a:cs typeface="Roboto Bold"/>
            <a:sym typeface="Roboto Bold"/>
          </a:endParaRPr>
        </a:p>
      </dgm:t>
    </dgm:pt>
    <dgm:pt modelId="{67FB143B-5414-4DA4-87B0-5FD76E139F81}" type="parTrans" cxnId="{EC94C0B2-70D4-4463-9D1B-4F50A1788A1B}">
      <dgm:prSet/>
      <dgm:spPr/>
      <dgm:t>
        <a:bodyPr/>
        <a:lstStyle/>
        <a:p>
          <a:endParaRPr lang="en-US"/>
        </a:p>
      </dgm:t>
    </dgm:pt>
    <dgm:pt modelId="{50F0DE6B-41DC-41D0-A6CE-7B57D49FCB8F}" type="sibTrans" cxnId="{EC94C0B2-70D4-4463-9D1B-4F50A1788A1B}">
      <dgm:prSet/>
      <dgm:spPr/>
      <dgm:t>
        <a:bodyPr/>
        <a:lstStyle/>
        <a:p>
          <a:endParaRPr lang="en-US"/>
        </a:p>
      </dgm:t>
    </dgm:pt>
    <dgm:pt modelId="{DC893E91-3FC1-451A-9C45-5499BAE299E0}">
      <dgm:prSet phldrT="[Text]" custT="1"/>
      <dgm:spPr/>
      <dgm:t>
        <a:bodyPr/>
        <a:lstStyle/>
        <a:p>
          <a:pPr algn="l"/>
          <a:r>
            <a:rPr lang="en-US" sz="1400" dirty="0" err="1">
              <a:latin typeface="Trebuchet MS" panose="020B0603020202020204" pitchFamily="34" charset="0"/>
            </a:rPr>
            <a:t>Analiza</a:t>
          </a:r>
          <a:r>
            <a:rPr lang="en-US" sz="1400" dirty="0">
              <a:latin typeface="Trebuchet MS" panose="020B0603020202020204" pitchFamily="34" charset="0"/>
            </a:rPr>
            <a:t> </a:t>
          </a:r>
          <a:r>
            <a:rPr lang="en-US" sz="1400" dirty="0" err="1">
              <a:latin typeface="Trebuchet MS" panose="020B0603020202020204" pitchFamily="34" charset="0"/>
            </a:rPr>
            <a:t>functionala</a:t>
          </a:r>
          <a:r>
            <a:rPr lang="en-US" sz="1200" dirty="0">
              <a:latin typeface="Trebuchet MS" panose="020B0603020202020204" pitchFamily="34" charset="0"/>
            </a:rPr>
            <a:t>	</a:t>
          </a:r>
        </a:p>
      </dgm:t>
    </dgm:pt>
    <dgm:pt modelId="{6037D686-E509-4768-B3F1-C0E6F281B025}" type="parTrans" cxnId="{EBAFF2E7-4C9F-4D0A-A775-1DE9951271D4}">
      <dgm:prSet/>
      <dgm:spPr/>
      <dgm:t>
        <a:bodyPr/>
        <a:lstStyle/>
        <a:p>
          <a:endParaRPr lang="en-US"/>
        </a:p>
      </dgm:t>
    </dgm:pt>
    <dgm:pt modelId="{6375DE6D-FE34-4530-8F6B-36DF32427C3C}" type="sibTrans" cxnId="{EBAFF2E7-4C9F-4D0A-A775-1DE9951271D4}">
      <dgm:prSet/>
      <dgm:spPr/>
      <dgm:t>
        <a:bodyPr/>
        <a:lstStyle/>
        <a:p>
          <a:endParaRPr lang="en-US"/>
        </a:p>
      </dgm:t>
    </dgm:pt>
    <dgm:pt modelId="{32A9CC6C-0EB7-433B-A7D4-E20A253C30BE}">
      <dgm:prSet phldrT="[Text]" custT="1"/>
      <dgm:spPr/>
      <dgm:t>
        <a:bodyPr/>
        <a:lstStyle/>
        <a:p>
          <a:pPr marL="0" lvl="0" algn="just" defTabSz="488950">
            <a:lnSpc>
              <a:spcPct val="90000"/>
            </a:lnSpc>
            <a:spcBef>
              <a:spcPct val="0"/>
            </a:spcBef>
            <a:spcAft>
              <a:spcPct val="35000"/>
            </a:spcAft>
            <a:buNone/>
          </a:pPr>
          <a:r>
            <a:rPr lang="en-US" sz="1100" b="1" kern="1200" dirty="0" err="1">
              <a:solidFill>
                <a:prstClr val="black">
                  <a:lumMod val="65000"/>
                  <a:lumOff val="35000"/>
                </a:prstClr>
              </a:solidFill>
              <a:latin typeface="Trebuchet MS" panose="020B0603020202020204" pitchFamily="34" charset="0"/>
              <a:ea typeface="Roboto Bold"/>
              <a:cs typeface="Roboto Bold"/>
            </a:rPr>
            <a:t>Compania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a:solidFill>
                <a:srgbClr val="2EB0A4"/>
              </a:solidFill>
              <a:latin typeface="Trebuchet MS" pitchFamily="34" charset="0"/>
              <a:ea typeface="+mn-ea"/>
              <a:cs typeface="Arial" charset="0"/>
            </a:rPr>
            <a:t>nu</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plateste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materiile</a:t>
          </a:r>
          <a:r>
            <a:rPr lang="en-US" sz="1100" b="1" kern="1200" dirty="0">
              <a:solidFill>
                <a:prstClr val="black">
                  <a:lumMod val="65000"/>
                  <a:lumOff val="35000"/>
                </a:prstClr>
              </a:solidFill>
              <a:latin typeface="Trebuchet MS" panose="020B0603020202020204" pitchFamily="34" charset="0"/>
              <a:ea typeface="Roboto Bold"/>
              <a:cs typeface="Roboto Bold"/>
            </a:rPr>
            <a:t> prime ci, in </a:t>
          </a:r>
          <a:r>
            <a:rPr lang="en-US" sz="1100" b="1" kern="1200" dirty="0" err="1">
              <a:solidFill>
                <a:prstClr val="black">
                  <a:lumMod val="65000"/>
                  <a:lumOff val="35000"/>
                </a:prstClr>
              </a:solidFill>
              <a:latin typeface="Trebuchet MS" panose="020B0603020202020204" pitchFamily="34" charset="0"/>
              <a:ea typeface="Roboto Bold"/>
              <a:cs typeface="Roboto Bold"/>
            </a:rPr>
            <a:t>fapt</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primeste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materiile</a:t>
          </a:r>
          <a:r>
            <a:rPr lang="en-US" sz="1100" b="1" kern="1200" dirty="0">
              <a:solidFill>
                <a:prstClr val="black">
                  <a:lumMod val="65000"/>
                  <a:lumOff val="35000"/>
                </a:prstClr>
              </a:solidFill>
              <a:latin typeface="Trebuchet MS" panose="020B0603020202020204" pitchFamily="34" charset="0"/>
              <a:ea typeface="Roboto Bold"/>
              <a:cs typeface="Roboto Bold"/>
            </a:rPr>
            <a:t> prime </a:t>
          </a:r>
          <a:r>
            <a:rPr lang="en-US" sz="1100" b="1" kern="1200" dirty="0" err="1">
              <a:solidFill>
                <a:prstClr val="black">
                  <a:lumMod val="65000"/>
                  <a:lumOff val="35000"/>
                </a:prstClr>
              </a:solidFill>
              <a:latin typeface="Trebuchet MS" panose="020B0603020202020204" pitchFamily="34" charset="0"/>
              <a:ea typeface="Roboto Bold"/>
              <a:cs typeface="Roboto Bold"/>
            </a:rPr>
            <a:t>spre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prelucrare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fara</a:t>
          </a:r>
          <a:r>
            <a:rPr lang="en-US" sz="1100" b="1" kern="1200" dirty="0">
              <a:solidFill>
                <a:prstClr val="black">
                  <a:lumMod val="65000"/>
                  <a:lumOff val="35000"/>
                </a:prstClr>
              </a:solidFill>
              <a:latin typeface="Trebuchet MS" panose="020B0603020202020204" pitchFamily="34" charset="0"/>
              <a:ea typeface="Roboto Bold"/>
              <a:cs typeface="Roboto Bold"/>
            </a:rPr>
            <a:t> a-</a:t>
          </a:r>
          <a:r>
            <a:rPr lang="en-US" sz="1100" b="1" kern="1200" dirty="0" err="1">
              <a:solidFill>
                <a:prstClr val="black">
                  <a:lumMod val="65000"/>
                  <a:lumOff val="35000"/>
                </a:prstClr>
              </a:solidFill>
              <a:latin typeface="Trebuchet MS" panose="020B0603020202020204" pitchFamily="34" charset="0"/>
              <a:ea typeface="Roboto Bold"/>
              <a:cs typeface="Roboto Bold"/>
            </a:rPr>
            <a:t>si</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asuma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srgbClr val="2EB0A4"/>
              </a:solidFill>
              <a:latin typeface="Trebuchet MS" pitchFamily="34" charset="0"/>
              <a:ea typeface="+mn-ea"/>
              <a:cs typeface="Arial" charset="0"/>
              <a:sym typeface="Roboto Bold"/>
            </a:rPr>
            <a:t>niciun</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risc</a:t>
          </a:r>
          <a:r>
            <a:rPr lang="en-US" sz="1100" b="1" kern="1200" dirty="0">
              <a:solidFill>
                <a:prstClr val="black">
                  <a:lumMod val="65000"/>
                  <a:lumOff val="35000"/>
                </a:prstClr>
              </a:solidFill>
              <a:latin typeface="Trebuchet MS" panose="020B0603020202020204" pitchFamily="34" charset="0"/>
              <a:ea typeface="Roboto Bold"/>
              <a:cs typeface="Roboto Bold"/>
            </a:rPr>
            <a:t> cu </a:t>
          </a:r>
          <a:r>
            <a:rPr lang="en-US" sz="1100" b="1" kern="1200" dirty="0" err="1">
              <a:solidFill>
                <a:prstClr val="black">
                  <a:lumMod val="65000"/>
                  <a:lumOff val="35000"/>
                </a:prstClr>
              </a:solidFill>
              <a:latin typeface="Trebuchet MS" panose="020B0603020202020204" pitchFamily="34" charset="0"/>
              <a:ea typeface="Roboto Bold"/>
              <a:cs typeface="Roboto Bold"/>
            </a:rPr>
            <a:t>privire</a:t>
          </a:r>
          <a:r>
            <a:rPr lang="en-US" sz="1100" b="1" kern="1200" dirty="0">
              <a:solidFill>
                <a:prstClr val="black">
                  <a:lumMod val="65000"/>
                  <a:lumOff val="35000"/>
                </a:prstClr>
              </a:solidFill>
              <a:latin typeface="Trebuchet MS" panose="020B0603020202020204" pitchFamily="34" charset="0"/>
              <a:ea typeface="Roboto Bold"/>
              <a:cs typeface="Roboto Bold"/>
            </a:rPr>
            <a:t> la </a:t>
          </a:r>
          <a:r>
            <a:rPr lang="en-US" sz="1100" b="1" kern="1200" dirty="0" err="1">
              <a:solidFill>
                <a:prstClr val="black">
                  <a:lumMod val="65000"/>
                  <a:lumOff val="35000"/>
                </a:prstClr>
              </a:solidFill>
              <a:latin typeface="Trebuchet MS" panose="020B0603020202020204" pitchFamily="34" charset="0"/>
              <a:ea typeface="Roboto Bold"/>
              <a:cs typeface="Roboto Bold"/>
            </a:rPr>
            <a:t>acestea</a:t>
          </a:r>
          <a:r>
            <a:rPr lang="en-US" sz="1100" b="1" kern="1200" dirty="0">
              <a:solidFill>
                <a:prstClr val="black">
                  <a:lumMod val="65000"/>
                  <a:lumOff val="35000"/>
                </a:prstClr>
              </a:solidFill>
              <a:latin typeface="Trebuchet MS" panose="020B0603020202020204" pitchFamily="34" charset="0"/>
              <a:ea typeface="Roboto Bold"/>
              <a:cs typeface="Roboto Bold"/>
            </a:rPr>
            <a:t>. </a:t>
          </a:r>
        </a:p>
        <a:p>
          <a:pPr marL="0" lvl="0" algn="just" defTabSz="488950">
            <a:lnSpc>
              <a:spcPct val="90000"/>
            </a:lnSpc>
            <a:spcBef>
              <a:spcPct val="0"/>
            </a:spcBef>
            <a:spcAft>
              <a:spcPct val="35000"/>
            </a:spcAft>
            <a:buNone/>
          </a:pPr>
          <a:r>
            <a:rPr lang="en-US" sz="1100" b="1" kern="1200" dirty="0" err="1">
              <a:solidFill>
                <a:prstClr val="black">
                  <a:lumMod val="65000"/>
                  <a:lumOff val="35000"/>
                </a:prstClr>
              </a:solidFill>
              <a:latin typeface="Trebuchet MS" panose="020B0603020202020204" pitchFamily="34" charset="0"/>
              <a:ea typeface="Roboto Bold"/>
              <a:cs typeface="Roboto Bold"/>
            </a:rPr>
            <a:t>Situatiile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financiare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a:solidFill>
                <a:srgbClr val="2EB0A4"/>
              </a:solidFill>
              <a:latin typeface="Trebuchet MS" pitchFamily="34" charset="0"/>
              <a:ea typeface="+mn-ea"/>
              <a:cs typeface="Arial" charset="0"/>
              <a:sym typeface="Roboto Bold"/>
            </a:rPr>
            <a:t>nu</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srgbClr val="2EB0A4"/>
              </a:solidFill>
              <a:latin typeface="Trebuchet MS" pitchFamily="34" charset="0"/>
              <a:ea typeface="+mn-ea"/>
              <a:cs typeface="Arial" charset="0"/>
              <a:sym typeface="Roboto Bold"/>
            </a:rPr>
            <a:t>reflecta</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fondul</a:t>
          </a:r>
          <a:r>
            <a:rPr lang="en-US" sz="1100" b="1" kern="1200" dirty="0">
              <a:solidFill>
                <a:srgbClr val="2EB0A4"/>
              </a:solidFill>
              <a:latin typeface="Trebuchet MS" pitchFamily="34" charset="0"/>
              <a:ea typeface="+mn-ea"/>
              <a:cs typeface="Arial" charset="0"/>
              <a:sym typeface="Roboto Bold"/>
            </a:rPr>
            <a:t> economic </a:t>
          </a:r>
          <a:r>
            <a:rPr lang="en-US" sz="1100" b="1" kern="1200" dirty="0">
              <a:solidFill>
                <a:prstClr val="black">
                  <a:lumMod val="65000"/>
                  <a:lumOff val="35000"/>
                </a:prstClr>
              </a:solidFill>
              <a:latin typeface="Trebuchet MS" panose="020B0603020202020204" pitchFamily="34" charset="0"/>
              <a:ea typeface="Roboto Bold"/>
              <a:cs typeface="Roboto Bold"/>
            </a:rPr>
            <a:t>al </a:t>
          </a:r>
          <a:r>
            <a:rPr lang="en-US" sz="1100" b="1" kern="1200" dirty="0" err="1">
              <a:solidFill>
                <a:prstClr val="black">
                  <a:lumMod val="65000"/>
                  <a:lumOff val="35000"/>
                </a:prstClr>
              </a:solidFill>
              <a:latin typeface="Trebuchet MS" panose="020B0603020202020204" pitchFamily="34" charset="0"/>
              <a:ea typeface="Roboto Bold"/>
              <a:cs typeface="Roboto Bold"/>
            </a:rPr>
            <a:t>tranzactiei</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compania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fiind</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remunerata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pentru</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serviciile</a:t>
          </a:r>
          <a:r>
            <a:rPr lang="en-US" sz="1100" b="1" kern="1200" dirty="0">
              <a:solidFill>
                <a:prstClr val="black">
                  <a:lumMod val="65000"/>
                  <a:lumOff val="35000"/>
                </a:prstClr>
              </a:solidFill>
              <a:latin typeface="Trebuchet MS" panose="020B0603020202020204" pitchFamily="34" charset="0"/>
              <a:ea typeface="Roboto Bold"/>
              <a:cs typeface="Roboto Bold"/>
            </a:rPr>
            <a:t> de </a:t>
          </a:r>
          <a:r>
            <a:rPr lang="en-US" sz="1100" b="1" kern="1200" dirty="0" err="1">
              <a:solidFill>
                <a:prstClr val="black">
                  <a:lumMod val="65000"/>
                  <a:lumOff val="35000"/>
                </a:prstClr>
              </a:solidFill>
              <a:latin typeface="Trebuchet MS" panose="020B0603020202020204" pitchFamily="34" charset="0"/>
              <a:ea typeface="Roboto Bold"/>
              <a:cs typeface="Roboto Bold"/>
            </a:rPr>
            <a:t>prelucrare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si</a:t>
          </a:r>
          <a:r>
            <a:rPr lang="en-US" sz="1100" b="1" kern="1200" dirty="0">
              <a:solidFill>
                <a:prstClr val="black">
                  <a:lumMod val="65000"/>
                  <a:lumOff val="35000"/>
                </a:prstClr>
              </a:solidFill>
              <a:latin typeface="Trebuchet MS" panose="020B0603020202020204" pitchFamily="34" charset="0"/>
              <a:ea typeface="Roboto Bold"/>
              <a:cs typeface="Roboto Bold"/>
            </a:rPr>
            <a:t> nu </a:t>
          </a:r>
          <a:r>
            <a:rPr lang="en-US" sz="1100" b="1" kern="1200" dirty="0" err="1">
              <a:solidFill>
                <a:prstClr val="black">
                  <a:lumMod val="65000"/>
                  <a:lumOff val="35000"/>
                </a:prstClr>
              </a:solidFill>
              <a:latin typeface="Trebuchet MS" panose="020B0603020202020204" pitchFamily="34" charset="0"/>
              <a:ea typeface="Roboto Bold"/>
              <a:cs typeface="Roboto Bold"/>
            </a:rPr>
            <a:t>pentru</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servicii</a:t>
          </a:r>
          <a:r>
            <a:rPr lang="en-US" sz="1100" b="1" kern="1200" dirty="0">
              <a:solidFill>
                <a:prstClr val="black">
                  <a:lumMod val="65000"/>
                  <a:lumOff val="35000"/>
                </a:prstClr>
              </a:solidFill>
              <a:latin typeface="Trebuchet MS" panose="020B0603020202020204" pitchFamily="34" charset="0"/>
              <a:ea typeface="Roboto Bold"/>
              <a:cs typeface="Roboto Bold"/>
            </a:rPr>
            <a:t> de </a:t>
          </a:r>
          <a:r>
            <a:rPr lang="en-US" sz="1100" b="1" kern="1200" dirty="0" err="1">
              <a:solidFill>
                <a:prstClr val="black">
                  <a:lumMod val="65000"/>
                  <a:lumOff val="35000"/>
                </a:prstClr>
              </a:solidFill>
              <a:latin typeface="Trebuchet MS" panose="020B0603020202020204" pitchFamily="34" charset="0"/>
              <a:ea typeface="Roboto Bold"/>
              <a:cs typeface="Roboto Bold"/>
            </a:rPr>
            <a:t>productie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completa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inclusv</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materii</a:t>
          </a:r>
          <a:r>
            <a:rPr lang="en-US" sz="1100" b="1" kern="1200" dirty="0">
              <a:solidFill>
                <a:prstClr val="black">
                  <a:lumMod val="65000"/>
                  <a:lumOff val="35000"/>
                </a:prstClr>
              </a:solidFill>
              <a:latin typeface="Trebuchet MS" panose="020B0603020202020204" pitchFamily="34" charset="0"/>
              <a:ea typeface="Roboto Bold"/>
              <a:cs typeface="Roboto Bold"/>
            </a:rPr>
            <a:t> prime). </a:t>
          </a:r>
        </a:p>
      </dgm:t>
    </dgm:pt>
    <dgm:pt modelId="{A014EE4C-1E49-46CD-9C1B-DA96CB6355C3}" type="parTrans" cxnId="{90CC21D7-7132-4186-9EC4-1C543F41CAA3}">
      <dgm:prSet/>
      <dgm:spPr/>
      <dgm:t>
        <a:bodyPr/>
        <a:lstStyle/>
        <a:p>
          <a:endParaRPr lang="en-US"/>
        </a:p>
      </dgm:t>
    </dgm:pt>
    <dgm:pt modelId="{AEE021D4-30A4-459C-82D9-8B4101757AB1}" type="sibTrans" cxnId="{90CC21D7-7132-4186-9EC4-1C543F41CAA3}">
      <dgm:prSet/>
      <dgm:spPr/>
      <dgm:t>
        <a:bodyPr/>
        <a:lstStyle/>
        <a:p>
          <a:endParaRPr lang="en-US"/>
        </a:p>
      </dgm:t>
    </dgm:pt>
    <dgm:pt modelId="{19D5714E-47FB-4985-967B-4F8866D0D34F}">
      <dgm:prSet phldrT="[Text]" custT="1"/>
      <dgm:spPr/>
      <dgm:t>
        <a:bodyPr/>
        <a:lstStyle/>
        <a:p>
          <a:pPr algn="l"/>
          <a:r>
            <a:rPr lang="en-US" sz="1400" dirty="0" err="1">
              <a:latin typeface="Trebuchet MS" panose="020B0603020202020204" pitchFamily="34" charset="0"/>
            </a:rPr>
            <a:t>Ajustare</a:t>
          </a:r>
          <a:r>
            <a:rPr lang="en-US" sz="1400" dirty="0">
              <a:latin typeface="Trebuchet MS" panose="020B0603020202020204" pitchFamily="34" charset="0"/>
            </a:rPr>
            <a:t> </a:t>
          </a:r>
          <a:r>
            <a:rPr lang="en-US" sz="1400" dirty="0" err="1">
              <a:latin typeface="Trebuchet MS" panose="020B0603020202020204" pitchFamily="34" charset="0"/>
            </a:rPr>
            <a:t>functionala</a:t>
          </a:r>
          <a:r>
            <a:rPr lang="en-US" sz="1400" dirty="0">
              <a:latin typeface="Trebuchet MS" panose="020B0603020202020204" pitchFamily="34" charset="0"/>
            </a:rPr>
            <a:t> </a:t>
          </a:r>
          <a:r>
            <a:rPr lang="en-US" sz="1200" dirty="0">
              <a:latin typeface="Trebuchet MS" panose="020B0603020202020204" pitchFamily="34" charset="0"/>
            </a:rPr>
            <a:t>	</a:t>
          </a:r>
        </a:p>
      </dgm:t>
    </dgm:pt>
    <dgm:pt modelId="{8D9BFE88-791D-4F34-8E9E-08DAB7A2E270}" type="parTrans" cxnId="{2978FDD9-6D0C-45B4-92CA-EB154CB1D182}">
      <dgm:prSet/>
      <dgm:spPr/>
      <dgm:t>
        <a:bodyPr/>
        <a:lstStyle/>
        <a:p>
          <a:endParaRPr lang="en-US"/>
        </a:p>
      </dgm:t>
    </dgm:pt>
    <dgm:pt modelId="{F66DF5FF-2DD9-4852-B48A-CA374EEDE2A9}" type="sibTrans" cxnId="{2978FDD9-6D0C-45B4-92CA-EB154CB1D182}">
      <dgm:prSet/>
      <dgm:spPr/>
      <dgm:t>
        <a:bodyPr/>
        <a:lstStyle/>
        <a:p>
          <a:endParaRPr lang="en-US"/>
        </a:p>
      </dgm:t>
    </dgm:pt>
    <dgm:pt modelId="{5F07EA6B-597B-49D6-AA42-E51735E52AAE}">
      <dgm:prSet phldrT="[Text]" custT="1"/>
      <dgm:spPr/>
      <dgm:t>
        <a:bodyPr/>
        <a:lstStyle/>
        <a:p>
          <a:pPr algn="just"/>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Performanta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companiei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este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masurata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raportat</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la </a:t>
          </a:r>
          <a:r>
            <a:rPr lang="en-US" sz="1100" b="1" kern="1200" dirty="0" err="1">
              <a:solidFill>
                <a:srgbClr val="2EB0A4"/>
              </a:solidFill>
              <a:latin typeface="Trebuchet MS" pitchFamily="34" charset="0"/>
              <a:ea typeface="+mn-ea"/>
              <a:cs typeface="Arial" charset="0"/>
              <a:sym typeface="Roboto Bold"/>
            </a:rPr>
            <a:t>functiile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indeplinite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riscurile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asumate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si</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activele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detinute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respectiv</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la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nivelul</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cheltuielilor</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din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exploatare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ajustate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cu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cheltuielile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cu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materii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prime. </a:t>
          </a:r>
        </a:p>
        <a:p>
          <a:pPr algn="just"/>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Rata de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rentabilitate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cheltuielilor</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din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exploatare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ajustata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se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va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concretiza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intr</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-o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marja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de profit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superioara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prin</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prisma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diminuarii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bazei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de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raportare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eliminarea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valorii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materiilor</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prime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atat</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din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venit</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cat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si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din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cheltuiala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a:t>
          </a:r>
        </a:p>
      </dgm:t>
    </dgm:pt>
    <dgm:pt modelId="{462E93E5-1BD9-4DB7-9660-28696040A7DE}" type="parTrans" cxnId="{C0AE21F1-7B91-42CE-ADA4-D1B110F3860F}">
      <dgm:prSet/>
      <dgm:spPr/>
      <dgm:t>
        <a:bodyPr/>
        <a:lstStyle/>
        <a:p>
          <a:endParaRPr lang="en-US"/>
        </a:p>
      </dgm:t>
    </dgm:pt>
    <dgm:pt modelId="{2CB6DC97-0FE7-4EA5-B283-B53F695CD92C}" type="sibTrans" cxnId="{C0AE21F1-7B91-42CE-ADA4-D1B110F3860F}">
      <dgm:prSet/>
      <dgm:spPr/>
      <dgm:t>
        <a:bodyPr/>
        <a:lstStyle/>
        <a:p>
          <a:endParaRPr lang="en-US"/>
        </a:p>
      </dgm:t>
    </dgm:pt>
    <dgm:pt modelId="{65693775-3C76-4832-B98A-9DA4555075C8}" type="pres">
      <dgm:prSet presAssocID="{2653B82B-82FD-4E1C-89F6-A6D7C5BEC7D6}" presName="Name0" presStyleCnt="0">
        <dgm:presLayoutVars>
          <dgm:chMax val="5"/>
          <dgm:chPref val="5"/>
          <dgm:dir/>
          <dgm:animLvl val="lvl"/>
        </dgm:presLayoutVars>
      </dgm:prSet>
      <dgm:spPr/>
    </dgm:pt>
    <dgm:pt modelId="{E48C6987-E6E9-4D18-8122-9E9203085A25}" type="pres">
      <dgm:prSet presAssocID="{5DA750C5-5E84-400A-B47C-7FDA3786D611}" presName="parentText1" presStyleLbl="node1" presStyleIdx="0" presStyleCnt="3" custLinFactNeighborX="-290" custLinFactNeighborY="-43788">
        <dgm:presLayoutVars>
          <dgm:chMax/>
          <dgm:chPref val="3"/>
          <dgm:bulletEnabled val="1"/>
        </dgm:presLayoutVars>
      </dgm:prSet>
      <dgm:spPr/>
    </dgm:pt>
    <dgm:pt modelId="{CBCEB6F6-D23E-4B45-82C1-FDEE55D8DA7F}" type="pres">
      <dgm:prSet presAssocID="{5DA750C5-5E84-400A-B47C-7FDA3786D611}" presName="childText1" presStyleLbl="solidAlignAcc1" presStyleIdx="0" presStyleCnt="3" custScaleY="120547" custLinFactNeighborX="-942" custLinFactNeighborY="-18956">
        <dgm:presLayoutVars>
          <dgm:chMax val="0"/>
          <dgm:chPref val="0"/>
          <dgm:bulletEnabled val="1"/>
        </dgm:presLayoutVars>
      </dgm:prSet>
      <dgm:spPr/>
    </dgm:pt>
    <dgm:pt modelId="{86C3603D-17C1-476C-99AD-71F1352177AE}" type="pres">
      <dgm:prSet presAssocID="{DC893E91-3FC1-451A-9C45-5499BAE299E0}" presName="parentText2" presStyleLbl="node1" presStyleIdx="1" presStyleCnt="3" custLinFactNeighborY="-29479">
        <dgm:presLayoutVars>
          <dgm:chMax/>
          <dgm:chPref val="3"/>
          <dgm:bulletEnabled val="1"/>
        </dgm:presLayoutVars>
      </dgm:prSet>
      <dgm:spPr/>
    </dgm:pt>
    <dgm:pt modelId="{E4B7D028-FC19-4F54-BFAF-CEFC78ED004A}" type="pres">
      <dgm:prSet presAssocID="{DC893E91-3FC1-451A-9C45-5499BAE299E0}" presName="childText2" presStyleLbl="solidAlignAcc1" presStyleIdx="1" presStyleCnt="3" custScaleY="117849" custLinFactNeighborX="684" custLinFactNeighborY="-16283">
        <dgm:presLayoutVars>
          <dgm:chMax val="0"/>
          <dgm:chPref val="0"/>
          <dgm:bulletEnabled val="1"/>
        </dgm:presLayoutVars>
      </dgm:prSet>
      <dgm:spPr/>
    </dgm:pt>
    <dgm:pt modelId="{78E90928-DD68-41DB-BBE9-4CDF649BBDF3}" type="pres">
      <dgm:prSet presAssocID="{19D5714E-47FB-4985-967B-4F8866D0D34F}" presName="parentText3" presStyleLbl="node1" presStyleIdx="2" presStyleCnt="3" custLinFactNeighborX="755" custLinFactNeighborY="-38501">
        <dgm:presLayoutVars>
          <dgm:chMax/>
          <dgm:chPref val="3"/>
          <dgm:bulletEnabled val="1"/>
        </dgm:presLayoutVars>
      </dgm:prSet>
      <dgm:spPr/>
    </dgm:pt>
    <dgm:pt modelId="{DF5EE1C3-A643-4E2A-B5EC-B194C7C6F834}" type="pres">
      <dgm:prSet presAssocID="{19D5714E-47FB-4985-967B-4F8866D0D34F}" presName="childText3" presStyleLbl="solidAlignAcc1" presStyleIdx="2" presStyleCnt="3" custScaleX="100453" custScaleY="129474" custLinFactNeighborX="3055" custLinFactNeighborY="-15418">
        <dgm:presLayoutVars>
          <dgm:chMax val="0"/>
          <dgm:chPref val="0"/>
          <dgm:bulletEnabled val="1"/>
        </dgm:presLayoutVars>
      </dgm:prSet>
      <dgm:spPr/>
    </dgm:pt>
  </dgm:ptLst>
  <dgm:cxnLst>
    <dgm:cxn modelId="{BCCEF000-6D77-4C85-B582-7D7C5702AD02}" type="presOf" srcId="{19D5714E-47FB-4985-967B-4F8866D0D34F}" destId="{78E90928-DD68-41DB-BBE9-4CDF649BBDF3}" srcOrd="0" destOrd="0" presId="urn:microsoft.com/office/officeart/2009/3/layout/IncreasingArrowsProcess"/>
    <dgm:cxn modelId="{84ABB606-D620-4624-B3DB-4051E0827523}" type="presOf" srcId="{2653B82B-82FD-4E1C-89F6-A6D7C5BEC7D6}" destId="{65693775-3C76-4832-B98A-9DA4555075C8}" srcOrd="0" destOrd="0" presId="urn:microsoft.com/office/officeart/2009/3/layout/IncreasingArrowsProcess"/>
    <dgm:cxn modelId="{17B91260-2C3F-4936-91D5-39189C5B62D8}" type="presOf" srcId="{32A9CC6C-0EB7-433B-A7D4-E20A253C30BE}" destId="{E4B7D028-FC19-4F54-BFAF-CEFC78ED004A}" srcOrd="0" destOrd="0" presId="urn:microsoft.com/office/officeart/2009/3/layout/IncreasingArrowsProcess"/>
    <dgm:cxn modelId="{1C76166C-3FF3-42BD-B6BA-E67B1F496518}" srcId="{2653B82B-82FD-4E1C-89F6-A6D7C5BEC7D6}" destId="{5DA750C5-5E84-400A-B47C-7FDA3786D611}" srcOrd="0" destOrd="0" parTransId="{9C282521-88A6-4C40-BD24-3FCDB2F4C823}" sibTransId="{D544B217-9338-4107-9509-ED24FB637315}"/>
    <dgm:cxn modelId="{1D87CC8E-28F1-4AF6-98ED-3E073E0B18C7}" type="presOf" srcId="{10BBA82E-F9EA-425C-A0C0-83AE731A75A9}" destId="{CBCEB6F6-D23E-4B45-82C1-FDEE55D8DA7F}" srcOrd="0" destOrd="0" presId="urn:microsoft.com/office/officeart/2009/3/layout/IncreasingArrowsProcess"/>
    <dgm:cxn modelId="{2116CD97-0A2D-4C51-BD16-606EA663EDC4}" type="presOf" srcId="{5F07EA6B-597B-49D6-AA42-E51735E52AAE}" destId="{DF5EE1C3-A643-4E2A-B5EC-B194C7C6F834}" srcOrd="0" destOrd="0" presId="urn:microsoft.com/office/officeart/2009/3/layout/IncreasingArrowsProcess"/>
    <dgm:cxn modelId="{EC94C0B2-70D4-4463-9D1B-4F50A1788A1B}" srcId="{5DA750C5-5E84-400A-B47C-7FDA3786D611}" destId="{10BBA82E-F9EA-425C-A0C0-83AE731A75A9}" srcOrd="0" destOrd="0" parTransId="{67FB143B-5414-4DA4-87B0-5FD76E139F81}" sibTransId="{50F0DE6B-41DC-41D0-A6CE-7B57D49FCB8F}"/>
    <dgm:cxn modelId="{1EC0D3C2-56FD-4C88-9F3F-2BD4CB131B21}" type="presOf" srcId="{DC893E91-3FC1-451A-9C45-5499BAE299E0}" destId="{86C3603D-17C1-476C-99AD-71F1352177AE}" srcOrd="0" destOrd="0" presId="urn:microsoft.com/office/officeart/2009/3/layout/IncreasingArrowsProcess"/>
    <dgm:cxn modelId="{90CC21D7-7132-4186-9EC4-1C543F41CAA3}" srcId="{DC893E91-3FC1-451A-9C45-5499BAE299E0}" destId="{32A9CC6C-0EB7-433B-A7D4-E20A253C30BE}" srcOrd="0" destOrd="0" parTransId="{A014EE4C-1E49-46CD-9C1B-DA96CB6355C3}" sibTransId="{AEE021D4-30A4-459C-82D9-8B4101757AB1}"/>
    <dgm:cxn modelId="{2978FDD9-6D0C-45B4-92CA-EB154CB1D182}" srcId="{2653B82B-82FD-4E1C-89F6-A6D7C5BEC7D6}" destId="{19D5714E-47FB-4985-967B-4F8866D0D34F}" srcOrd="2" destOrd="0" parTransId="{8D9BFE88-791D-4F34-8E9E-08DAB7A2E270}" sibTransId="{F66DF5FF-2DD9-4852-B48A-CA374EEDE2A9}"/>
    <dgm:cxn modelId="{EBAFF2E7-4C9F-4D0A-A775-1DE9951271D4}" srcId="{2653B82B-82FD-4E1C-89F6-A6D7C5BEC7D6}" destId="{DC893E91-3FC1-451A-9C45-5499BAE299E0}" srcOrd="1" destOrd="0" parTransId="{6037D686-E509-4768-B3F1-C0E6F281B025}" sibTransId="{6375DE6D-FE34-4530-8F6B-36DF32427C3C}"/>
    <dgm:cxn modelId="{CC9B69EB-0448-4ABA-8A7D-97680198F241}" type="presOf" srcId="{5DA750C5-5E84-400A-B47C-7FDA3786D611}" destId="{E48C6987-E6E9-4D18-8122-9E9203085A25}" srcOrd="0" destOrd="0" presId="urn:microsoft.com/office/officeart/2009/3/layout/IncreasingArrowsProcess"/>
    <dgm:cxn modelId="{C0AE21F1-7B91-42CE-ADA4-D1B110F3860F}" srcId="{19D5714E-47FB-4985-967B-4F8866D0D34F}" destId="{5F07EA6B-597B-49D6-AA42-E51735E52AAE}" srcOrd="0" destOrd="0" parTransId="{462E93E5-1BD9-4DB7-9660-28696040A7DE}" sibTransId="{2CB6DC97-0FE7-4EA5-B283-B53F695CD92C}"/>
    <dgm:cxn modelId="{165CEE5A-E48B-4676-884A-875710C9AB40}" type="presParOf" srcId="{65693775-3C76-4832-B98A-9DA4555075C8}" destId="{E48C6987-E6E9-4D18-8122-9E9203085A25}" srcOrd="0" destOrd="0" presId="urn:microsoft.com/office/officeart/2009/3/layout/IncreasingArrowsProcess"/>
    <dgm:cxn modelId="{3C80CF1C-3C4D-4310-9AF0-4BC392A0E949}" type="presParOf" srcId="{65693775-3C76-4832-B98A-9DA4555075C8}" destId="{CBCEB6F6-D23E-4B45-82C1-FDEE55D8DA7F}" srcOrd="1" destOrd="0" presId="urn:microsoft.com/office/officeart/2009/3/layout/IncreasingArrowsProcess"/>
    <dgm:cxn modelId="{91D2EAA6-1E94-42DA-BE0D-DF8A8290F672}" type="presParOf" srcId="{65693775-3C76-4832-B98A-9DA4555075C8}" destId="{86C3603D-17C1-476C-99AD-71F1352177AE}" srcOrd="2" destOrd="0" presId="urn:microsoft.com/office/officeart/2009/3/layout/IncreasingArrowsProcess"/>
    <dgm:cxn modelId="{F039FBCB-07A5-4E70-9643-85780357C5A9}" type="presParOf" srcId="{65693775-3C76-4832-B98A-9DA4555075C8}" destId="{E4B7D028-FC19-4F54-BFAF-CEFC78ED004A}" srcOrd="3" destOrd="0" presId="urn:microsoft.com/office/officeart/2009/3/layout/IncreasingArrowsProcess"/>
    <dgm:cxn modelId="{4DA876F3-5EC8-40AB-A161-81ACF83611DD}" type="presParOf" srcId="{65693775-3C76-4832-B98A-9DA4555075C8}" destId="{78E90928-DD68-41DB-BBE9-4CDF649BBDF3}" srcOrd="4" destOrd="0" presId="urn:microsoft.com/office/officeart/2009/3/layout/IncreasingArrowsProcess"/>
    <dgm:cxn modelId="{7A8DE44B-BFBC-49E7-A91F-3D49BBEF0A31}" type="presParOf" srcId="{65693775-3C76-4832-B98A-9DA4555075C8}" destId="{DF5EE1C3-A643-4E2A-B5EC-B194C7C6F83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C6987-E6E9-4D18-8122-9E9203085A25}">
      <dsp:nvSpPr>
        <dsp:cNvPr id="0" name=""/>
        <dsp:cNvSpPr/>
      </dsp:nvSpPr>
      <dsp:spPr>
        <a:xfrm>
          <a:off x="0" y="86976"/>
          <a:ext cx="6836170" cy="995606"/>
        </a:xfrm>
        <a:prstGeom prst="rightArrow">
          <a:avLst>
            <a:gd name="adj1" fmla="val 50000"/>
            <a:gd name="adj2" fmla="val 5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254000" bIns="158053"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Trebuchet MS" panose="020B0603020202020204" pitchFamily="34" charset="0"/>
            </a:rPr>
            <a:t>Analiza</a:t>
          </a:r>
          <a:r>
            <a:rPr lang="en-US" sz="1400" kern="1200" dirty="0">
              <a:latin typeface="Trebuchet MS" panose="020B0603020202020204" pitchFamily="34" charset="0"/>
            </a:rPr>
            <a:t> </a:t>
          </a:r>
          <a:r>
            <a:rPr lang="en-US" sz="1400" kern="1200" dirty="0" err="1">
              <a:latin typeface="Trebuchet MS" panose="020B0603020202020204" pitchFamily="34" charset="0"/>
            </a:rPr>
            <a:t>situatii</a:t>
          </a:r>
          <a:r>
            <a:rPr lang="en-US" sz="1400" kern="1200" dirty="0">
              <a:latin typeface="Trebuchet MS" panose="020B0603020202020204" pitchFamily="34" charset="0"/>
            </a:rPr>
            <a:t> </a:t>
          </a:r>
          <a:r>
            <a:rPr lang="en-US" sz="1400" kern="1200" dirty="0" err="1">
              <a:latin typeface="Trebuchet MS" panose="020B0603020202020204" pitchFamily="34" charset="0"/>
            </a:rPr>
            <a:t>financiare</a:t>
          </a:r>
          <a:endParaRPr lang="en-US" sz="1400" kern="1200" dirty="0">
            <a:latin typeface="Trebuchet MS" panose="020B0603020202020204" pitchFamily="34" charset="0"/>
          </a:endParaRPr>
        </a:p>
      </dsp:txBody>
      <dsp:txXfrm>
        <a:off x="0" y="335878"/>
        <a:ext cx="6587269" cy="497803"/>
      </dsp:txXfrm>
    </dsp:sp>
    <dsp:sp modelId="{CBCEB6F6-D23E-4B45-82C1-FDEE55D8DA7F}">
      <dsp:nvSpPr>
        <dsp:cNvPr id="0" name=""/>
        <dsp:cNvSpPr/>
      </dsp:nvSpPr>
      <dsp:spPr>
        <a:xfrm>
          <a:off x="0" y="730095"/>
          <a:ext cx="2105540" cy="2311977"/>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just" defTabSz="488950">
            <a:lnSpc>
              <a:spcPct val="90000"/>
            </a:lnSpc>
            <a:spcBef>
              <a:spcPct val="0"/>
            </a:spcBef>
            <a:spcAft>
              <a:spcPct val="35000"/>
            </a:spcAft>
            <a:buNone/>
          </a:pPr>
          <a:r>
            <a:rPr lang="en-US" sz="1100" b="1" kern="1200" dirty="0" err="1">
              <a:solidFill>
                <a:prstClr val="black">
                  <a:lumMod val="65000"/>
                  <a:lumOff val="35000"/>
                </a:prstClr>
              </a:solidFill>
              <a:latin typeface="Trebuchet MS" panose="020B0603020202020204" pitchFamily="34" charset="0"/>
              <a:ea typeface="Roboto Bold"/>
              <a:cs typeface="Roboto Bold"/>
            </a:rPr>
            <a:t>Compania</a:t>
          </a:r>
          <a:r>
            <a:rPr lang="en-US" sz="1100" b="1" kern="1200" dirty="0">
              <a:solidFill>
                <a:prstClr val="black">
                  <a:lumMod val="65000"/>
                  <a:lumOff val="35000"/>
                </a:prstClr>
              </a:solidFill>
              <a:latin typeface="Trebuchet MS" panose="020B0603020202020204" pitchFamily="34" charset="0"/>
              <a:ea typeface="Roboto Bold"/>
              <a:cs typeface="Roboto Bold"/>
            </a:rPr>
            <a:t> B </a:t>
          </a:r>
          <a:r>
            <a:rPr lang="en-US" sz="1100" b="1" kern="1200" dirty="0" err="1">
              <a:solidFill>
                <a:srgbClr val="2EB0A4"/>
              </a:solidFill>
              <a:latin typeface="Trebuchet MS" pitchFamily="34" charset="0"/>
              <a:ea typeface="+mn-ea"/>
              <a:cs typeface="Arial" charset="0"/>
              <a:sym typeface="Roboto Bold"/>
            </a:rPr>
            <a:t>inregistreaza</a:t>
          </a:r>
          <a:r>
            <a:rPr lang="en-US" sz="1100" b="1" kern="1200" dirty="0">
              <a:solidFill>
                <a:prstClr val="black">
                  <a:lumMod val="65000"/>
                  <a:lumOff val="35000"/>
                </a:prstClr>
              </a:solidFill>
              <a:latin typeface="Trebuchet MS" panose="020B0603020202020204" pitchFamily="34" charset="0"/>
              <a:ea typeface="Roboto Bold"/>
              <a:cs typeface="Roboto Bold"/>
              <a:sym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cheltuieli</a:t>
          </a:r>
          <a:r>
            <a:rPr lang="en-US" sz="1100" b="1" kern="1200" dirty="0">
              <a:solidFill>
                <a:prstClr val="black">
                  <a:lumMod val="65000"/>
                  <a:lumOff val="35000"/>
                </a:prstClr>
              </a:solidFill>
              <a:latin typeface="Trebuchet MS" panose="020B0603020202020204" pitchFamily="34" charset="0"/>
              <a:ea typeface="Roboto Bold"/>
              <a:cs typeface="Roboto Bold"/>
            </a:rPr>
            <a:t> cu </a:t>
          </a:r>
          <a:r>
            <a:rPr lang="en-US" sz="1100" b="1" kern="1200" dirty="0" err="1">
              <a:solidFill>
                <a:prstClr val="black">
                  <a:lumMod val="65000"/>
                  <a:lumOff val="35000"/>
                </a:prstClr>
              </a:solidFill>
              <a:latin typeface="Trebuchet MS" panose="020B0603020202020204" pitchFamily="34" charset="0"/>
              <a:ea typeface="Roboto Bold"/>
              <a:cs typeface="Roboto Bold"/>
            </a:rPr>
            <a:t>materiile</a:t>
          </a:r>
          <a:r>
            <a:rPr lang="en-US" sz="1100" b="1" kern="1200" dirty="0">
              <a:solidFill>
                <a:prstClr val="black">
                  <a:lumMod val="65000"/>
                  <a:lumOff val="35000"/>
                </a:prstClr>
              </a:solidFill>
              <a:latin typeface="Trebuchet MS" panose="020B0603020202020204" pitchFamily="34" charset="0"/>
              <a:ea typeface="Roboto Bold"/>
              <a:cs typeface="Roboto Bold"/>
            </a:rPr>
            <a:t> prime. </a:t>
          </a:r>
        </a:p>
        <a:p>
          <a:pPr marL="0" lvl="0" indent="0" algn="just" defTabSz="488950">
            <a:lnSpc>
              <a:spcPct val="90000"/>
            </a:lnSpc>
            <a:spcBef>
              <a:spcPct val="0"/>
            </a:spcBef>
            <a:spcAft>
              <a:spcPct val="35000"/>
            </a:spcAft>
            <a:buNone/>
          </a:pPr>
          <a:r>
            <a:rPr lang="en-US" sz="1100" b="1" kern="1200" dirty="0">
              <a:solidFill>
                <a:prstClr val="black">
                  <a:lumMod val="65000"/>
                  <a:lumOff val="35000"/>
                </a:prstClr>
              </a:solidFill>
              <a:latin typeface="Trebuchet MS" panose="020B0603020202020204" pitchFamily="34" charset="0"/>
              <a:ea typeface="Roboto Bold"/>
              <a:cs typeface="Roboto Bold"/>
            </a:rPr>
            <a:t>Rata de </a:t>
          </a:r>
          <a:r>
            <a:rPr lang="en-US" sz="1100" b="1" kern="1200" dirty="0" err="1">
              <a:solidFill>
                <a:prstClr val="black">
                  <a:lumMod val="65000"/>
                  <a:lumOff val="35000"/>
                </a:prstClr>
              </a:solidFill>
              <a:latin typeface="Trebuchet MS" panose="020B0603020202020204" pitchFamily="34" charset="0"/>
              <a:ea typeface="Roboto Bold"/>
              <a:cs typeface="Roboto Bold"/>
            </a:rPr>
            <a:t>rentabilitate</a:t>
          </a:r>
          <a:r>
            <a:rPr lang="en-US" sz="1100" b="1" kern="1200" dirty="0">
              <a:solidFill>
                <a:prstClr val="black">
                  <a:lumMod val="65000"/>
                  <a:lumOff val="35000"/>
                </a:prstClr>
              </a:solidFill>
              <a:latin typeface="Trebuchet MS" panose="020B0603020202020204" pitchFamily="34" charset="0"/>
              <a:ea typeface="Roboto Bold"/>
              <a:cs typeface="Roboto Bold"/>
            </a:rPr>
            <a:t> a </a:t>
          </a:r>
          <a:r>
            <a:rPr lang="en-US" sz="1100" b="1" kern="1200" dirty="0" err="1">
              <a:solidFill>
                <a:prstClr val="black">
                  <a:lumMod val="65000"/>
                  <a:lumOff val="35000"/>
                </a:prstClr>
              </a:solidFill>
              <a:latin typeface="Trebuchet MS" panose="020B0603020202020204" pitchFamily="34" charset="0"/>
              <a:ea typeface="Roboto Bold"/>
              <a:cs typeface="Roboto Bold"/>
            </a:rPr>
            <a:t>cheltuielilor</a:t>
          </a:r>
          <a:r>
            <a:rPr lang="en-US" sz="1100" b="1" kern="1200" dirty="0">
              <a:solidFill>
                <a:prstClr val="black">
                  <a:lumMod val="65000"/>
                  <a:lumOff val="35000"/>
                </a:prstClr>
              </a:solidFill>
              <a:latin typeface="Trebuchet MS" panose="020B0603020202020204" pitchFamily="34" charset="0"/>
              <a:ea typeface="Roboto Bold"/>
              <a:cs typeface="Roboto Bold"/>
            </a:rPr>
            <a:t> din </a:t>
          </a:r>
          <a:r>
            <a:rPr lang="en-US" sz="1100" b="1" kern="1200" dirty="0" err="1">
              <a:solidFill>
                <a:prstClr val="black">
                  <a:lumMod val="65000"/>
                  <a:lumOff val="35000"/>
                </a:prstClr>
              </a:solidFill>
              <a:latin typeface="Trebuchet MS" panose="020B0603020202020204" pitchFamily="34" charset="0"/>
              <a:ea typeface="Roboto Bold"/>
              <a:cs typeface="Roboto Bold"/>
            </a:rPr>
            <a:t>exploatare</a:t>
          </a:r>
          <a:r>
            <a:rPr lang="en-US" sz="1100" b="1" kern="1200" dirty="0">
              <a:solidFill>
                <a:prstClr val="black">
                  <a:lumMod val="65000"/>
                  <a:lumOff val="35000"/>
                </a:prstClr>
              </a:solidFill>
              <a:latin typeface="Trebuchet MS" panose="020B0603020202020204" pitchFamily="34" charset="0"/>
              <a:ea typeface="Roboto Bold"/>
              <a:cs typeface="Roboto Bold"/>
            </a:rPr>
            <a:t> 0.2%, </a:t>
          </a:r>
          <a:r>
            <a:rPr lang="en-US" sz="1100" b="1" kern="1200" dirty="0" err="1">
              <a:solidFill>
                <a:prstClr val="black">
                  <a:lumMod val="65000"/>
                  <a:lumOff val="35000"/>
                </a:prstClr>
              </a:solidFill>
              <a:latin typeface="Trebuchet MS" panose="020B0603020202020204" pitchFamily="34" charset="0"/>
              <a:ea typeface="Roboto Bold"/>
              <a:cs typeface="Roboto Bold"/>
            </a:rPr>
            <a:t>este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srgbClr val="2EB0A4"/>
              </a:solidFill>
              <a:latin typeface="Trebuchet MS" pitchFamily="34" charset="0"/>
              <a:ea typeface="+mn-ea"/>
              <a:cs typeface="Arial" charset="0"/>
              <a:sym typeface="Roboto Bold"/>
            </a:rPr>
            <a:t>mai</a:t>
          </a:r>
          <a:r>
            <a:rPr lang="en-US" sz="1100" b="1" kern="1200" dirty="0">
              <a:solidFill>
                <a:srgbClr val="2EB0A4"/>
              </a:solidFill>
              <a:latin typeface="Trebuchet MS" pitchFamily="34" charset="0"/>
              <a:ea typeface="+mn-ea"/>
              <a:cs typeface="Arial" charset="0"/>
              <a:sym typeface="Roboto Bold"/>
            </a:rPr>
            <a:t> mica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decat</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limita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inferioara</a:t>
          </a:r>
          <a:r>
            <a:rPr lang="en-US" sz="1100" b="1" kern="1200" dirty="0">
              <a:solidFill>
                <a:prstClr val="black">
                  <a:lumMod val="65000"/>
                  <a:lumOff val="35000"/>
                </a:prstClr>
              </a:solidFill>
              <a:latin typeface="Trebuchet MS" panose="020B0603020202020204" pitchFamily="34" charset="0"/>
              <a:ea typeface="Roboto Bold"/>
              <a:cs typeface="Roboto Bold"/>
            </a:rPr>
            <a:t> a </a:t>
          </a:r>
          <a:r>
            <a:rPr lang="en-US" sz="1100" b="1" kern="1200" dirty="0" err="1">
              <a:solidFill>
                <a:prstClr val="black">
                  <a:lumMod val="65000"/>
                  <a:lumOff val="35000"/>
                </a:prstClr>
              </a:solidFill>
              <a:latin typeface="Trebuchet MS" panose="020B0603020202020204" pitchFamily="34" charset="0"/>
              <a:ea typeface="Roboto Bold"/>
              <a:cs typeface="Roboto Bold"/>
            </a:rPr>
            <a:t>intervalului</a:t>
          </a:r>
          <a:r>
            <a:rPr lang="en-US" sz="1100" b="1" kern="1200" dirty="0">
              <a:solidFill>
                <a:prstClr val="black">
                  <a:lumMod val="65000"/>
                  <a:lumOff val="35000"/>
                </a:prstClr>
              </a:solidFill>
              <a:latin typeface="Trebuchet MS" panose="020B0603020202020204" pitchFamily="34" charset="0"/>
              <a:ea typeface="Roboto Bold"/>
              <a:cs typeface="Roboto Bold"/>
            </a:rPr>
            <a:t> de </a:t>
          </a:r>
          <a:r>
            <a:rPr lang="en-US" sz="1100" b="1" kern="1200" dirty="0" err="1">
              <a:solidFill>
                <a:prstClr val="black">
                  <a:lumMod val="65000"/>
                  <a:lumOff val="35000"/>
                </a:prstClr>
              </a:solidFill>
              <a:latin typeface="Trebuchet MS" panose="020B0603020202020204" pitchFamily="34" charset="0"/>
              <a:ea typeface="Roboto Bold"/>
              <a:cs typeface="Roboto Bold"/>
            </a:rPr>
            <a:t>comparabilitate</a:t>
          </a:r>
          <a:r>
            <a:rPr lang="en-US" sz="1100" b="1" kern="1200" dirty="0">
              <a:solidFill>
                <a:prstClr val="black">
                  <a:lumMod val="65000"/>
                  <a:lumOff val="35000"/>
                </a:prstClr>
              </a:solidFill>
              <a:latin typeface="Trebuchet MS" panose="020B0603020202020204" pitchFamily="34" charset="0"/>
              <a:ea typeface="Roboto Bold"/>
              <a:cs typeface="Roboto Bold"/>
            </a:rPr>
            <a:t>. </a:t>
          </a:r>
        </a:p>
        <a:p>
          <a:pPr marL="0" lvl="0" indent="0" algn="just" defTabSz="488950">
            <a:lnSpc>
              <a:spcPct val="90000"/>
            </a:lnSpc>
            <a:spcBef>
              <a:spcPct val="0"/>
            </a:spcBef>
            <a:spcAft>
              <a:spcPct val="35000"/>
            </a:spcAft>
            <a:buNone/>
          </a:pPr>
          <a:r>
            <a:rPr lang="en-US" sz="1100" b="1" kern="1200" dirty="0" err="1">
              <a:solidFill>
                <a:prstClr val="black">
                  <a:lumMod val="65000"/>
                  <a:lumOff val="35000"/>
                </a:prstClr>
              </a:solidFill>
              <a:latin typeface="Trebuchet MS" panose="020B0603020202020204" pitchFamily="34" charset="0"/>
              <a:ea typeface="Roboto Bold"/>
              <a:cs typeface="Roboto Bold"/>
            </a:rPr>
            <a:t>Concluzie</a:t>
          </a:r>
          <a:endParaRPr lang="en-US" sz="1100" b="1" kern="1200" dirty="0">
            <a:solidFill>
              <a:prstClr val="black">
                <a:lumMod val="65000"/>
                <a:lumOff val="35000"/>
              </a:prstClr>
            </a:solidFill>
            <a:latin typeface="Trebuchet MS" panose="020B0603020202020204" pitchFamily="34" charset="0"/>
            <a:ea typeface="Roboto Bold"/>
            <a:cs typeface="Roboto Bold"/>
          </a:endParaRPr>
        </a:p>
        <a:p>
          <a:pPr marL="0" lvl="0" indent="0" algn="just" defTabSz="488950">
            <a:lnSpc>
              <a:spcPct val="90000"/>
            </a:lnSpc>
            <a:spcBef>
              <a:spcPct val="0"/>
            </a:spcBef>
            <a:spcAft>
              <a:spcPct val="35000"/>
            </a:spcAft>
            <a:buNone/>
          </a:pPr>
          <a:r>
            <a:rPr lang="en-US" sz="1100" b="1" kern="1200" dirty="0" err="1">
              <a:solidFill>
                <a:srgbClr val="2EB0A4"/>
              </a:solidFill>
              <a:latin typeface="Trebuchet MS" pitchFamily="34" charset="0"/>
              <a:ea typeface="+mn-ea"/>
              <a:cs typeface="Arial" charset="0"/>
              <a:sym typeface="Roboto Bold"/>
            </a:rPr>
            <a:t>Ar</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putea</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aparea</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riscul</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considerarii</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faptului</a:t>
          </a:r>
          <a:r>
            <a:rPr lang="en-US" sz="1100" b="1" kern="1200" dirty="0">
              <a:solidFill>
                <a:srgbClr val="2EB0A4"/>
              </a:solidFill>
              <a:latin typeface="Trebuchet MS" pitchFamily="34" charset="0"/>
              <a:ea typeface="+mn-ea"/>
              <a:cs typeface="Arial" charset="0"/>
              <a:sym typeface="Roboto Bold"/>
            </a:rPr>
            <a:t> ca </a:t>
          </a:r>
          <a:r>
            <a:rPr lang="en-US" sz="1100" b="1" kern="1200" dirty="0" err="1">
              <a:solidFill>
                <a:srgbClr val="2EB0A4"/>
              </a:solidFill>
              <a:latin typeface="Trebuchet MS" pitchFamily="34" charset="0"/>
              <a:ea typeface="+mn-ea"/>
              <a:cs typeface="Arial" charset="0"/>
              <a:sym typeface="Roboto Bold"/>
            </a:rPr>
            <a:t>remunerarea</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companiei</a:t>
          </a:r>
          <a:r>
            <a:rPr lang="en-US" sz="1100" b="1" kern="1200" dirty="0">
              <a:solidFill>
                <a:srgbClr val="2EB0A4"/>
              </a:solidFill>
              <a:latin typeface="Trebuchet MS" pitchFamily="34" charset="0"/>
              <a:ea typeface="+mn-ea"/>
              <a:cs typeface="Arial" charset="0"/>
              <a:sym typeface="Roboto Bold"/>
            </a:rPr>
            <a:t> B nu </a:t>
          </a:r>
          <a:r>
            <a:rPr lang="en-US" sz="1100" b="1" kern="1200" dirty="0" err="1">
              <a:solidFill>
                <a:srgbClr val="2EB0A4"/>
              </a:solidFill>
              <a:latin typeface="Trebuchet MS" pitchFamily="34" charset="0"/>
              <a:ea typeface="+mn-ea"/>
              <a:cs typeface="Arial" charset="0"/>
              <a:sym typeface="Roboto Bold"/>
            </a:rPr>
            <a:t>este</a:t>
          </a:r>
          <a:r>
            <a:rPr lang="en-US" sz="1100" b="1" kern="1200" dirty="0">
              <a:solidFill>
                <a:srgbClr val="2EB0A4"/>
              </a:solidFill>
              <a:latin typeface="Trebuchet MS" pitchFamily="34" charset="0"/>
              <a:ea typeface="+mn-ea"/>
              <a:cs typeface="Arial" charset="0"/>
              <a:sym typeface="Roboto Bold"/>
            </a:rPr>
            <a:t> la un </a:t>
          </a:r>
          <a:r>
            <a:rPr lang="en-US" sz="1100" b="1" kern="1200" dirty="0" err="1">
              <a:solidFill>
                <a:srgbClr val="2EB0A4"/>
              </a:solidFill>
              <a:latin typeface="Trebuchet MS" pitchFamily="34" charset="0"/>
              <a:ea typeface="+mn-ea"/>
              <a:cs typeface="Arial" charset="0"/>
              <a:sym typeface="Roboto Bold"/>
            </a:rPr>
            <a:t>nivel</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rezonabil</a:t>
          </a:r>
          <a:r>
            <a:rPr lang="en-US" sz="1100" b="1" kern="1200" dirty="0">
              <a:solidFill>
                <a:srgbClr val="2EB0A4"/>
              </a:solidFill>
              <a:latin typeface="Trebuchet MS" pitchFamily="34" charset="0"/>
              <a:ea typeface="+mn-ea"/>
              <a:cs typeface="Arial" charset="0"/>
              <a:sym typeface="Roboto Bold"/>
            </a:rPr>
            <a:t>.</a:t>
          </a:r>
          <a:endParaRPr lang="en-US" sz="1100" b="1" kern="1200" dirty="0">
            <a:solidFill>
              <a:prstClr val="black">
                <a:lumMod val="65000"/>
                <a:lumOff val="35000"/>
              </a:prstClr>
            </a:solidFill>
            <a:latin typeface="Trebuchet MS" panose="020B0603020202020204" pitchFamily="34" charset="0"/>
            <a:ea typeface="Roboto Bold"/>
            <a:cs typeface="Roboto Bold"/>
            <a:sym typeface="Roboto Bold"/>
          </a:endParaRPr>
        </a:p>
      </dsp:txBody>
      <dsp:txXfrm>
        <a:off x="0" y="730095"/>
        <a:ext cx="2105540" cy="2311977"/>
      </dsp:txXfrm>
    </dsp:sp>
    <dsp:sp modelId="{86C3603D-17C1-476C-99AD-71F1352177AE}">
      <dsp:nvSpPr>
        <dsp:cNvPr id="0" name=""/>
        <dsp:cNvSpPr/>
      </dsp:nvSpPr>
      <dsp:spPr>
        <a:xfrm>
          <a:off x="2125365" y="561306"/>
          <a:ext cx="4730629" cy="995606"/>
        </a:xfrm>
        <a:prstGeom prst="rightArrow">
          <a:avLst>
            <a:gd name="adj1" fmla="val 50000"/>
            <a:gd name="adj2" fmla="val 50000"/>
          </a:avLst>
        </a:prstGeom>
        <a:solidFill>
          <a:schemeClr val="accent5">
            <a:hueOff val="-4966938"/>
            <a:satOff val="19906"/>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254000" bIns="158053"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Trebuchet MS" panose="020B0603020202020204" pitchFamily="34" charset="0"/>
            </a:rPr>
            <a:t>Analiza</a:t>
          </a:r>
          <a:r>
            <a:rPr lang="en-US" sz="1400" kern="1200" dirty="0">
              <a:latin typeface="Trebuchet MS" panose="020B0603020202020204" pitchFamily="34" charset="0"/>
            </a:rPr>
            <a:t> </a:t>
          </a:r>
          <a:r>
            <a:rPr lang="en-US" sz="1400" kern="1200" dirty="0" err="1">
              <a:latin typeface="Trebuchet MS" panose="020B0603020202020204" pitchFamily="34" charset="0"/>
            </a:rPr>
            <a:t>functionala</a:t>
          </a:r>
          <a:r>
            <a:rPr lang="en-US" sz="1200" kern="1200" dirty="0">
              <a:latin typeface="Trebuchet MS" panose="020B0603020202020204" pitchFamily="34" charset="0"/>
            </a:rPr>
            <a:t>	</a:t>
          </a:r>
        </a:p>
      </dsp:txBody>
      <dsp:txXfrm>
        <a:off x="2125365" y="810208"/>
        <a:ext cx="4481728" cy="497803"/>
      </dsp:txXfrm>
    </dsp:sp>
    <dsp:sp modelId="{E4B7D028-FC19-4F54-BFAF-CEFC78ED004A}">
      <dsp:nvSpPr>
        <dsp:cNvPr id="0" name=""/>
        <dsp:cNvSpPr/>
      </dsp:nvSpPr>
      <dsp:spPr>
        <a:xfrm>
          <a:off x="2139767" y="1139102"/>
          <a:ext cx="2105540" cy="2260232"/>
        </a:xfrm>
        <a:prstGeom prst="rect">
          <a:avLst/>
        </a:prstGeom>
        <a:solidFill>
          <a:schemeClr val="lt1">
            <a:hueOff val="0"/>
            <a:satOff val="0"/>
            <a:lumOff val="0"/>
            <a:alphaOff val="0"/>
          </a:schemeClr>
        </a:solidFill>
        <a:ln w="9525" cap="flat" cmpd="sng" algn="ctr">
          <a:solidFill>
            <a:schemeClr val="accent5">
              <a:hueOff val="-4966938"/>
              <a:satOff val="19906"/>
              <a:lumOff val="4314"/>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just" defTabSz="488950">
            <a:lnSpc>
              <a:spcPct val="90000"/>
            </a:lnSpc>
            <a:spcBef>
              <a:spcPct val="0"/>
            </a:spcBef>
            <a:spcAft>
              <a:spcPct val="35000"/>
            </a:spcAft>
            <a:buNone/>
          </a:pPr>
          <a:r>
            <a:rPr lang="en-US" sz="1100" b="1" kern="1200" dirty="0" err="1">
              <a:solidFill>
                <a:prstClr val="black">
                  <a:lumMod val="65000"/>
                  <a:lumOff val="35000"/>
                </a:prstClr>
              </a:solidFill>
              <a:latin typeface="Trebuchet MS" panose="020B0603020202020204" pitchFamily="34" charset="0"/>
              <a:ea typeface="Roboto Bold"/>
              <a:cs typeface="Roboto Bold"/>
            </a:rPr>
            <a:t>Compania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a:solidFill>
                <a:srgbClr val="2EB0A4"/>
              </a:solidFill>
              <a:latin typeface="Trebuchet MS" pitchFamily="34" charset="0"/>
              <a:ea typeface="+mn-ea"/>
              <a:cs typeface="Arial" charset="0"/>
            </a:rPr>
            <a:t>nu</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plateste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materiile</a:t>
          </a:r>
          <a:r>
            <a:rPr lang="en-US" sz="1100" b="1" kern="1200" dirty="0">
              <a:solidFill>
                <a:prstClr val="black">
                  <a:lumMod val="65000"/>
                  <a:lumOff val="35000"/>
                </a:prstClr>
              </a:solidFill>
              <a:latin typeface="Trebuchet MS" panose="020B0603020202020204" pitchFamily="34" charset="0"/>
              <a:ea typeface="Roboto Bold"/>
              <a:cs typeface="Roboto Bold"/>
            </a:rPr>
            <a:t> prime ci, in </a:t>
          </a:r>
          <a:r>
            <a:rPr lang="en-US" sz="1100" b="1" kern="1200" dirty="0" err="1">
              <a:solidFill>
                <a:prstClr val="black">
                  <a:lumMod val="65000"/>
                  <a:lumOff val="35000"/>
                </a:prstClr>
              </a:solidFill>
              <a:latin typeface="Trebuchet MS" panose="020B0603020202020204" pitchFamily="34" charset="0"/>
              <a:ea typeface="Roboto Bold"/>
              <a:cs typeface="Roboto Bold"/>
            </a:rPr>
            <a:t>fapt</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primeste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materiile</a:t>
          </a:r>
          <a:r>
            <a:rPr lang="en-US" sz="1100" b="1" kern="1200" dirty="0">
              <a:solidFill>
                <a:prstClr val="black">
                  <a:lumMod val="65000"/>
                  <a:lumOff val="35000"/>
                </a:prstClr>
              </a:solidFill>
              <a:latin typeface="Trebuchet MS" panose="020B0603020202020204" pitchFamily="34" charset="0"/>
              <a:ea typeface="Roboto Bold"/>
              <a:cs typeface="Roboto Bold"/>
            </a:rPr>
            <a:t> prime </a:t>
          </a:r>
          <a:r>
            <a:rPr lang="en-US" sz="1100" b="1" kern="1200" dirty="0" err="1">
              <a:solidFill>
                <a:prstClr val="black">
                  <a:lumMod val="65000"/>
                  <a:lumOff val="35000"/>
                </a:prstClr>
              </a:solidFill>
              <a:latin typeface="Trebuchet MS" panose="020B0603020202020204" pitchFamily="34" charset="0"/>
              <a:ea typeface="Roboto Bold"/>
              <a:cs typeface="Roboto Bold"/>
            </a:rPr>
            <a:t>spre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prelucrare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fara</a:t>
          </a:r>
          <a:r>
            <a:rPr lang="en-US" sz="1100" b="1" kern="1200" dirty="0">
              <a:solidFill>
                <a:prstClr val="black">
                  <a:lumMod val="65000"/>
                  <a:lumOff val="35000"/>
                </a:prstClr>
              </a:solidFill>
              <a:latin typeface="Trebuchet MS" panose="020B0603020202020204" pitchFamily="34" charset="0"/>
              <a:ea typeface="Roboto Bold"/>
              <a:cs typeface="Roboto Bold"/>
            </a:rPr>
            <a:t> a-</a:t>
          </a:r>
          <a:r>
            <a:rPr lang="en-US" sz="1100" b="1" kern="1200" dirty="0" err="1">
              <a:solidFill>
                <a:prstClr val="black">
                  <a:lumMod val="65000"/>
                  <a:lumOff val="35000"/>
                </a:prstClr>
              </a:solidFill>
              <a:latin typeface="Trebuchet MS" panose="020B0603020202020204" pitchFamily="34" charset="0"/>
              <a:ea typeface="Roboto Bold"/>
              <a:cs typeface="Roboto Bold"/>
            </a:rPr>
            <a:t>si</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asuma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srgbClr val="2EB0A4"/>
              </a:solidFill>
              <a:latin typeface="Trebuchet MS" pitchFamily="34" charset="0"/>
              <a:ea typeface="+mn-ea"/>
              <a:cs typeface="Arial" charset="0"/>
              <a:sym typeface="Roboto Bold"/>
            </a:rPr>
            <a:t>niciun</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risc</a:t>
          </a:r>
          <a:r>
            <a:rPr lang="en-US" sz="1100" b="1" kern="1200" dirty="0">
              <a:solidFill>
                <a:prstClr val="black">
                  <a:lumMod val="65000"/>
                  <a:lumOff val="35000"/>
                </a:prstClr>
              </a:solidFill>
              <a:latin typeface="Trebuchet MS" panose="020B0603020202020204" pitchFamily="34" charset="0"/>
              <a:ea typeface="Roboto Bold"/>
              <a:cs typeface="Roboto Bold"/>
            </a:rPr>
            <a:t> cu </a:t>
          </a:r>
          <a:r>
            <a:rPr lang="en-US" sz="1100" b="1" kern="1200" dirty="0" err="1">
              <a:solidFill>
                <a:prstClr val="black">
                  <a:lumMod val="65000"/>
                  <a:lumOff val="35000"/>
                </a:prstClr>
              </a:solidFill>
              <a:latin typeface="Trebuchet MS" panose="020B0603020202020204" pitchFamily="34" charset="0"/>
              <a:ea typeface="Roboto Bold"/>
              <a:cs typeface="Roboto Bold"/>
            </a:rPr>
            <a:t>privire</a:t>
          </a:r>
          <a:r>
            <a:rPr lang="en-US" sz="1100" b="1" kern="1200" dirty="0">
              <a:solidFill>
                <a:prstClr val="black">
                  <a:lumMod val="65000"/>
                  <a:lumOff val="35000"/>
                </a:prstClr>
              </a:solidFill>
              <a:latin typeface="Trebuchet MS" panose="020B0603020202020204" pitchFamily="34" charset="0"/>
              <a:ea typeface="Roboto Bold"/>
              <a:cs typeface="Roboto Bold"/>
            </a:rPr>
            <a:t> la </a:t>
          </a:r>
          <a:r>
            <a:rPr lang="en-US" sz="1100" b="1" kern="1200" dirty="0" err="1">
              <a:solidFill>
                <a:prstClr val="black">
                  <a:lumMod val="65000"/>
                  <a:lumOff val="35000"/>
                </a:prstClr>
              </a:solidFill>
              <a:latin typeface="Trebuchet MS" panose="020B0603020202020204" pitchFamily="34" charset="0"/>
              <a:ea typeface="Roboto Bold"/>
              <a:cs typeface="Roboto Bold"/>
            </a:rPr>
            <a:t>acestea</a:t>
          </a:r>
          <a:r>
            <a:rPr lang="en-US" sz="1100" b="1" kern="1200" dirty="0">
              <a:solidFill>
                <a:prstClr val="black">
                  <a:lumMod val="65000"/>
                  <a:lumOff val="35000"/>
                </a:prstClr>
              </a:solidFill>
              <a:latin typeface="Trebuchet MS" panose="020B0603020202020204" pitchFamily="34" charset="0"/>
              <a:ea typeface="Roboto Bold"/>
              <a:cs typeface="Roboto Bold"/>
            </a:rPr>
            <a:t>. </a:t>
          </a:r>
        </a:p>
        <a:p>
          <a:pPr marL="0" lvl="0" indent="0" algn="just" defTabSz="488950">
            <a:lnSpc>
              <a:spcPct val="90000"/>
            </a:lnSpc>
            <a:spcBef>
              <a:spcPct val="0"/>
            </a:spcBef>
            <a:spcAft>
              <a:spcPct val="35000"/>
            </a:spcAft>
            <a:buNone/>
          </a:pPr>
          <a:r>
            <a:rPr lang="en-US" sz="1100" b="1" kern="1200" dirty="0" err="1">
              <a:solidFill>
                <a:prstClr val="black">
                  <a:lumMod val="65000"/>
                  <a:lumOff val="35000"/>
                </a:prstClr>
              </a:solidFill>
              <a:latin typeface="Trebuchet MS" panose="020B0603020202020204" pitchFamily="34" charset="0"/>
              <a:ea typeface="Roboto Bold"/>
              <a:cs typeface="Roboto Bold"/>
            </a:rPr>
            <a:t>Situatiile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financiare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a:solidFill>
                <a:srgbClr val="2EB0A4"/>
              </a:solidFill>
              <a:latin typeface="Trebuchet MS" pitchFamily="34" charset="0"/>
              <a:ea typeface="+mn-ea"/>
              <a:cs typeface="Arial" charset="0"/>
              <a:sym typeface="Roboto Bold"/>
            </a:rPr>
            <a:t>nu</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srgbClr val="2EB0A4"/>
              </a:solidFill>
              <a:latin typeface="Trebuchet MS" pitchFamily="34" charset="0"/>
              <a:ea typeface="+mn-ea"/>
              <a:cs typeface="Arial" charset="0"/>
              <a:sym typeface="Roboto Bold"/>
            </a:rPr>
            <a:t>reflecta</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fondul</a:t>
          </a:r>
          <a:r>
            <a:rPr lang="en-US" sz="1100" b="1" kern="1200" dirty="0">
              <a:solidFill>
                <a:srgbClr val="2EB0A4"/>
              </a:solidFill>
              <a:latin typeface="Trebuchet MS" pitchFamily="34" charset="0"/>
              <a:ea typeface="+mn-ea"/>
              <a:cs typeface="Arial" charset="0"/>
              <a:sym typeface="Roboto Bold"/>
            </a:rPr>
            <a:t> economic </a:t>
          </a:r>
          <a:r>
            <a:rPr lang="en-US" sz="1100" b="1" kern="1200" dirty="0">
              <a:solidFill>
                <a:prstClr val="black">
                  <a:lumMod val="65000"/>
                  <a:lumOff val="35000"/>
                </a:prstClr>
              </a:solidFill>
              <a:latin typeface="Trebuchet MS" panose="020B0603020202020204" pitchFamily="34" charset="0"/>
              <a:ea typeface="Roboto Bold"/>
              <a:cs typeface="Roboto Bold"/>
            </a:rPr>
            <a:t>al </a:t>
          </a:r>
          <a:r>
            <a:rPr lang="en-US" sz="1100" b="1" kern="1200" dirty="0" err="1">
              <a:solidFill>
                <a:prstClr val="black">
                  <a:lumMod val="65000"/>
                  <a:lumOff val="35000"/>
                </a:prstClr>
              </a:solidFill>
              <a:latin typeface="Trebuchet MS" panose="020B0603020202020204" pitchFamily="34" charset="0"/>
              <a:ea typeface="Roboto Bold"/>
              <a:cs typeface="Roboto Bold"/>
            </a:rPr>
            <a:t>tranzactiei</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compania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fiind</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remunerata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pentru</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serviciile</a:t>
          </a:r>
          <a:r>
            <a:rPr lang="en-US" sz="1100" b="1" kern="1200" dirty="0">
              <a:solidFill>
                <a:prstClr val="black">
                  <a:lumMod val="65000"/>
                  <a:lumOff val="35000"/>
                </a:prstClr>
              </a:solidFill>
              <a:latin typeface="Trebuchet MS" panose="020B0603020202020204" pitchFamily="34" charset="0"/>
              <a:ea typeface="Roboto Bold"/>
              <a:cs typeface="Roboto Bold"/>
            </a:rPr>
            <a:t> de </a:t>
          </a:r>
          <a:r>
            <a:rPr lang="en-US" sz="1100" b="1" kern="1200" dirty="0" err="1">
              <a:solidFill>
                <a:prstClr val="black">
                  <a:lumMod val="65000"/>
                  <a:lumOff val="35000"/>
                </a:prstClr>
              </a:solidFill>
              <a:latin typeface="Trebuchet MS" panose="020B0603020202020204" pitchFamily="34" charset="0"/>
              <a:ea typeface="Roboto Bold"/>
              <a:cs typeface="Roboto Bold"/>
            </a:rPr>
            <a:t>prelucrare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si</a:t>
          </a:r>
          <a:r>
            <a:rPr lang="en-US" sz="1100" b="1" kern="1200" dirty="0">
              <a:solidFill>
                <a:prstClr val="black">
                  <a:lumMod val="65000"/>
                  <a:lumOff val="35000"/>
                </a:prstClr>
              </a:solidFill>
              <a:latin typeface="Trebuchet MS" panose="020B0603020202020204" pitchFamily="34" charset="0"/>
              <a:ea typeface="Roboto Bold"/>
              <a:cs typeface="Roboto Bold"/>
            </a:rPr>
            <a:t> nu </a:t>
          </a:r>
          <a:r>
            <a:rPr lang="en-US" sz="1100" b="1" kern="1200" dirty="0" err="1">
              <a:solidFill>
                <a:prstClr val="black">
                  <a:lumMod val="65000"/>
                  <a:lumOff val="35000"/>
                </a:prstClr>
              </a:solidFill>
              <a:latin typeface="Trebuchet MS" panose="020B0603020202020204" pitchFamily="34" charset="0"/>
              <a:ea typeface="Roboto Bold"/>
              <a:cs typeface="Roboto Bold"/>
            </a:rPr>
            <a:t>pentru</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servicii</a:t>
          </a:r>
          <a:r>
            <a:rPr lang="en-US" sz="1100" b="1" kern="1200" dirty="0">
              <a:solidFill>
                <a:prstClr val="black">
                  <a:lumMod val="65000"/>
                  <a:lumOff val="35000"/>
                </a:prstClr>
              </a:solidFill>
              <a:latin typeface="Trebuchet MS" panose="020B0603020202020204" pitchFamily="34" charset="0"/>
              <a:ea typeface="Roboto Bold"/>
              <a:cs typeface="Roboto Bold"/>
            </a:rPr>
            <a:t> de </a:t>
          </a:r>
          <a:r>
            <a:rPr lang="en-US" sz="1100" b="1" kern="1200" dirty="0" err="1">
              <a:solidFill>
                <a:prstClr val="black">
                  <a:lumMod val="65000"/>
                  <a:lumOff val="35000"/>
                </a:prstClr>
              </a:solidFill>
              <a:latin typeface="Trebuchet MS" panose="020B0603020202020204" pitchFamily="34" charset="0"/>
              <a:ea typeface="Roboto Bold"/>
              <a:cs typeface="Roboto Bold"/>
            </a:rPr>
            <a:t>productie</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completa</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inclusv</a:t>
          </a:r>
          <a:r>
            <a:rPr lang="en-US" sz="1100" b="1" kern="1200" dirty="0">
              <a:solidFill>
                <a:prstClr val="black">
                  <a:lumMod val="65000"/>
                  <a:lumOff val="35000"/>
                </a:prstClr>
              </a:solidFill>
              <a:latin typeface="Trebuchet MS" panose="020B0603020202020204" pitchFamily="34" charset="0"/>
              <a:ea typeface="Roboto Bold"/>
              <a:cs typeface="Roboto Bold"/>
            </a:rPr>
            <a:t> </a:t>
          </a:r>
          <a:r>
            <a:rPr lang="en-US" sz="1100" b="1" kern="1200" dirty="0" err="1">
              <a:solidFill>
                <a:prstClr val="black">
                  <a:lumMod val="65000"/>
                  <a:lumOff val="35000"/>
                </a:prstClr>
              </a:solidFill>
              <a:latin typeface="Trebuchet MS" panose="020B0603020202020204" pitchFamily="34" charset="0"/>
              <a:ea typeface="Roboto Bold"/>
              <a:cs typeface="Roboto Bold"/>
            </a:rPr>
            <a:t>materii</a:t>
          </a:r>
          <a:r>
            <a:rPr lang="en-US" sz="1100" b="1" kern="1200" dirty="0">
              <a:solidFill>
                <a:prstClr val="black">
                  <a:lumMod val="65000"/>
                  <a:lumOff val="35000"/>
                </a:prstClr>
              </a:solidFill>
              <a:latin typeface="Trebuchet MS" panose="020B0603020202020204" pitchFamily="34" charset="0"/>
              <a:ea typeface="Roboto Bold"/>
              <a:cs typeface="Roboto Bold"/>
            </a:rPr>
            <a:t> prime). </a:t>
          </a:r>
        </a:p>
      </dsp:txBody>
      <dsp:txXfrm>
        <a:off x="2139767" y="1139102"/>
        <a:ext cx="2105540" cy="2260232"/>
      </dsp:txXfrm>
    </dsp:sp>
    <dsp:sp modelId="{78E90928-DD68-41DB-BBE9-4CDF649BBDF3}">
      <dsp:nvSpPr>
        <dsp:cNvPr id="0" name=""/>
        <dsp:cNvSpPr/>
      </dsp:nvSpPr>
      <dsp:spPr>
        <a:xfrm>
          <a:off x="4250725" y="803352"/>
          <a:ext cx="2625089" cy="995606"/>
        </a:xfrm>
        <a:prstGeom prst="rightArrow">
          <a:avLst>
            <a:gd name="adj1" fmla="val 50000"/>
            <a:gd name="adj2" fmla="val 50000"/>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254000" bIns="158053" numCol="1" spcCol="1270" anchor="ctr" anchorCtr="0">
          <a:noAutofit/>
        </a:bodyPr>
        <a:lstStyle/>
        <a:p>
          <a:pPr marL="0" lvl="0" indent="0" algn="l" defTabSz="622300">
            <a:lnSpc>
              <a:spcPct val="90000"/>
            </a:lnSpc>
            <a:spcBef>
              <a:spcPct val="0"/>
            </a:spcBef>
            <a:spcAft>
              <a:spcPct val="35000"/>
            </a:spcAft>
            <a:buNone/>
          </a:pPr>
          <a:r>
            <a:rPr lang="en-US" sz="1400" kern="1200" dirty="0" err="1">
              <a:latin typeface="Trebuchet MS" panose="020B0603020202020204" pitchFamily="34" charset="0"/>
            </a:rPr>
            <a:t>Ajustare</a:t>
          </a:r>
          <a:r>
            <a:rPr lang="en-US" sz="1400" kern="1200" dirty="0">
              <a:latin typeface="Trebuchet MS" panose="020B0603020202020204" pitchFamily="34" charset="0"/>
            </a:rPr>
            <a:t> </a:t>
          </a:r>
          <a:r>
            <a:rPr lang="en-US" sz="1400" kern="1200" dirty="0" err="1">
              <a:latin typeface="Trebuchet MS" panose="020B0603020202020204" pitchFamily="34" charset="0"/>
            </a:rPr>
            <a:t>functionala</a:t>
          </a:r>
          <a:r>
            <a:rPr lang="en-US" sz="1400" kern="1200" dirty="0">
              <a:latin typeface="Trebuchet MS" panose="020B0603020202020204" pitchFamily="34" charset="0"/>
            </a:rPr>
            <a:t> </a:t>
          </a:r>
          <a:r>
            <a:rPr lang="en-US" sz="1200" kern="1200" dirty="0">
              <a:latin typeface="Trebuchet MS" panose="020B0603020202020204" pitchFamily="34" charset="0"/>
            </a:rPr>
            <a:t>	</a:t>
          </a:r>
        </a:p>
      </dsp:txBody>
      <dsp:txXfrm>
        <a:off x="4250725" y="1052254"/>
        <a:ext cx="2376188" cy="497803"/>
      </dsp:txXfrm>
    </dsp:sp>
    <dsp:sp modelId="{DF5EE1C3-A643-4E2A-B5EC-B194C7C6F834}">
      <dsp:nvSpPr>
        <dsp:cNvPr id="0" name=""/>
        <dsp:cNvSpPr/>
      </dsp:nvSpPr>
      <dsp:spPr>
        <a:xfrm>
          <a:off x="4290460" y="1384546"/>
          <a:ext cx="2115078" cy="2446847"/>
        </a:xfrm>
        <a:prstGeom prst="rect">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just" defTabSz="488950">
            <a:lnSpc>
              <a:spcPct val="90000"/>
            </a:lnSpc>
            <a:spcBef>
              <a:spcPct val="0"/>
            </a:spcBef>
            <a:spcAft>
              <a:spcPct val="35000"/>
            </a:spcAft>
            <a:buNone/>
          </a:pP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Performanta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companiei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este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masurata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raportat</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la </a:t>
          </a:r>
          <a:r>
            <a:rPr lang="en-US" sz="1100" b="1" kern="1200" dirty="0" err="1">
              <a:solidFill>
                <a:srgbClr val="2EB0A4"/>
              </a:solidFill>
              <a:latin typeface="Trebuchet MS" pitchFamily="34" charset="0"/>
              <a:ea typeface="+mn-ea"/>
              <a:cs typeface="Arial" charset="0"/>
              <a:sym typeface="Roboto Bold"/>
            </a:rPr>
            <a:t>functiile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indeplinite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riscurile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asumate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si</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activele</a:t>
          </a:r>
          <a:r>
            <a:rPr lang="en-US" sz="1100" b="1" kern="1200" dirty="0">
              <a:solidFill>
                <a:srgbClr val="2EB0A4"/>
              </a:solidFill>
              <a:latin typeface="Trebuchet MS" pitchFamily="34" charset="0"/>
              <a:ea typeface="+mn-ea"/>
              <a:cs typeface="Arial" charset="0"/>
              <a:sym typeface="Roboto Bold"/>
            </a:rPr>
            <a:t> </a:t>
          </a:r>
          <a:r>
            <a:rPr lang="en-US" sz="1100" b="1" kern="1200" dirty="0" err="1">
              <a:solidFill>
                <a:srgbClr val="2EB0A4"/>
              </a:solidFill>
              <a:latin typeface="Trebuchet MS" pitchFamily="34" charset="0"/>
              <a:ea typeface="+mn-ea"/>
              <a:cs typeface="Arial" charset="0"/>
              <a:sym typeface="Roboto Bold"/>
            </a:rPr>
            <a:t>detinute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respectiv</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la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nivelul</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cheltuielilor</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din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exploatare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ajustate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cu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cheltuielile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cu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materii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prime. </a:t>
          </a:r>
        </a:p>
        <a:p>
          <a:pPr marL="0" lvl="0" indent="0" algn="just" defTabSz="488950">
            <a:lnSpc>
              <a:spcPct val="90000"/>
            </a:lnSpc>
            <a:spcBef>
              <a:spcPct val="0"/>
            </a:spcBef>
            <a:spcAft>
              <a:spcPct val="35000"/>
            </a:spcAft>
            <a:buNone/>
          </a:pP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Rata de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rentabilitate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cheltuielilor</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din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exploatare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ajustata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se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va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concretiza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intr</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-o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marja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de profit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superioara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prin</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prisma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diminuarii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bazei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de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raportare</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eliminarea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valorii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materiilor</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prime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atat</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din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venit</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cat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si</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 din </a:t>
          </a:r>
          <a:r>
            <a:rPr lang="en-US" sz="1100" b="1" kern="1200" dirty="0" err="1">
              <a:solidFill>
                <a:schemeClr val="tx1">
                  <a:lumMod val="65000"/>
                  <a:lumOff val="35000"/>
                </a:schemeClr>
              </a:solidFill>
              <a:latin typeface="Trebuchet MS" panose="020B0603020202020204" pitchFamily="34" charset="0"/>
              <a:ea typeface="Roboto Bold"/>
              <a:cs typeface="Roboto Bold"/>
              <a:sym typeface="Roboto Bold"/>
            </a:rPr>
            <a:t>cheltuiala</a:t>
          </a:r>
          <a:r>
            <a:rPr lang="en-US" sz="1100" b="1" kern="1200" dirty="0">
              <a:solidFill>
                <a:schemeClr val="tx1">
                  <a:lumMod val="65000"/>
                  <a:lumOff val="35000"/>
                </a:schemeClr>
              </a:solidFill>
              <a:latin typeface="Trebuchet MS" panose="020B0603020202020204" pitchFamily="34" charset="0"/>
              <a:ea typeface="Roboto Bold"/>
              <a:cs typeface="Roboto Bold"/>
              <a:sym typeface="Roboto Bold"/>
            </a:rPr>
            <a:t>).</a:t>
          </a:r>
        </a:p>
      </dsp:txBody>
      <dsp:txXfrm>
        <a:off x="4290460" y="1384546"/>
        <a:ext cx="2115078" cy="244684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330" tIns="45665" rIns="91330" bIns="45665"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4142775" y="0"/>
            <a:ext cx="3170717" cy="480598"/>
          </a:xfrm>
          <a:prstGeom prst="rect">
            <a:avLst/>
          </a:prstGeom>
        </p:spPr>
        <p:txBody>
          <a:bodyPr vert="horz" lIns="91330" tIns="45665" rIns="91330" bIns="45665" rtlCol="0"/>
          <a:lstStyle>
            <a:lvl1pPr algn="r">
              <a:defRPr sz="1200" smtClean="0">
                <a:cs typeface="+mn-cs"/>
              </a:defRPr>
            </a:lvl1pPr>
          </a:lstStyle>
          <a:p>
            <a:pPr>
              <a:defRPr/>
            </a:pPr>
            <a:fld id="{B269EFD4-F681-4C96-B4B6-6BC63398C295}" type="datetimeFigureOut">
              <a:rPr lang="en-US"/>
              <a:pPr>
                <a:defRPr/>
              </a:pPr>
              <a:t>10/19/2018</a:t>
            </a:fld>
            <a:endParaRPr lang="en-US"/>
          </a:p>
        </p:txBody>
      </p:sp>
      <p:sp>
        <p:nvSpPr>
          <p:cNvPr id="4" name="Footer Placeholder 3"/>
          <p:cNvSpPr>
            <a:spLocks noGrp="1"/>
          </p:cNvSpPr>
          <p:nvPr>
            <p:ph type="ftr" sz="quarter" idx="2"/>
          </p:nvPr>
        </p:nvSpPr>
        <p:spPr>
          <a:xfrm>
            <a:off x="0" y="9119070"/>
            <a:ext cx="3170717" cy="480597"/>
          </a:xfrm>
          <a:prstGeom prst="rect">
            <a:avLst/>
          </a:prstGeom>
        </p:spPr>
        <p:txBody>
          <a:bodyPr vert="horz" lIns="91330" tIns="45665" rIns="91330" bIns="45665" rtlCol="0" anchor="b"/>
          <a:lstStyle>
            <a:lvl1pPr algn="l">
              <a:defRPr sz="1200">
                <a:cs typeface="+mn-cs"/>
              </a:defRPr>
            </a:lvl1pPr>
          </a:lstStyle>
          <a:p>
            <a:pPr>
              <a:defRPr/>
            </a:pPr>
            <a:r>
              <a:rPr lang="en-US"/>
              <a:t>bdo bla bla</a:t>
            </a:r>
          </a:p>
        </p:txBody>
      </p:sp>
      <p:sp>
        <p:nvSpPr>
          <p:cNvPr id="5" name="Slide Number Placeholder 4"/>
          <p:cNvSpPr>
            <a:spLocks noGrp="1"/>
          </p:cNvSpPr>
          <p:nvPr>
            <p:ph type="sldNum" sz="quarter" idx="3"/>
          </p:nvPr>
        </p:nvSpPr>
        <p:spPr>
          <a:xfrm>
            <a:off x="4142775" y="9119070"/>
            <a:ext cx="3170717" cy="480597"/>
          </a:xfrm>
          <a:prstGeom prst="rect">
            <a:avLst/>
          </a:prstGeom>
        </p:spPr>
        <p:txBody>
          <a:bodyPr vert="horz" lIns="91330" tIns="45665" rIns="91330" bIns="45665" rtlCol="0" anchor="b"/>
          <a:lstStyle>
            <a:lvl1pPr algn="r">
              <a:defRPr sz="1200" smtClean="0">
                <a:cs typeface="+mn-cs"/>
              </a:defRPr>
            </a:lvl1pPr>
          </a:lstStyle>
          <a:p>
            <a:pPr>
              <a:defRPr/>
            </a:pPr>
            <a:fld id="{52126DA2-E54B-4B94-8A8A-1963E5CE3940}" type="slidenum">
              <a:rPr lang="en-US"/>
              <a:pPr>
                <a:defRPr/>
              </a:pPr>
              <a:t>‹#›</a:t>
            </a:fld>
            <a:endParaRPr lang="en-US"/>
          </a:p>
        </p:txBody>
      </p:sp>
    </p:spTree>
    <p:extLst>
      <p:ext uri="{BB962C8B-B14F-4D97-AF65-F5344CB8AC3E}">
        <p14:creationId xmlns:p14="http://schemas.microsoft.com/office/powerpoint/2010/main" val="1805661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330" tIns="45665" rIns="91330" bIns="45665"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4142775" y="0"/>
            <a:ext cx="3170717" cy="480598"/>
          </a:xfrm>
          <a:prstGeom prst="rect">
            <a:avLst/>
          </a:prstGeom>
        </p:spPr>
        <p:txBody>
          <a:bodyPr vert="horz" lIns="91330" tIns="45665" rIns="91330" bIns="45665" rtlCol="0"/>
          <a:lstStyle>
            <a:lvl1pPr algn="r" fontAlgn="auto">
              <a:spcBef>
                <a:spcPts val="0"/>
              </a:spcBef>
              <a:spcAft>
                <a:spcPts val="0"/>
              </a:spcAft>
              <a:defRPr sz="1200">
                <a:latin typeface="+mn-lt"/>
                <a:cs typeface="+mn-cs"/>
              </a:defRPr>
            </a:lvl1pPr>
          </a:lstStyle>
          <a:p>
            <a:pPr>
              <a:defRPr/>
            </a:pPr>
            <a:fld id="{A624593A-1E5C-4830-92B9-EE9158C755FE}" type="datetimeFigureOut">
              <a:rPr lang="en-US"/>
              <a:pPr>
                <a:defRPr/>
              </a:pPr>
              <a:t>10/19/2018</a:t>
            </a:fld>
            <a:endParaRPr lang="en-AU"/>
          </a:p>
        </p:txBody>
      </p:sp>
      <p:sp>
        <p:nvSpPr>
          <p:cNvPr id="4" name="Slide Image Placeholder 3"/>
          <p:cNvSpPr>
            <a:spLocks noGrp="1" noRot="1" noChangeAspect="1"/>
          </p:cNvSpPr>
          <p:nvPr>
            <p:ph type="sldImg" idx="2"/>
          </p:nvPr>
        </p:nvSpPr>
        <p:spPr>
          <a:xfrm>
            <a:off x="1058863" y="722313"/>
            <a:ext cx="5199062" cy="3598862"/>
          </a:xfrm>
          <a:prstGeom prst="rect">
            <a:avLst/>
          </a:prstGeom>
          <a:noFill/>
          <a:ln w="12700">
            <a:solidFill>
              <a:prstClr val="black"/>
            </a:solidFill>
          </a:ln>
        </p:spPr>
        <p:txBody>
          <a:bodyPr vert="horz" lIns="91330" tIns="45665" rIns="91330" bIns="45665" rtlCol="0" anchor="ctr"/>
          <a:lstStyle/>
          <a:p>
            <a:pPr lvl="0"/>
            <a:endParaRPr lang="en-AU" noProof="0"/>
          </a:p>
        </p:txBody>
      </p:sp>
      <p:sp>
        <p:nvSpPr>
          <p:cNvPr id="5" name="Notes Placeholder 4"/>
          <p:cNvSpPr>
            <a:spLocks noGrp="1"/>
          </p:cNvSpPr>
          <p:nvPr>
            <p:ph type="body" sz="quarter" idx="3"/>
          </p:nvPr>
        </p:nvSpPr>
        <p:spPr>
          <a:xfrm>
            <a:off x="732889" y="4560304"/>
            <a:ext cx="5851134" cy="4320770"/>
          </a:xfrm>
          <a:prstGeom prst="rect">
            <a:avLst/>
          </a:prstGeom>
        </p:spPr>
        <p:txBody>
          <a:bodyPr vert="horz" lIns="91330" tIns="45665" rIns="91330" bIns="4566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119070"/>
            <a:ext cx="3170717" cy="480597"/>
          </a:xfrm>
          <a:prstGeom prst="rect">
            <a:avLst/>
          </a:prstGeom>
        </p:spPr>
        <p:txBody>
          <a:bodyPr vert="horz" lIns="91330" tIns="45665" rIns="91330" bIns="45665" rtlCol="0" anchor="b"/>
          <a:lstStyle>
            <a:lvl1pPr algn="l" fontAlgn="auto">
              <a:spcBef>
                <a:spcPts val="0"/>
              </a:spcBef>
              <a:spcAft>
                <a:spcPts val="0"/>
              </a:spcAft>
              <a:defRPr sz="1200">
                <a:latin typeface="+mn-lt"/>
                <a:cs typeface="+mn-cs"/>
              </a:defRPr>
            </a:lvl1pPr>
          </a:lstStyle>
          <a:p>
            <a:pPr>
              <a:defRPr/>
            </a:pPr>
            <a:r>
              <a:rPr lang="en-AU"/>
              <a:t>bdo bla bla</a:t>
            </a:r>
          </a:p>
        </p:txBody>
      </p:sp>
      <p:sp>
        <p:nvSpPr>
          <p:cNvPr id="7" name="Slide Number Placeholder 6"/>
          <p:cNvSpPr>
            <a:spLocks noGrp="1"/>
          </p:cNvSpPr>
          <p:nvPr>
            <p:ph type="sldNum" sz="quarter" idx="5"/>
          </p:nvPr>
        </p:nvSpPr>
        <p:spPr>
          <a:xfrm>
            <a:off x="4142775" y="9119070"/>
            <a:ext cx="3170717" cy="480597"/>
          </a:xfrm>
          <a:prstGeom prst="rect">
            <a:avLst/>
          </a:prstGeom>
        </p:spPr>
        <p:txBody>
          <a:bodyPr vert="horz" lIns="91330" tIns="45665" rIns="91330" bIns="45665" rtlCol="0" anchor="b"/>
          <a:lstStyle>
            <a:lvl1pPr algn="r" fontAlgn="auto">
              <a:spcBef>
                <a:spcPts val="0"/>
              </a:spcBef>
              <a:spcAft>
                <a:spcPts val="0"/>
              </a:spcAft>
              <a:defRPr sz="1200">
                <a:latin typeface="+mn-lt"/>
                <a:cs typeface="+mn-cs"/>
              </a:defRPr>
            </a:lvl1pPr>
          </a:lstStyle>
          <a:p>
            <a:pPr>
              <a:defRPr/>
            </a:pPr>
            <a:fld id="{9A60C4EE-CBC9-4C2A-A604-C05BCB5D0372}" type="slidenum">
              <a:rPr lang="en-AU"/>
              <a:pPr>
                <a:defRPr/>
              </a:pPr>
              <a:t>‹#›</a:t>
            </a:fld>
            <a:endParaRPr lang="en-AU"/>
          </a:p>
        </p:txBody>
      </p:sp>
    </p:spTree>
    <p:extLst>
      <p:ext uri="{BB962C8B-B14F-4D97-AF65-F5344CB8AC3E}">
        <p14:creationId xmlns:p14="http://schemas.microsoft.com/office/powerpoint/2010/main" val="35405450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60C4EE-CBC9-4C2A-A604-C05BCB5D0372}" type="slidenum">
              <a:rPr lang="en-AU" smtClean="0"/>
              <a:pPr>
                <a:defRPr/>
              </a:pPr>
              <a:t>1</a:t>
            </a:fld>
            <a:endParaRPr lang="en-AU" dirty="0"/>
          </a:p>
        </p:txBody>
      </p:sp>
    </p:spTree>
    <p:extLst>
      <p:ext uri="{BB962C8B-B14F-4D97-AF65-F5344CB8AC3E}">
        <p14:creationId xmlns:p14="http://schemas.microsoft.com/office/powerpoint/2010/main" val="238389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a:p>
        </p:txBody>
      </p:sp>
      <p:sp>
        <p:nvSpPr>
          <p:cNvPr id="4" name="Slide Number Placeholder 3"/>
          <p:cNvSpPr>
            <a:spLocks noGrp="1"/>
          </p:cNvSpPr>
          <p:nvPr>
            <p:ph type="sldNum" sz="quarter" idx="5"/>
          </p:nvPr>
        </p:nvSpPr>
        <p:spPr/>
        <p:txBody>
          <a:bodyPr/>
          <a:lstStyle/>
          <a:p>
            <a:pPr>
              <a:defRPr/>
            </a:pPr>
            <a:fld id="{4D0375B5-3142-47BE-8D9E-8DC31923E012}" type="slidenum">
              <a:rPr lang="en-AU" smtClean="0"/>
              <a:pPr>
                <a:defRPr/>
              </a:pPr>
              <a:t>10</a:t>
            </a:fld>
            <a:endParaRPr lang="en-AU" dirty="0"/>
          </a:p>
        </p:txBody>
      </p:sp>
    </p:spTree>
    <p:extLst>
      <p:ext uri="{BB962C8B-B14F-4D97-AF65-F5344CB8AC3E}">
        <p14:creationId xmlns:p14="http://schemas.microsoft.com/office/powerpoint/2010/main" val="152011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a:p>
        </p:txBody>
      </p:sp>
      <p:sp>
        <p:nvSpPr>
          <p:cNvPr id="4" name="Slide Number Placeholder 3"/>
          <p:cNvSpPr>
            <a:spLocks noGrp="1"/>
          </p:cNvSpPr>
          <p:nvPr>
            <p:ph type="sldNum" sz="quarter" idx="5"/>
          </p:nvPr>
        </p:nvSpPr>
        <p:spPr/>
        <p:txBody>
          <a:bodyPr/>
          <a:lstStyle/>
          <a:p>
            <a:pPr>
              <a:defRPr/>
            </a:pPr>
            <a:fld id="{4D0375B5-3142-47BE-8D9E-8DC31923E012}" type="slidenum">
              <a:rPr lang="en-AU" smtClean="0"/>
              <a:pPr>
                <a:defRPr/>
              </a:pPr>
              <a:t>11</a:t>
            </a:fld>
            <a:endParaRPr lang="en-AU" dirty="0"/>
          </a:p>
        </p:txBody>
      </p:sp>
    </p:spTree>
    <p:extLst>
      <p:ext uri="{BB962C8B-B14F-4D97-AF65-F5344CB8AC3E}">
        <p14:creationId xmlns:p14="http://schemas.microsoft.com/office/powerpoint/2010/main" val="343294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a:p>
        </p:txBody>
      </p:sp>
      <p:sp>
        <p:nvSpPr>
          <p:cNvPr id="4" name="Slide Number Placeholder 3"/>
          <p:cNvSpPr>
            <a:spLocks noGrp="1"/>
          </p:cNvSpPr>
          <p:nvPr>
            <p:ph type="sldNum" sz="quarter" idx="5"/>
          </p:nvPr>
        </p:nvSpPr>
        <p:spPr/>
        <p:txBody>
          <a:bodyPr/>
          <a:lstStyle/>
          <a:p>
            <a:pPr>
              <a:defRPr/>
            </a:pPr>
            <a:fld id="{4D0375B5-3142-47BE-8D9E-8DC31923E012}" type="slidenum">
              <a:rPr lang="en-AU" smtClean="0"/>
              <a:pPr>
                <a:defRPr/>
              </a:pPr>
              <a:t>2</a:t>
            </a:fld>
            <a:endParaRPr lang="en-AU" dirty="0"/>
          </a:p>
        </p:txBody>
      </p:sp>
    </p:spTree>
    <p:extLst>
      <p:ext uri="{BB962C8B-B14F-4D97-AF65-F5344CB8AC3E}">
        <p14:creationId xmlns:p14="http://schemas.microsoft.com/office/powerpoint/2010/main" val="55153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a:p>
        </p:txBody>
      </p:sp>
      <p:sp>
        <p:nvSpPr>
          <p:cNvPr id="4" name="Slide Number Placeholder 3"/>
          <p:cNvSpPr>
            <a:spLocks noGrp="1"/>
          </p:cNvSpPr>
          <p:nvPr>
            <p:ph type="sldNum" sz="quarter" idx="5"/>
          </p:nvPr>
        </p:nvSpPr>
        <p:spPr/>
        <p:txBody>
          <a:bodyPr/>
          <a:lstStyle/>
          <a:p>
            <a:pPr>
              <a:defRPr/>
            </a:pPr>
            <a:fld id="{4D0375B5-3142-47BE-8D9E-8DC31923E012}" type="slidenum">
              <a:rPr lang="en-AU" smtClean="0"/>
              <a:pPr>
                <a:defRPr/>
              </a:pPr>
              <a:t>3</a:t>
            </a:fld>
            <a:endParaRPr lang="en-AU" dirty="0"/>
          </a:p>
        </p:txBody>
      </p:sp>
    </p:spTree>
    <p:extLst>
      <p:ext uri="{BB962C8B-B14F-4D97-AF65-F5344CB8AC3E}">
        <p14:creationId xmlns:p14="http://schemas.microsoft.com/office/powerpoint/2010/main" val="139454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a:p>
        </p:txBody>
      </p:sp>
      <p:sp>
        <p:nvSpPr>
          <p:cNvPr id="4" name="Slide Number Placeholder 3"/>
          <p:cNvSpPr>
            <a:spLocks noGrp="1"/>
          </p:cNvSpPr>
          <p:nvPr>
            <p:ph type="sldNum" sz="quarter" idx="5"/>
          </p:nvPr>
        </p:nvSpPr>
        <p:spPr/>
        <p:txBody>
          <a:bodyPr/>
          <a:lstStyle/>
          <a:p>
            <a:pPr>
              <a:defRPr/>
            </a:pPr>
            <a:fld id="{4D0375B5-3142-47BE-8D9E-8DC31923E012}" type="slidenum">
              <a:rPr lang="en-AU" smtClean="0"/>
              <a:pPr>
                <a:defRPr/>
              </a:pPr>
              <a:t>4</a:t>
            </a:fld>
            <a:endParaRPr lang="en-AU" dirty="0"/>
          </a:p>
        </p:txBody>
      </p:sp>
    </p:spTree>
    <p:extLst>
      <p:ext uri="{BB962C8B-B14F-4D97-AF65-F5344CB8AC3E}">
        <p14:creationId xmlns:p14="http://schemas.microsoft.com/office/powerpoint/2010/main" val="69377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a:p>
        </p:txBody>
      </p:sp>
      <p:sp>
        <p:nvSpPr>
          <p:cNvPr id="4" name="Slide Number Placeholder 3"/>
          <p:cNvSpPr>
            <a:spLocks noGrp="1"/>
          </p:cNvSpPr>
          <p:nvPr>
            <p:ph type="sldNum" sz="quarter" idx="5"/>
          </p:nvPr>
        </p:nvSpPr>
        <p:spPr/>
        <p:txBody>
          <a:bodyPr/>
          <a:lstStyle/>
          <a:p>
            <a:pPr>
              <a:defRPr/>
            </a:pPr>
            <a:fld id="{4D0375B5-3142-47BE-8D9E-8DC31923E012}" type="slidenum">
              <a:rPr lang="en-AU" smtClean="0"/>
              <a:pPr>
                <a:defRPr/>
              </a:pPr>
              <a:t>5</a:t>
            </a:fld>
            <a:endParaRPr lang="en-AU" dirty="0"/>
          </a:p>
        </p:txBody>
      </p:sp>
    </p:spTree>
    <p:extLst>
      <p:ext uri="{BB962C8B-B14F-4D97-AF65-F5344CB8AC3E}">
        <p14:creationId xmlns:p14="http://schemas.microsoft.com/office/powerpoint/2010/main" val="215100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p>
        </p:txBody>
      </p:sp>
      <p:sp>
        <p:nvSpPr>
          <p:cNvPr id="4" name="Slide Number Placeholder 3"/>
          <p:cNvSpPr>
            <a:spLocks noGrp="1"/>
          </p:cNvSpPr>
          <p:nvPr>
            <p:ph type="sldNum" sz="quarter" idx="5"/>
          </p:nvPr>
        </p:nvSpPr>
        <p:spPr/>
        <p:txBody>
          <a:bodyPr/>
          <a:lstStyle/>
          <a:p>
            <a:pPr>
              <a:defRPr/>
            </a:pPr>
            <a:fld id="{79F5F979-CA65-4BEA-A862-C2F26AF92814}" type="slidenum">
              <a:rPr lang="en-AU" smtClean="0"/>
              <a:pPr>
                <a:defRPr/>
              </a:pPr>
              <a:t>6</a:t>
            </a:fld>
            <a:endParaRPr lang="en-AU" dirty="0"/>
          </a:p>
        </p:txBody>
      </p:sp>
    </p:spTree>
    <p:extLst>
      <p:ext uri="{BB962C8B-B14F-4D97-AF65-F5344CB8AC3E}">
        <p14:creationId xmlns:p14="http://schemas.microsoft.com/office/powerpoint/2010/main" val="86992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p>
        </p:txBody>
      </p:sp>
      <p:sp>
        <p:nvSpPr>
          <p:cNvPr id="4" name="Slide Number Placeholder 3"/>
          <p:cNvSpPr>
            <a:spLocks noGrp="1"/>
          </p:cNvSpPr>
          <p:nvPr>
            <p:ph type="sldNum" sz="quarter" idx="5"/>
          </p:nvPr>
        </p:nvSpPr>
        <p:spPr/>
        <p:txBody>
          <a:bodyPr/>
          <a:lstStyle/>
          <a:p>
            <a:pPr>
              <a:defRPr/>
            </a:pPr>
            <a:fld id="{79F5F979-CA65-4BEA-A862-C2F26AF92814}" type="slidenum">
              <a:rPr lang="en-AU" smtClean="0"/>
              <a:pPr>
                <a:defRPr/>
              </a:pPr>
              <a:t>7</a:t>
            </a:fld>
            <a:endParaRPr lang="en-AU" dirty="0"/>
          </a:p>
        </p:txBody>
      </p:sp>
    </p:spTree>
    <p:extLst>
      <p:ext uri="{BB962C8B-B14F-4D97-AF65-F5344CB8AC3E}">
        <p14:creationId xmlns:p14="http://schemas.microsoft.com/office/powerpoint/2010/main" val="186583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p>
        </p:txBody>
      </p:sp>
      <p:sp>
        <p:nvSpPr>
          <p:cNvPr id="4" name="Slide Number Placeholder 3"/>
          <p:cNvSpPr>
            <a:spLocks noGrp="1"/>
          </p:cNvSpPr>
          <p:nvPr>
            <p:ph type="sldNum" sz="quarter" idx="5"/>
          </p:nvPr>
        </p:nvSpPr>
        <p:spPr/>
        <p:txBody>
          <a:bodyPr/>
          <a:lstStyle/>
          <a:p>
            <a:pPr>
              <a:defRPr/>
            </a:pPr>
            <a:fld id="{79F5F979-CA65-4BEA-A862-C2F26AF92814}" type="slidenum">
              <a:rPr lang="en-AU" smtClean="0"/>
              <a:pPr>
                <a:defRPr/>
              </a:pPr>
              <a:t>8</a:t>
            </a:fld>
            <a:endParaRPr lang="en-AU" dirty="0"/>
          </a:p>
        </p:txBody>
      </p:sp>
    </p:spTree>
    <p:extLst>
      <p:ext uri="{BB962C8B-B14F-4D97-AF65-F5344CB8AC3E}">
        <p14:creationId xmlns:p14="http://schemas.microsoft.com/office/powerpoint/2010/main" val="242717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a:p>
        </p:txBody>
      </p:sp>
      <p:sp>
        <p:nvSpPr>
          <p:cNvPr id="4" name="Slide Number Placeholder 3"/>
          <p:cNvSpPr>
            <a:spLocks noGrp="1"/>
          </p:cNvSpPr>
          <p:nvPr>
            <p:ph type="sldNum" sz="quarter" idx="5"/>
          </p:nvPr>
        </p:nvSpPr>
        <p:spPr/>
        <p:txBody>
          <a:bodyPr/>
          <a:lstStyle/>
          <a:p>
            <a:pPr>
              <a:defRPr/>
            </a:pPr>
            <a:fld id="{4D0375B5-3142-47BE-8D9E-8DC31923E012}" type="slidenum">
              <a:rPr lang="en-AU" smtClean="0"/>
              <a:pPr>
                <a:defRPr/>
              </a:pPr>
              <a:t>9</a:t>
            </a:fld>
            <a:endParaRPr lang="en-AU" dirty="0"/>
          </a:p>
        </p:txBody>
      </p:sp>
    </p:spTree>
    <p:extLst>
      <p:ext uri="{BB962C8B-B14F-4D97-AF65-F5344CB8AC3E}">
        <p14:creationId xmlns:p14="http://schemas.microsoft.com/office/powerpoint/2010/main" val="360049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fld id="{125F89BF-315B-4EE8-849D-3F449D2FD6B5}"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fld id="{D3FE2875-5D66-4618-AF18-27DEFEA1C2B6}"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BDO_Logo_RGB 100%"/>
          <p:cNvPicPr>
            <a:picLocks noChangeAspect="1" noChangeArrowheads="1"/>
          </p:cNvPicPr>
          <p:nvPr userDrawn="1"/>
        </p:nvPicPr>
        <p:blipFill>
          <a:blip r:embed="rId2" cstate="print"/>
          <a:srcRect/>
          <a:stretch>
            <a:fillRect/>
          </a:stretch>
        </p:blipFill>
        <p:spPr bwMode="auto">
          <a:xfrm>
            <a:off x="452438" y="285750"/>
            <a:ext cx="977900" cy="377825"/>
          </a:xfrm>
          <a:prstGeom prst="rect">
            <a:avLst/>
          </a:prstGeom>
          <a:noFill/>
          <a:ln w="9525">
            <a:noFill/>
            <a:miter lim="800000"/>
            <a:headEnd/>
            <a:tailEnd/>
          </a:ln>
        </p:spPr>
      </p:pic>
      <p:sp>
        <p:nvSpPr>
          <p:cNvPr id="2" name="Title 1"/>
          <p:cNvSpPr>
            <a:spLocks noGrp="1"/>
          </p:cNvSpPr>
          <p:nvPr>
            <p:ph type="title"/>
          </p:nvPr>
        </p:nvSpPr>
        <p:spPr>
          <a:xfrm>
            <a:off x="466756" y="928670"/>
            <a:ext cx="8915400" cy="654032"/>
          </a:xfrm>
        </p:spPr>
        <p:txBody>
          <a:bodyPr/>
          <a:lstStyle>
            <a:lvl1pPr algn="l">
              <a:defRPr sz="2000" b="1">
                <a:solidFill>
                  <a:schemeClr val="accent5"/>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fld id="{99399449-2FB8-46C5-9BC2-D0AC78BF689D}"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fld id="{E8E38335-0D34-4BD9-8461-0BD312B5549B}"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fld id="{218A62BE-05F3-406C-B6DD-5F3316E90503}"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fld id="{7B077925-FD8D-422D-83B1-DAD0D4CDC322}"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lvl1pPr fontAlgn="auto">
              <a:spcBef>
                <a:spcPts val="0"/>
              </a:spcBef>
              <a:spcAft>
                <a:spcPts val="0"/>
              </a:spcAft>
              <a:defRPr>
                <a:latin typeface="+mn-lt"/>
                <a:cs typeface="+mn-cs"/>
              </a:defRPr>
            </a:lvl1pPr>
          </a:lstStyle>
          <a:p>
            <a:pPr>
              <a:defRPr/>
            </a:pPr>
            <a:fld id="{625599D9-C9E4-4003-8894-59152680BE70}"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2438" y="1600200"/>
            <a:ext cx="89296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r" rtl="0" eaLnBrk="0" fontAlgn="base" hangingPunct="0">
        <a:spcBef>
          <a:spcPct val="0"/>
        </a:spcBef>
        <a:spcAft>
          <a:spcPct val="0"/>
        </a:spcAft>
        <a:defRPr sz="2400"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400">
          <a:solidFill>
            <a:schemeClr val="tx1"/>
          </a:solidFill>
          <a:latin typeface="Arial" charset="0"/>
          <a:cs typeface="Arial" charset="0"/>
        </a:defRPr>
      </a:lvl2pPr>
      <a:lvl3pPr algn="r" rtl="0" eaLnBrk="0" fontAlgn="base" hangingPunct="0">
        <a:spcBef>
          <a:spcPct val="0"/>
        </a:spcBef>
        <a:spcAft>
          <a:spcPct val="0"/>
        </a:spcAft>
        <a:defRPr sz="2400">
          <a:solidFill>
            <a:schemeClr val="tx1"/>
          </a:solidFill>
          <a:latin typeface="Arial" charset="0"/>
          <a:cs typeface="Arial" charset="0"/>
        </a:defRPr>
      </a:lvl3pPr>
      <a:lvl4pPr algn="r" rtl="0" eaLnBrk="0" fontAlgn="base" hangingPunct="0">
        <a:spcBef>
          <a:spcPct val="0"/>
        </a:spcBef>
        <a:spcAft>
          <a:spcPct val="0"/>
        </a:spcAft>
        <a:defRPr sz="2400">
          <a:solidFill>
            <a:schemeClr val="tx1"/>
          </a:solidFill>
          <a:latin typeface="Arial" charset="0"/>
          <a:cs typeface="Arial" charset="0"/>
        </a:defRPr>
      </a:lvl4pPr>
      <a:lvl5pPr algn="r" rtl="0" eaLnBrk="0" fontAlgn="base" hangingPunct="0">
        <a:spcBef>
          <a:spcPct val="0"/>
        </a:spcBef>
        <a:spcAft>
          <a:spcPct val="0"/>
        </a:spcAft>
        <a:defRPr sz="2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000" kern="1200">
          <a:solidFill>
            <a:srgbClr val="00206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000" kern="1200">
          <a:solidFill>
            <a:srgbClr val="00206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000" kern="1200">
          <a:solidFill>
            <a:srgbClr val="00206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000" kern="1200">
          <a:solidFill>
            <a:srgbClr val="00206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000" kern="1200">
          <a:solidFill>
            <a:srgbClr val="00206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do.ro/" TargetMode="External"/><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3"/>
          <p:cNvSpPr txBox="1">
            <a:spLocks noChangeArrowheads="1"/>
          </p:cNvSpPr>
          <p:nvPr/>
        </p:nvSpPr>
        <p:spPr bwMode="auto">
          <a:xfrm>
            <a:off x="2576736" y="620688"/>
            <a:ext cx="7004446" cy="905441"/>
          </a:xfrm>
          <a:prstGeom prst="rect">
            <a:avLst/>
          </a:prstGeom>
          <a:noFill/>
          <a:ln w="9525">
            <a:noFill/>
            <a:miter lim="800000"/>
            <a:headEnd/>
            <a:tailEnd/>
          </a:ln>
        </p:spPr>
        <p:txBody>
          <a:bodyPr wrap="square">
            <a:spAutoFit/>
          </a:bodyPr>
          <a:lstStyle/>
          <a:p>
            <a:pPr>
              <a:lnSpc>
                <a:spcPct val="107000"/>
              </a:lnSpc>
              <a:spcAft>
                <a:spcPts val="800"/>
              </a:spcAft>
            </a:pPr>
            <a:r>
              <a:rPr lang="en-US" sz="2000" b="1" dirty="0" err="1">
                <a:solidFill>
                  <a:srgbClr val="2EB0A4"/>
                </a:solidFill>
                <a:latin typeface="Trebuchet MS" pitchFamily="34" charset="0"/>
              </a:rPr>
              <a:t>Raport</a:t>
            </a:r>
            <a:r>
              <a:rPr lang="en-US" sz="2000" b="1" dirty="0">
                <a:solidFill>
                  <a:srgbClr val="2EB0A4"/>
                </a:solidFill>
                <a:latin typeface="Trebuchet MS" pitchFamily="34" charset="0"/>
              </a:rPr>
              <a:t> </a:t>
            </a:r>
          </a:p>
          <a:p>
            <a:pPr>
              <a:lnSpc>
                <a:spcPct val="107000"/>
              </a:lnSpc>
              <a:spcAft>
                <a:spcPts val="800"/>
              </a:spcAft>
            </a:pPr>
            <a:r>
              <a:rPr lang="en-US" sz="1200" b="1" dirty="0" err="1">
                <a:solidFill>
                  <a:srgbClr val="ED1A3B"/>
                </a:solidFill>
                <a:latin typeface="Trebuchet MS" pitchFamily="34" charset="0"/>
              </a:rPr>
              <a:t>Reflectare</a:t>
            </a:r>
            <a:r>
              <a:rPr lang="en-US" sz="1200" b="1" dirty="0">
                <a:solidFill>
                  <a:srgbClr val="ED1A3B"/>
                </a:solidFill>
                <a:latin typeface="Trebuchet MS" pitchFamily="34" charset="0"/>
              </a:rPr>
              <a:t> </a:t>
            </a:r>
            <a:r>
              <a:rPr lang="en-US" sz="1200" b="1" dirty="0" err="1">
                <a:solidFill>
                  <a:srgbClr val="ED1A3B"/>
                </a:solidFill>
                <a:latin typeface="Trebuchet MS" pitchFamily="34" charset="0"/>
              </a:rPr>
              <a:t>contabila</a:t>
            </a:r>
            <a:r>
              <a:rPr lang="en-US" sz="1200" b="1" dirty="0">
                <a:solidFill>
                  <a:srgbClr val="ED1A3B"/>
                </a:solidFill>
                <a:latin typeface="Trebuchet MS" pitchFamily="34" charset="0"/>
              </a:rPr>
              <a:t> </a:t>
            </a:r>
            <a:r>
              <a:rPr lang="en-US" sz="1200" b="1" dirty="0" err="1">
                <a:solidFill>
                  <a:srgbClr val="ED1A3B"/>
                </a:solidFill>
                <a:latin typeface="Trebuchet MS" pitchFamily="34" charset="0"/>
              </a:rPr>
              <a:t>tranzactie</a:t>
            </a:r>
            <a:r>
              <a:rPr lang="en-US" sz="1200" b="1" dirty="0">
                <a:solidFill>
                  <a:srgbClr val="ED1A3B"/>
                </a:solidFill>
                <a:latin typeface="Trebuchet MS" pitchFamily="34" charset="0"/>
              </a:rPr>
              <a:t> de </a:t>
            </a:r>
            <a:r>
              <a:rPr lang="en-US" sz="1200" b="1" dirty="0" err="1">
                <a:solidFill>
                  <a:srgbClr val="ED1A3B"/>
                </a:solidFill>
                <a:latin typeface="Trebuchet MS" pitchFamily="34" charset="0"/>
              </a:rPr>
              <a:t>vanzare</a:t>
            </a:r>
            <a:r>
              <a:rPr lang="en-US" sz="1200" b="1" dirty="0">
                <a:solidFill>
                  <a:srgbClr val="ED1A3B"/>
                </a:solidFill>
                <a:latin typeface="Trebuchet MS" pitchFamily="34" charset="0"/>
              </a:rPr>
              <a:t> a </a:t>
            </a:r>
            <a:r>
              <a:rPr lang="en-US" sz="1200" b="1" dirty="0" err="1">
                <a:solidFill>
                  <a:srgbClr val="ED1A3B"/>
                </a:solidFill>
                <a:latin typeface="Trebuchet MS" pitchFamily="34" charset="0"/>
              </a:rPr>
              <a:t>materialelor</a:t>
            </a:r>
            <a:r>
              <a:rPr lang="en-US" sz="1200" b="1" dirty="0">
                <a:solidFill>
                  <a:srgbClr val="ED1A3B"/>
                </a:solidFill>
                <a:latin typeface="Trebuchet MS" pitchFamily="34" charset="0"/>
              </a:rPr>
              <a:t> cu </a:t>
            </a:r>
            <a:r>
              <a:rPr lang="en-US" sz="1200" b="1" dirty="0" err="1">
                <a:solidFill>
                  <a:srgbClr val="ED1A3B"/>
                </a:solidFill>
                <a:latin typeface="Trebuchet MS" pitchFamily="34" charset="0"/>
              </a:rPr>
              <a:t>scopul</a:t>
            </a:r>
            <a:r>
              <a:rPr lang="en-US" sz="1200" b="1" dirty="0">
                <a:solidFill>
                  <a:srgbClr val="ED1A3B"/>
                </a:solidFill>
                <a:latin typeface="Trebuchet MS" pitchFamily="34" charset="0"/>
              </a:rPr>
              <a:t> </a:t>
            </a:r>
            <a:r>
              <a:rPr lang="en-US" sz="1200" b="1" dirty="0" err="1">
                <a:solidFill>
                  <a:srgbClr val="ED1A3B"/>
                </a:solidFill>
                <a:latin typeface="Trebuchet MS" pitchFamily="34" charset="0"/>
              </a:rPr>
              <a:t>prelucrarii</a:t>
            </a:r>
            <a:r>
              <a:rPr lang="en-US" sz="1200" b="1" dirty="0">
                <a:solidFill>
                  <a:srgbClr val="ED1A3B"/>
                </a:solidFill>
                <a:latin typeface="Trebuchet MS" pitchFamily="34" charset="0"/>
              </a:rPr>
              <a:t> </a:t>
            </a:r>
            <a:r>
              <a:rPr lang="en-US" sz="1200" b="1" dirty="0" err="1">
                <a:solidFill>
                  <a:srgbClr val="ED1A3B"/>
                </a:solidFill>
                <a:latin typeface="Trebuchet MS" pitchFamily="34" charset="0"/>
              </a:rPr>
              <a:t>acestora</a:t>
            </a:r>
            <a:r>
              <a:rPr lang="en-US" sz="1200" b="1" dirty="0">
                <a:solidFill>
                  <a:srgbClr val="ED1A3B"/>
                </a:solidFill>
                <a:latin typeface="Trebuchet MS" pitchFamily="34" charset="0"/>
              </a:rPr>
              <a:t> de </a:t>
            </a:r>
            <a:r>
              <a:rPr lang="en-US" sz="1200" b="1" dirty="0" err="1">
                <a:solidFill>
                  <a:srgbClr val="ED1A3B"/>
                </a:solidFill>
                <a:latin typeface="Trebuchet MS" pitchFamily="34" charset="0"/>
              </a:rPr>
              <a:t>catre</a:t>
            </a:r>
            <a:r>
              <a:rPr lang="en-US" sz="1200" b="1" dirty="0">
                <a:solidFill>
                  <a:srgbClr val="ED1A3B"/>
                </a:solidFill>
                <a:latin typeface="Trebuchet MS" pitchFamily="34" charset="0"/>
              </a:rPr>
              <a:t> o </a:t>
            </a:r>
            <a:r>
              <a:rPr lang="en-US" sz="1200" b="1" dirty="0" err="1">
                <a:solidFill>
                  <a:srgbClr val="ED1A3B"/>
                </a:solidFill>
                <a:latin typeface="Trebuchet MS" pitchFamily="34" charset="0"/>
              </a:rPr>
              <a:t>terta</a:t>
            </a:r>
            <a:r>
              <a:rPr lang="en-US" sz="1200" b="1" dirty="0">
                <a:solidFill>
                  <a:srgbClr val="ED1A3B"/>
                </a:solidFill>
                <a:latin typeface="Trebuchet MS" pitchFamily="34" charset="0"/>
              </a:rPr>
              <a:t> </a:t>
            </a:r>
            <a:r>
              <a:rPr lang="en-US" sz="1200" b="1" dirty="0" err="1">
                <a:solidFill>
                  <a:srgbClr val="ED1A3B"/>
                </a:solidFill>
                <a:latin typeface="Trebuchet MS" pitchFamily="34" charset="0"/>
              </a:rPr>
              <a:t>parte</a:t>
            </a:r>
            <a:r>
              <a:rPr lang="en-US" sz="1200" b="1" dirty="0">
                <a:solidFill>
                  <a:srgbClr val="ED1A3B"/>
                </a:solidFill>
                <a:latin typeface="Trebuchet MS" pitchFamily="34" charset="0"/>
              </a:rPr>
              <a:t> </a:t>
            </a:r>
            <a:endParaRPr lang="en-AU" sz="1200" dirty="0">
              <a:solidFill>
                <a:srgbClr val="ED1D3B"/>
              </a:solidFill>
              <a:latin typeface="Trebuchet MS" pitchFamily="34" charset="0"/>
            </a:endParaRPr>
          </a:p>
        </p:txBody>
      </p:sp>
      <p:pic>
        <p:nvPicPr>
          <p:cNvPr id="15366" name="Object 4"/>
          <p:cNvPicPr>
            <a:picLocks noChangeArrowheads="1"/>
          </p:cNvPicPr>
          <p:nvPr/>
        </p:nvPicPr>
        <p:blipFill>
          <a:blip r:embed="rId3" cstate="print"/>
          <a:srcRect t="-597" b="-398"/>
          <a:stretch>
            <a:fillRect/>
          </a:stretch>
        </p:blipFill>
        <p:spPr bwMode="auto">
          <a:xfrm>
            <a:off x="1952625" y="-18628"/>
            <a:ext cx="173038" cy="2583532"/>
          </a:xfrm>
          <a:prstGeom prst="rect">
            <a:avLst/>
          </a:prstGeom>
          <a:noFill/>
          <a:ln w="9525">
            <a:noFill/>
            <a:miter lim="800000"/>
            <a:headEnd/>
            <a:tailEnd/>
          </a:ln>
        </p:spPr>
      </p:pic>
      <p:pic>
        <p:nvPicPr>
          <p:cNvPr id="15365" name="Picture 2" descr="BDO_Logo_RGB 100%"/>
          <p:cNvPicPr>
            <a:picLocks noChangeAspect="1" noChangeArrowheads="1"/>
          </p:cNvPicPr>
          <p:nvPr/>
        </p:nvPicPr>
        <p:blipFill>
          <a:blip r:embed="rId4" cstate="print"/>
          <a:srcRect/>
          <a:stretch>
            <a:fillRect/>
          </a:stretch>
        </p:blipFill>
        <p:spPr bwMode="auto">
          <a:xfrm>
            <a:off x="8409384" y="6147519"/>
            <a:ext cx="976312" cy="377825"/>
          </a:xfrm>
          <a:prstGeom prst="rect">
            <a:avLst/>
          </a:prstGeom>
          <a:noFill/>
          <a:ln w="9525">
            <a:noFill/>
            <a:miter lim="800000"/>
            <a:headEnd/>
            <a:tailEnd/>
          </a:ln>
        </p:spPr>
      </p:pic>
      <p:pic>
        <p:nvPicPr>
          <p:cNvPr id="15367" name="Object 3"/>
          <p:cNvPicPr>
            <a:picLocks noChangeArrowheads="1"/>
          </p:cNvPicPr>
          <p:nvPr/>
        </p:nvPicPr>
        <p:blipFill>
          <a:blip r:embed="rId5" cstate="print"/>
          <a:srcRect t="-815" b="-815"/>
          <a:stretch>
            <a:fillRect/>
          </a:stretch>
        </p:blipFill>
        <p:spPr bwMode="auto">
          <a:xfrm>
            <a:off x="1952625" y="5357813"/>
            <a:ext cx="173038" cy="898525"/>
          </a:xfrm>
          <a:prstGeom prst="rect">
            <a:avLst/>
          </a:prstGeom>
          <a:noFill/>
          <a:ln w="9525">
            <a:noFill/>
            <a:miter lim="800000"/>
            <a:headEnd/>
            <a:tailEnd/>
          </a:ln>
        </p:spPr>
      </p:pic>
      <p:sp>
        <p:nvSpPr>
          <p:cNvPr id="9" name="Rectangle 8"/>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pic>
        <p:nvPicPr>
          <p:cNvPr id="11" name="Picture 10">
            <a:extLst>
              <a:ext uri="{FF2B5EF4-FFF2-40B4-BE49-F238E27FC236}">
                <a16:creationId xmlns:a16="http://schemas.microsoft.com/office/drawing/2014/main" id="{29E23006-E089-478C-A1A5-3BE3141AA988}"/>
              </a:ext>
            </a:extLst>
          </p:cNvPr>
          <p:cNvPicPr>
            <a:picLocks noChangeAspect="1"/>
          </p:cNvPicPr>
          <p:nvPr/>
        </p:nvPicPr>
        <p:blipFill rotWithShape="1">
          <a:blip r:embed="rId6"/>
          <a:srcRect l="10020" t="39160" r="45288" b="21544"/>
          <a:stretch/>
        </p:blipFill>
        <p:spPr>
          <a:xfrm>
            <a:off x="848544" y="2698993"/>
            <a:ext cx="3456384" cy="1630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a:solidFill>
                  <a:schemeClr val="bg1"/>
                </a:solidFill>
              </a:rPr>
              <a:t>Page #</a:t>
            </a:r>
            <a:endParaRPr lang="en-AU" sz="600">
              <a:solidFill>
                <a:schemeClr val="bg1"/>
              </a:solidFill>
            </a:endParaRPr>
          </a:p>
        </p:txBody>
      </p:sp>
      <p:sp>
        <p:nvSpPr>
          <p:cNvPr id="34"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9 </a:t>
            </a:r>
          </a:p>
        </p:txBody>
      </p:sp>
      <p:sp>
        <p:nvSpPr>
          <p:cNvPr id="36" name="Title 1"/>
          <p:cNvSpPr>
            <a:spLocks noGrp="1"/>
          </p:cNvSpPr>
          <p:nvPr>
            <p:ph type="title"/>
          </p:nvPr>
        </p:nvSpPr>
        <p:spPr>
          <a:xfrm>
            <a:off x="464616" y="760566"/>
            <a:ext cx="8915400" cy="654050"/>
          </a:xfrm>
        </p:spPr>
        <p:txBody>
          <a:bodyPr lIns="0"/>
          <a:lstStyle/>
          <a:p>
            <a:r>
              <a:rPr lang="en-US" noProof="0" dirty="0" err="1">
                <a:solidFill>
                  <a:srgbClr val="2EB0A4"/>
                </a:solidFill>
                <a:latin typeface="Trebuchet MS" pitchFamily="34" charset="0"/>
                <a:cs typeface="Arial" charset="0"/>
              </a:rPr>
              <a:t>Concluzii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privind</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profilul</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funtional</a:t>
            </a:r>
            <a:endParaRPr lang="ro-RO" noProof="0" dirty="0">
              <a:solidFill>
                <a:srgbClr val="2EB0A4"/>
              </a:solidFill>
              <a:latin typeface="Trebuchet MS" pitchFamily="34" charset="0"/>
              <a:cs typeface="Arial" charset="0"/>
            </a:endParaRPr>
          </a:p>
        </p:txBody>
      </p:sp>
      <p:sp>
        <p:nvSpPr>
          <p:cNvPr id="9" name="Rectangle 8"/>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pic>
        <p:nvPicPr>
          <p:cNvPr id="14" name="Graphic 13" descr="Factory">
            <a:extLst>
              <a:ext uri="{FF2B5EF4-FFF2-40B4-BE49-F238E27FC236}">
                <a16:creationId xmlns:a16="http://schemas.microsoft.com/office/drawing/2014/main" id="{642A616F-79E8-4DB2-AF10-63D259BA8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0552" y="2234507"/>
            <a:ext cx="914400" cy="914400"/>
          </a:xfrm>
          <a:prstGeom prst="rect">
            <a:avLst/>
          </a:prstGeom>
        </p:spPr>
      </p:pic>
      <p:sp>
        <p:nvSpPr>
          <p:cNvPr id="15" name="Shape 883">
            <a:extLst>
              <a:ext uri="{FF2B5EF4-FFF2-40B4-BE49-F238E27FC236}">
                <a16:creationId xmlns:a16="http://schemas.microsoft.com/office/drawing/2014/main" id="{504071F2-BD0F-46E4-8652-266CB4288205}"/>
              </a:ext>
            </a:extLst>
          </p:cNvPr>
          <p:cNvSpPr/>
          <p:nvPr/>
        </p:nvSpPr>
        <p:spPr>
          <a:xfrm>
            <a:off x="374461" y="3158846"/>
            <a:ext cx="2006581" cy="34216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ctr"/>
            <a:r>
              <a:rPr lang="en-US" sz="1000" b="1" dirty="0" err="1">
                <a:solidFill>
                  <a:schemeClr val="tx1">
                    <a:lumMod val="65000"/>
                    <a:lumOff val="35000"/>
                  </a:schemeClr>
                </a:solidFill>
                <a:latin typeface="Trebuchet MS" panose="020B0603020202020204" pitchFamily="34" charset="0"/>
              </a:rPr>
              <a:t>Compania</a:t>
            </a:r>
            <a:r>
              <a:rPr lang="en-US" sz="1000" b="1" dirty="0">
                <a:solidFill>
                  <a:schemeClr val="tx1">
                    <a:lumMod val="65000"/>
                    <a:lumOff val="35000"/>
                  </a:schemeClr>
                </a:solidFill>
                <a:latin typeface="Trebuchet MS" panose="020B0603020202020204" pitchFamily="34" charset="0"/>
              </a:rPr>
              <a:t> B</a:t>
            </a:r>
            <a:endParaRPr sz="1266" dirty="0">
              <a:solidFill>
                <a:schemeClr val="tx1">
                  <a:lumMod val="65000"/>
                  <a:lumOff val="35000"/>
                </a:schemeClr>
              </a:solidFill>
            </a:endParaRPr>
          </a:p>
        </p:txBody>
      </p:sp>
      <p:sp>
        <p:nvSpPr>
          <p:cNvPr id="2" name="Double Brace 1">
            <a:extLst>
              <a:ext uri="{FF2B5EF4-FFF2-40B4-BE49-F238E27FC236}">
                <a16:creationId xmlns:a16="http://schemas.microsoft.com/office/drawing/2014/main" id="{0FCE1A58-5982-4C0E-B9A0-8A0E6FAF76DA}"/>
              </a:ext>
            </a:extLst>
          </p:cNvPr>
          <p:cNvSpPr/>
          <p:nvPr/>
        </p:nvSpPr>
        <p:spPr>
          <a:xfrm>
            <a:off x="2288704" y="1700808"/>
            <a:ext cx="5328592" cy="3168352"/>
          </a:xfrm>
          <a:prstGeom prst="bracePair">
            <a:avLst/>
          </a:prstGeom>
          <a:solidFill>
            <a:schemeClr val="bg1"/>
          </a:solidFill>
          <a:ln w="19050">
            <a:solidFill>
              <a:srgbClr val="2EB0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F22ED05A-16F6-4D13-8E81-44218E643FBE}"/>
              </a:ext>
            </a:extLst>
          </p:cNvPr>
          <p:cNvGraphicFramePr>
            <a:graphicFrameLocks noGrp="1"/>
          </p:cNvGraphicFramePr>
          <p:nvPr/>
        </p:nvGraphicFramePr>
        <p:xfrm>
          <a:off x="2870088" y="1290489"/>
          <a:ext cx="4104456" cy="3598824"/>
        </p:xfrm>
        <a:graphic>
          <a:graphicData uri="http://schemas.openxmlformats.org/drawingml/2006/table">
            <a:tbl>
              <a:tblPr firstRow="1" bandRow="1">
                <a:tableStyleId>{5FD0F851-EC5A-4D38-B0AD-8093EC10F338}</a:tableStyleId>
              </a:tblPr>
              <a:tblGrid>
                <a:gridCol w="4104456">
                  <a:extLst>
                    <a:ext uri="{9D8B030D-6E8A-4147-A177-3AD203B41FA5}">
                      <a16:colId xmlns:a16="http://schemas.microsoft.com/office/drawing/2014/main" val="1541773023"/>
                    </a:ext>
                  </a:extLst>
                </a:gridCol>
              </a:tblGrid>
              <a:tr h="320413">
                <a:tc>
                  <a:txBody>
                    <a:bodyPr/>
                    <a:lstStyle/>
                    <a:p>
                      <a:r>
                        <a:rPr lang="en-US" dirty="0" err="1">
                          <a:solidFill>
                            <a:schemeClr val="tx1">
                              <a:lumMod val="50000"/>
                              <a:lumOff val="50000"/>
                            </a:schemeClr>
                          </a:solidFill>
                          <a:latin typeface="Trebuchet MS" panose="020B0603020202020204" pitchFamily="34" charset="0"/>
                        </a:rPr>
                        <a:t>Particularitati</a:t>
                      </a:r>
                      <a:r>
                        <a:rPr lang="en-US" dirty="0">
                          <a:solidFill>
                            <a:schemeClr val="tx1">
                              <a:lumMod val="50000"/>
                              <a:lumOff val="50000"/>
                            </a:schemeClr>
                          </a:solidFill>
                          <a:latin typeface="Trebuchet MS" panose="020B0603020202020204" pitchFamily="34" charset="0"/>
                        </a:rPr>
                        <a:t> </a:t>
                      </a:r>
                    </a:p>
                  </a:txBody>
                  <a:tcPr/>
                </a:tc>
                <a:extLst>
                  <a:ext uri="{0D108BD9-81ED-4DB2-BD59-A6C34878D82A}">
                    <a16:rowId xmlns:a16="http://schemas.microsoft.com/office/drawing/2014/main" val="2247378183"/>
                  </a:ext>
                </a:extLst>
              </a:tr>
              <a:tr h="320413">
                <a:tc>
                  <a:txBody>
                    <a:bodyPr/>
                    <a:lstStyle/>
                    <a:p>
                      <a:pPr marL="0" indent="0">
                        <a:buFontTx/>
                        <a:buNone/>
                      </a:pPr>
                      <a:r>
                        <a:rPr lang="en-US" sz="1200" dirty="0">
                          <a:solidFill>
                            <a:schemeClr val="tx1">
                              <a:lumMod val="50000"/>
                              <a:lumOff val="50000"/>
                            </a:schemeClr>
                          </a:solidFill>
                          <a:latin typeface="Trebuchet MS" panose="020B0603020202020204" pitchFamily="34" charset="0"/>
                        </a:rPr>
                        <a:t>- Nu </a:t>
                      </a:r>
                      <a:r>
                        <a:rPr lang="en-US" sz="1200" dirty="0" err="1">
                          <a:solidFill>
                            <a:schemeClr val="tx1">
                              <a:lumMod val="50000"/>
                              <a:lumOff val="50000"/>
                            </a:schemeClr>
                          </a:solidFill>
                          <a:latin typeface="Trebuchet MS" panose="020B0603020202020204" pitchFamily="34" charset="0"/>
                        </a:rPr>
                        <a:t>identifica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materia</a:t>
                      </a:r>
                      <a:r>
                        <a:rPr lang="en-US" sz="1200" dirty="0">
                          <a:solidFill>
                            <a:schemeClr val="tx1">
                              <a:lumMod val="50000"/>
                              <a:lumOff val="50000"/>
                            </a:schemeClr>
                          </a:solidFill>
                          <a:latin typeface="Trebuchet MS" panose="020B0603020202020204" pitchFamily="34" charset="0"/>
                        </a:rPr>
                        <a:t> prima; </a:t>
                      </a:r>
                    </a:p>
                  </a:txBody>
                  <a:tcPr/>
                </a:tc>
                <a:extLst>
                  <a:ext uri="{0D108BD9-81ED-4DB2-BD59-A6C34878D82A}">
                    <a16:rowId xmlns:a16="http://schemas.microsoft.com/office/drawing/2014/main" val="1416353242"/>
                  </a:ext>
                </a:extLst>
              </a:tr>
              <a:tr h="763438">
                <a:tc>
                  <a:txBody>
                    <a:bodyPr/>
                    <a:lstStyle/>
                    <a:p>
                      <a:r>
                        <a:rPr lang="en-US" sz="1200" dirty="0">
                          <a:solidFill>
                            <a:schemeClr val="tx1">
                              <a:lumMod val="50000"/>
                              <a:lumOff val="50000"/>
                            </a:schemeClr>
                          </a:solidFill>
                          <a:latin typeface="Trebuchet MS" panose="020B0603020202020204" pitchFamily="34" charset="0"/>
                        </a:rPr>
                        <a:t>- Nu </a:t>
                      </a:r>
                      <a:r>
                        <a:rPr lang="en-US" sz="1200" dirty="0" err="1">
                          <a:solidFill>
                            <a:schemeClr val="tx1">
                              <a:lumMod val="50000"/>
                              <a:lumOff val="50000"/>
                            </a:schemeClr>
                          </a:solidFill>
                          <a:latin typeface="Trebuchet MS" panose="020B0603020202020204" pitchFamily="34" charset="0"/>
                        </a:rPr>
                        <a:t>isi</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riscuri</a:t>
                      </a:r>
                      <a:r>
                        <a:rPr lang="en-US" sz="1200" dirty="0">
                          <a:solidFill>
                            <a:schemeClr val="tx1">
                              <a:lumMod val="50000"/>
                              <a:lumOff val="50000"/>
                            </a:schemeClr>
                          </a:solidFill>
                          <a:latin typeface="Trebuchet MS" panose="020B0603020202020204" pitchFamily="34" charset="0"/>
                        </a:rPr>
                        <a:t> cu </a:t>
                      </a:r>
                      <a:r>
                        <a:rPr lang="en-US" sz="1200" dirty="0" err="1">
                          <a:solidFill>
                            <a:schemeClr val="tx1">
                              <a:lumMod val="50000"/>
                              <a:lumOff val="50000"/>
                            </a:schemeClr>
                          </a:solidFill>
                          <a:latin typeface="Trebuchet MS" panose="020B0603020202020204" pitchFamily="34" charset="0"/>
                        </a:rPr>
                        <a:t>privire</a:t>
                      </a:r>
                      <a:r>
                        <a:rPr lang="en-US" sz="1200" dirty="0">
                          <a:solidFill>
                            <a:schemeClr val="tx1">
                              <a:lumMod val="50000"/>
                              <a:lumOff val="50000"/>
                            </a:schemeClr>
                          </a:solidFill>
                          <a:latin typeface="Trebuchet MS" panose="020B0603020202020204" pitchFamily="34" charset="0"/>
                        </a:rPr>
                        <a:t> la </a:t>
                      </a:r>
                      <a:r>
                        <a:rPr lang="en-US" sz="1200" dirty="0" err="1">
                          <a:solidFill>
                            <a:schemeClr val="tx1">
                              <a:lumMod val="50000"/>
                              <a:lumOff val="50000"/>
                            </a:schemeClr>
                          </a:solidFill>
                          <a:latin typeface="Trebuchet MS" panose="020B0603020202020204" pitchFamily="34" charset="0"/>
                        </a:rPr>
                        <a:t>calitatea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materiei</a:t>
                      </a:r>
                      <a:r>
                        <a:rPr lang="en-US" sz="1200" dirty="0">
                          <a:solidFill>
                            <a:schemeClr val="tx1">
                              <a:lumMod val="50000"/>
                              <a:lumOff val="50000"/>
                            </a:schemeClr>
                          </a:solidFill>
                          <a:latin typeface="Trebuchet MS" panose="020B0603020202020204" pitchFamily="34" charset="0"/>
                        </a:rPr>
                        <a:t> prime;</a:t>
                      </a:r>
                    </a:p>
                  </a:txBody>
                  <a:tcPr/>
                </a:tc>
                <a:extLst>
                  <a:ext uri="{0D108BD9-81ED-4DB2-BD59-A6C34878D82A}">
                    <a16:rowId xmlns:a16="http://schemas.microsoft.com/office/drawing/2014/main" val="1710578698"/>
                  </a:ext>
                </a:extLst>
              </a:tr>
              <a:tr h="320413">
                <a:tc>
                  <a:txBody>
                    <a:bodyPr/>
                    <a:lstStyle/>
                    <a:p>
                      <a:r>
                        <a:rPr lang="en-US" sz="1200" dirty="0">
                          <a:solidFill>
                            <a:schemeClr val="tx1">
                              <a:lumMod val="50000"/>
                              <a:lumOff val="50000"/>
                            </a:schemeClr>
                          </a:solidFill>
                          <a:latin typeface="Trebuchet MS" panose="020B0603020202020204" pitchFamily="34" charset="0"/>
                        </a:rPr>
                        <a:t>- Isi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riscuri</a:t>
                      </a:r>
                      <a:r>
                        <a:rPr lang="en-US" sz="1200" dirty="0">
                          <a:solidFill>
                            <a:schemeClr val="tx1">
                              <a:lumMod val="50000"/>
                              <a:lumOff val="50000"/>
                            </a:schemeClr>
                          </a:solidFill>
                          <a:latin typeface="Trebuchet MS" panose="020B0603020202020204" pitchFamily="34" charset="0"/>
                        </a:rPr>
                        <a:t> cu </a:t>
                      </a:r>
                      <a:r>
                        <a:rPr lang="en-US" sz="1200" dirty="0" err="1">
                          <a:solidFill>
                            <a:schemeClr val="tx1">
                              <a:lumMod val="50000"/>
                              <a:lumOff val="50000"/>
                            </a:schemeClr>
                          </a:solidFill>
                          <a:latin typeface="Trebuchet MS" panose="020B0603020202020204" pitchFamily="34" charset="0"/>
                        </a:rPr>
                        <a:t>privire</a:t>
                      </a:r>
                      <a:r>
                        <a:rPr lang="en-US" sz="1200" dirty="0">
                          <a:solidFill>
                            <a:schemeClr val="tx1">
                              <a:lumMod val="50000"/>
                              <a:lumOff val="50000"/>
                            </a:schemeClr>
                          </a:solidFill>
                          <a:latin typeface="Trebuchet MS" panose="020B0603020202020204" pitchFamily="34" charset="0"/>
                        </a:rPr>
                        <a:t> la </a:t>
                      </a:r>
                      <a:r>
                        <a:rPr lang="en-US" sz="1200" dirty="0" err="1">
                          <a:solidFill>
                            <a:schemeClr val="tx1">
                              <a:lumMod val="50000"/>
                              <a:lumOff val="50000"/>
                            </a:schemeClr>
                          </a:solidFill>
                          <a:latin typeface="Trebuchet MS" panose="020B0603020202020204" pitchFamily="34" charset="0"/>
                        </a:rPr>
                        <a:t>calitatea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procesului</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fabricatie</a:t>
                      </a:r>
                      <a:r>
                        <a:rPr lang="en-US" sz="1200" dirty="0">
                          <a:solidFill>
                            <a:schemeClr val="tx1">
                              <a:lumMod val="50000"/>
                              <a:lumOff val="50000"/>
                            </a:schemeClr>
                          </a:solidFill>
                          <a:latin typeface="Trebuchet MS" panose="020B0603020202020204" pitchFamily="34" charset="0"/>
                        </a:rPr>
                        <a:t>;</a:t>
                      </a:r>
                    </a:p>
                  </a:txBody>
                  <a:tcPr/>
                </a:tc>
                <a:extLst>
                  <a:ext uri="{0D108BD9-81ED-4DB2-BD59-A6C34878D82A}">
                    <a16:rowId xmlns:a16="http://schemas.microsoft.com/office/drawing/2014/main" val="1794651738"/>
                  </a:ext>
                </a:extLst>
              </a:tr>
              <a:tr h="320413">
                <a:tc>
                  <a:txBody>
                    <a:bodyPr/>
                    <a:lstStyle/>
                    <a:p>
                      <a:r>
                        <a:rPr lang="en-US" sz="1200" dirty="0">
                          <a:solidFill>
                            <a:schemeClr val="tx1">
                              <a:lumMod val="50000"/>
                              <a:lumOff val="50000"/>
                            </a:schemeClr>
                          </a:solidFill>
                          <a:latin typeface="Trebuchet MS" panose="020B0603020202020204" pitchFamily="34" charset="0"/>
                        </a:rPr>
                        <a:t>- Isi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riscuri</a:t>
                      </a:r>
                      <a:r>
                        <a:rPr lang="en-US" sz="1200" dirty="0">
                          <a:solidFill>
                            <a:schemeClr val="tx1">
                              <a:lumMod val="50000"/>
                              <a:lumOff val="50000"/>
                            </a:schemeClr>
                          </a:solidFill>
                          <a:latin typeface="Trebuchet MS" panose="020B0603020202020204" pitchFamily="34" charset="0"/>
                        </a:rPr>
                        <a:t> cu </a:t>
                      </a:r>
                      <a:r>
                        <a:rPr lang="en-US" sz="1200" dirty="0" err="1">
                          <a:solidFill>
                            <a:schemeClr val="tx1">
                              <a:lumMod val="50000"/>
                              <a:lumOff val="50000"/>
                            </a:schemeClr>
                          </a:solidFill>
                          <a:latin typeface="Trebuchet MS" panose="020B0603020202020204" pitchFamily="34" charset="0"/>
                        </a:rPr>
                        <a:t>privire</a:t>
                      </a:r>
                      <a:r>
                        <a:rPr lang="en-US" sz="1200" dirty="0">
                          <a:solidFill>
                            <a:schemeClr val="tx1">
                              <a:lumMod val="50000"/>
                              <a:lumOff val="50000"/>
                            </a:schemeClr>
                          </a:solidFill>
                          <a:latin typeface="Trebuchet MS" panose="020B0603020202020204" pitchFamily="34" charset="0"/>
                        </a:rPr>
                        <a:t> la </a:t>
                      </a:r>
                      <a:r>
                        <a:rPr lang="en-US" sz="1200" dirty="0" err="1">
                          <a:solidFill>
                            <a:schemeClr val="tx1">
                              <a:lumMod val="50000"/>
                              <a:lumOff val="50000"/>
                            </a:schemeClr>
                          </a:solidFill>
                          <a:latin typeface="Trebuchet MS" panose="020B0603020202020204" pitchFamily="34" charset="0"/>
                        </a:rPr>
                        <a:t>infrastructura</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productie</a:t>
                      </a:r>
                      <a:r>
                        <a:rPr lang="en-US" sz="1200" dirty="0">
                          <a:solidFill>
                            <a:schemeClr val="tx1">
                              <a:lumMod val="50000"/>
                              <a:lumOff val="50000"/>
                            </a:schemeClr>
                          </a:solidFill>
                          <a:latin typeface="Trebuchet MS" panose="020B0603020202020204" pitchFamily="34" charset="0"/>
                        </a:rPr>
                        <a:t>;</a:t>
                      </a:r>
                    </a:p>
                  </a:txBody>
                  <a:tcPr/>
                </a:tc>
                <a:extLst>
                  <a:ext uri="{0D108BD9-81ED-4DB2-BD59-A6C34878D82A}">
                    <a16:rowId xmlns:a16="http://schemas.microsoft.com/office/drawing/2014/main" val="3555300213"/>
                  </a:ext>
                </a:extLst>
              </a:tr>
              <a:tr h="320413">
                <a:tc>
                  <a:txBody>
                    <a:bodyPr/>
                    <a:lstStyle/>
                    <a:p>
                      <a:r>
                        <a:rPr lang="en-US" sz="1200" dirty="0">
                          <a:solidFill>
                            <a:schemeClr val="tx1">
                              <a:lumMod val="50000"/>
                              <a:lumOff val="50000"/>
                            </a:schemeClr>
                          </a:solidFill>
                          <a:latin typeface="Trebuchet MS" panose="020B0603020202020204" pitchFamily="34" charset="0"/>
                        </a:rPr>
                        <a:t>- Nu </a:t>
                      </a:r>
                      <a:r>
                        <a:rPr lang="en-US" sz="1200" dirty="0" err="1">
                          <a:solidFill>
                            <a:schemeClr val="tx1">
                              <a:lumMod val="50000"/>
                              <a:lumOff val="50000"/>
                            </a:schemeClr>
                          </a:solidFill>
                          <a:latin typeface="Trebuchet MS" panose="020B0603020202020204" pitchFamily="34" charset="0"/>
                        </a:rPr>
                        <a:t>isi</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piata</a:t>
                      </a:r>
                      <a:r>
                        <a:rPr lang="en-US" sz="1200" dirty="0">
                          <a:solidFill>
                            <a:schemeClr val="tx1">
                              <a:lumMod val="50000"/>
                              <a:lumOff val="50000"/>
                            </a:schemeClr>
                          </a:solidFill>
                          <a:latin typeface="Trebuchet MS" panose="020B0603020202020204" pitchFamily="34" charset="0"/>
                        </a:rPr>
                        <a:t> cu </a:t>
                      </a:r>
                      <a:r>
                        <a:rPr lang="en-US" sz="1200" dirty="0" err="1">
                          <a:solidFill>
                            <a:schemeClr val="tx1">
                              <a:lumMod val="50000"/>
                              <a:lumOff val="50000"/>
                            </a:schemeClr>
                          </a:solidFill>
                          <a:latin typeface="Trebuchet MS" panose="020B0603020202020204" pitchFamily="34" charset="0"/>
                        </a:rPr>
                        <a:t>privire</a:t>
                      </a:r>
                      <a:r>
                        <a:rPr lang="en-US" sz="1200" dirty="0">
                          <a:solidFill>
                            <a:schemeClr val="tx1">
                              <a:lumMod val="50000"/>
                              <a:lumOff val="50000"/>
                            </a:schemeClr>
                          </a:solidFill>
                          <a:latin typeface="Trebuchet MS" panose="020B0603020202020204" pitchFamily="34" charset="0"/>
                        </a:rPr>
                        <a:t> la </a:t>
                      </a:r>
                      <a:r>
                        <a:rPr lang="en-US" sz="1200" dirty="0" err="1">
                          <a:solidFill>
                            <a:schemeClr val="tx1">
                              <a:lumMod val="50000"/>
                              <a:lumOff val="50000"/>
                            </a:schemeClr>
                          </a:solidFill>
                          <a:latin typeface="Trebuchet MS" panose="020B0603020202020204" pitchFamily="34" charset="0"/>
                        </a:rPr>
                        <a:t>produsul</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finit</a:t>
                      </a:r>
                      <a:r>
                        <a:rPr lang="en-US" sz="1200" dirty="0">
                          <a:solidFill>
                            <a:schemeClr val="tx1">
                              <a:lumMod val="50000"/>
                              <a:lumOff val="50000"/>
                            </a:schemeClr>
                          </a:solidFill>
                          <a:latin typeface="Trebuchet MS" panose="020B0603020202020204" pitchFamily="34" charset="0"/>
                        </a:rPr>
                        <a:t>; </a:t>
                      </a:r>
                    </a:p>
                  </a:txBody>
                  <a:tcPr/>
                </a:tc>
                <a:extLst>
                  <a:ext uri="{0D108BD9-81ED-4DB2-BD59-A6C34878D82A}">
                    <a16:rowId xmlns:a16="http://schemas.microsoft.com/office/drawing/2014/main" val="929603228"/>
                  </a:ext>
                </a:extLst>
              </a:tr>
              <a:tr h="320413">
                <a:tc>
                  <a:txBody>
                    <a:bodyPr/>
                    <a:lstStyle/>
                    <a:p>
                      <a:r>
                        <a:rPr lang="en-US" sz="1200" dirty="0">
                          <a:solidFill>
                            <a:schemeClr val="tx1">
                              <a:lumMod val="50000"/>
                              <a:lumOff val="50000"/>
                            </a:schemeClr>
                          </a:solidFill>
                          <a:latin typeface="Trebuchet MS" panose="020B0603020202020204" pitchFamily="34" charset="0"/>
                        </a:rPr>
                        <a:t>- Nu </a:t>
                      </a:r>
                      <a:r>
                        <a:rPr lang="en-US" sz="1200" dirty="0" err="1">
                          <a:solidFill>
                            <a:schemeClr val="tx1">
                              <a:lumMod val="50000"/>
                              <a:lumOff val="50000"/>
                            </a:schemeClr>
                          </a:solidFill>
                          <a:latin typeface="Trebuchet MS" panose="020B0603020202020204" pitchFamily="34" charset="0"/>
                        </a:rPr>
                        <a:t>fructifica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materia</a:t>
                      </a:r>
                      <a:r>
                        <a:rPr lang="en-US" sz="1200" dirty="0">
                          <a:solidFill>
                            <a:schemeClr val="tx1">
                              <a:lumMod val="50000"/>
                              <a:lumOff val="50000"/>
                            </a:schemeClr>
                          </a:solidFill>
                          <a:latin typeface="Trebuchet MS" panose="020B0603020202020204" pitchFamily="34" charset="0"/>
                        </a:rPr>
                        <a:t> prima </a:t>
                      </a:r>
                      <a:r>
                        <a:rPr lang="en-US" sz="1200" dirty="0" err="1">
                          <a:solidFill>
                            <a:schemeClr val="tx1">
                              <a:lumMod val="50000"/>
                              <a:lumOff val="50000"/>
                            </a:schemeClr>
                          </a:solidFill>
                          <a:latin typeface="Trebuchet MS" panose="020B0603020202020204" pitchFamily="34" charset="0"/>
                        </a:rPr>
                        <a:t>utiliata</a:t>
                      </a:r>
                      <a:r>
                        <a:rPr lang="en-US" sz="1200" dirty="0">
                          <a:solidFill>
                            <a:schemeClr val="tx1">
                              <a:lumMod val="50000"/>
                              <a:lumOff val="50000"/>
                            </a:schemeClr>
                          </a:solidFill>
                          <a:latin typeface="Trebuchet MS" panose="020B0603020202020204" pitchFamily="34" charset="0"/>
                        </a:rPr>
                        <a:t> ci </a:t>
                      </a:r>
                      <a:r>
                        <a:rPr lang="en-US" sz="1200" dirty="0" err="1">
                          <a:solidFill>
                            <a:schemeClr val="tx1">
                              <a:lumMod val="50000"/>
                              <a:lumOff val="50000"/>
                            </a:schemeClr>
                          </a:solidFill>
                          <a:latin typeface="Trebuchet MS" panose="020B0603020202020204" pitchFamily="34" charset="0"/>
                        </a:rPr>
                        <a:t>infrastructura</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productie</a:t>
                      </a:r>
                      <a:r>
                        <a:rPr lang="en-US" sz="1200" dirty="0">
                          <a:solidFill>
                            <a:schemeClr val="tx1">
                              <a:lumMod val="50000"/>
                              <a:lumOff val="50000"/>
                            </a:schemeClr>
                          </a:solidFill>
                          <a:latin typeface="Trebuchet MS" panose="020B0603020202020204" pitchFamily="34" charset="0"/>
                        </a:rPr>
                        <a:t>; </a:t>
                      </a:r>
                    </a:p>
                  </a:txBody>
                  <a:tcPr/>
                </a:tc>
                <a:extLst>
                  <a:ext uri="{0D108BD9-81ED-4DB2-BD59-A6C34878D82A}">
                    <a16:rowId xmlns:a16="http://schemas.microsoft.com/office/drawing/2014/main" val="1631953753"/>
                  </a:ext>
                </a:extLst>
              </a:tr>
              <a:tr h="320413">
                <a:tc>
                  <a:txBody>
                    <a:bodyPr/>
                    <a:lstStyle/>
                    <a:p>
                      <a:r>
                        <a:rPr lang="en-US" sz="1200" dirty="0">
                          <a:solidFill>
                            <a:schemeClr val="tx1">
                              <a:lumMod val="50000"/>
                              <a:lumOff val="50000"/>
                            </a:schemeClr>
                          </a:solidFill>
                          <a:latin typeface="Trebuchet MS" panose="020B0603020202020204" pitchFamily="34" charset="0"/>
                        </a:rPr>
                        <a:t>- Nu </a:t>
                      </a:r>
                      <a:r>
                        <a:rPr lang="en-US" sz="1200" dirty="0" err="1">
                          <a:solidFill>
                            <a:schemeClr val="tx1">
                              <a:lumMod val="50000"/>
                              <a:lumOff val="50000"/>
                            </a:schemeClr>
                          </a:solidFill>
                          <a:latin typeface="Trebuchet MS" panose="020B0603020202020204" pitchFamily="34" charset="0"/>
                        </a:rPr>
                        <a:t>isi</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riscuri</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trezorerie</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privind</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materia</a:t>
                      </a:r>
                      <a:r>
                        <a:rPr lang="en-US" sz="1200" dirty="0">
                          <a:solidFill>
                            <a:schemeClr val="tx1">
                              <a:lumMod val="50000"/>
                              <a:lumOff val="50000"/>
                            </a:schemeClr>
                          </a:solidFill>
                          <a:latin typeface="Trebuchet MS" panose="020B0603020202020204" pitchFamily="34" charset="0"/>
                        </a:rPr>
                        <a:t> prima.</a:t>
                      </a:r>
                    </a:p>
                  </a:txBody>
                  <a:tcPr/>
                </a:tc>
                <a:extLst>
                  <a:ext uri="{0D108BD9-81ED-4DB2-BD59-A6C34878D82A}">
                    <a16:rowId xmlns:a16="http://schemas.microsoft.com/office/drawing/2014/main" val="3222638209"/>
                  </a:ext>
                </a:extLst>
              </a:tr>
            </a:tbl>
          </a:graphicData>
        </a:graphic>
      </p:graphicFrame>
      <p:sp>
        <p:nvSpPr>
          <p:cNvPr id="17" name="Shape 883">
            <a:extLst>
              <a:ext uri="{FF2B5EF4-FFF2-40B4-BE49-F238E27FC236}">
                <a16:creationId xmlns:a16="http://schemas.microsoft.com/office/drawing/2014/main" id="{2ADEB81A-12B8-4E48-9A57-228D81BFF896}"/>
              </a:ext>
            </a:extLst>
          </p:cNvPr>
          <p:cNvSpPr/>
          <p:nvPr/>
        </p:nvSpPr>
        <p:spPr>
          <a:xfrm>
            <a:off x="7524958" y="4357359"/>
            <a:ext cx="2006581" cy="34216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ctr"/>
            <a:r>
              <a:rPr lang="en-US" sz="1000" b="1" dirty="0" err="1">
                <a:solidFill>
                  <a:schemeClr val="tx1">
                    <a:lumMod val="65000"/>
                    <a:lumOff val="35000"/>
                  </a:schemeClr>
                </a:solidFill>
                <a:latin typeface="Trebuchet MS" panose="020B0603020202020204" pitchFamily="34" charset="0"/>
              </a:rPr>
              <a:t>Prestator</a:t>
            </a:r>
            <a:r>
              <a:rPr lang="en-US" sz="1000" b="1" dirty="0">
                <a:solidFill>
                  <a:schemeClr val="tx1">
                    <a:lumMod val="65000"/>
                    <a:lumOff val="35000"/>
                  </a:schemeClr>
                </a:solidFill>
                <a:latin typeface="Trebuchet MS" panose="020B0603020202020204" pitchFamily="34" charset="0"/>
              </a:rPr>
              <a:t> de </a:t>
            </a:r>
            <a:r>
              <a:rPr lang="en-US" sz="1000" b="1" dirty="0" err="1">
                <a:solidFill>
                  <a:schemeClr val="tx1">
                    <a:lumMod val="65000"/>
                    <a:lumOff val="35000"/>
                  </a:schemeClr>
                </a:solidFill>
                <a:latin typeface="Trebuchet MS" panose="020B0603020202020204" pitchFamily="34" charset="0"/>
              </a:rPr>
              <a:t>servicii</a:t>
            </a:r>
            <a:r>
              <a:rPr lang="en-US" sz="1000" b="1" dirty="0">
                <a:solidFill>
                  <a:schemeClr val="tx1">
                    <a:lumMod val="65000"/>
                    <a:lumOff val="35000"/>
                  </a:schemeClr>
                </a:solidFill>
                <a:latin typeface="Trebuchet MS" panose="020B0603020202020204" pitchFamily="34" charset="0"/>
              </a:rPr>
              <a:t> de </a:t>
            </a:r>
            <a:r>
              <a:rPr lang="en-US" sz="1000" b="1" dirty="0" err="1">
                <a:solidFill>
                  <a:schemeClr val="tx1">
                    <a:lumMod val="65000"/>
                    <a:lumOff val="35000"/>
                  </a:schemeClr>
                </a:solidFill>
                <a:latin typeface="Trebuchet MS" panose="020B0603020202020204" pitchFamily="34" charset="0"/>
              </a:rPr>
              <a:t>prelucrare</a:t>
            </a:r>
            <a:endParaRPr sz="1266" dirty="0">
              <a:solidFill>
                <a:schemeClr val="tx1">
                  <a:lumMod val="65000"/>
                  <a:lumOff val="35000"/>
                </a:schemeClr>
              </a:solidFill>
            </a:endParaRPr>
          </a:p>
        </p:txBody>
      </p:sp>
      <p:sp>
        <p:nvSpPr>
          <p:cNvPr id="18" name="Shape 883">
            <a:extLst>
              <a:ext uri="{FF2B5EF4-FFF2-40B4-BE49-F238E27FC236}">
                <a16:creationId xmlns:a16="http://schemas.microsoft.com/office/drawing/2014/main" id="{D3EF1693-1C9C-45C1-8216-64100F58FAB5}"/>
              </a:ext>
            </a:extLst>
          </p:cNvPr>
          <p:cNvSpPr/>
          <p:nvPr/>
        </p:nvSpPr>
        <p:spPr>
          <a:xfrm>
            <a:off x="7579931" y="2757682"/>
            <a:ext cx="2006581" cy="203947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just"/>
            <a:r>
              <a:rPr lang="en-US" sz="1000" b="1" dirty="0" err="1">
                <a:solidFill>
                  <a:schemeClr val="tx1">
                    <a:lumMod val="65000"/>
                    <a:lumOff val="35000"/>
                  </a:schemeClr>
                </a:solidFill>
                <a:latin typeface="Trebuchet MS" panose="020B0603020202020204" pitchFamily="34" charset="0"/>
              </a:rPr>
              <a:t>Realitatea</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tranzactiei</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presupune</a:t>
            </a:r>
            <a:r>
              <a:rPr lang="en-US" sz="1000" b="1" dirty="0">
                <a:solidFill>
                  <a:schemeClr val="tx1">
                    <a:lumMod val="65000"/>
                    <a:lumOff val="35000"/>
                  </a:schemeClr>
                </a:solidFill>
                <a:latin typeface="Trebuchet MS" panose="020B0603020202020204" pitchFamily="34" charset="0"/>
              </a:rPr>
              <a:t> in </a:t>
            </a:r>
            <a:r>
              <a:rPr lang="en-US" sz="1000" b="1" dirty="0" err="1">
                <a:solidFill>
                  <a:schemeClr val="tx1">
                    <a:lumMod val="65000"/>
                    <a:lumOff val="35000"/>
                  </a:schemeClr>
                </a:solidFill>
                <a:latin typeface="Trebuchet MS" panose="020B0603020202020204" pitchFamily="34" charset="0"/>
              </a:rPr>
              <a:t>acest</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caz</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reflectarea</a:t>
            </a:r>
            <a:r>
              <a:rPr lang="en-US" sz="1000" b="1" dirty="0">
                <a:solidFill>
                  <a:schemeClr val="tx1">
                    <a:lumMod val="65000"/>
                    <a:lumOff val="35000"/>
                  </a:schemeClr>
                </a:solidFill>
                <a:latin typeface="Trebuchet MS" panose="020B0603020202020204" pitchFamily="34" charset="0"/>
              </a:rPr>
              <a:t> in </a:t>
            </a:r>
            <a:r>
              <a:rPr lang="en-US" sz="1000" b="1" dirty="0" err="1">
                <a:solidFill>
                  <a:schemeClr val="tx1">
                    <a:lumMod val="65000"/>
                    <a:lumOff val="35000"/>
                  </a:schemeClr>
                </a:solidFill>
                <a:latin typeface="Trebuchet MS" panose="020B0603020202020204" pitchFamily="34" charset="0"/>
              </a:rPr>
              <a:t>situatiile</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financiare</a:t>
            </a:r>
            <a:r>
              <a:rPr lang="en-US" sz="1000" b="1" dirty="0">
                <a:solidFill>
                  <a:schemeClr val="tx1">
                    <a:lumMod val="65000"/>
                    <a:lumOff val="35000"/>
                  </a:schemeClr>
                </a:solidFill>
                <a:latin typeface="Trebuchet MS" panose="020B0603020202020204" pitchFamily="34" charset="0"/>
              </a:rPr>
              <a:t> a </a:t>
            </a:r>
            <a:r>
              <a:rPr lang="en-US" sz="1000" b="1" dirty="0" err="1">
                <a:solidFill>
                  <a:schemeClr val="tx1">
                    <a:lumMod val="65000"/>
                    <a:lumOff val="35000"/>
                  </a:schemeClr>
                </a:solidFill>
                <a:latin typeface="Trebuchet MS" panose="020B0603020202020204" pitchFamily="34" charset="0"/>
              </a:rPr>
              <a:t>beneficiilor</a:t>
            </a:r>
            <a:r>
              <a:rPr lang="en-US" sz="1000" b="1" dirty="0">
                <a:solidFill>
                  <a:schemeClr val="tx1">
                    <a:lumMod val="65000"/>
                    <a:lumOff val="35000"/>
                  </a:schemeClr>
                </a:solidFill>
                <a:latin typeface="Trebuchet MS" panose="020B0603020202020204" pitchFamily="34" charset="0"/>
              </a:rPr>
              <a:t> generate de </a:t>
            </a:r>
            <a:r>
              <a:rPr lang="en-US" sz="1000" b="1" dirty="0" err="1">
                <a:solidFill>
                  <a:schemeClr val="tx1">
                    <a:lumMod val="65000"/>
                    <a:lumOff val="35000"/>
                  </a:schemeClr>
                </a:solidFill>
                <a:latin typeface="Trebuchet MS" panose="020B0603020202020204" pitchFamily="34" charset="0"/>
              </a:rPr>
              <a:t>prestarea</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unui</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serviciu</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si</a:t>
            </a:r>
            <a:r>
              <a:rPr lang="en-US" sz="1000" b="1" dirty="0">
                <a:solidFill>
                  <a:schemeClr val="tx1">
                    <a:lumMod val="65000"/>
                    <a:lumOff val="35000"/>
                  </a:schemeClr>
                </a:solidFill>
                <a:latin typeface="Trebuchet MS" panose="020B0603020202020204" pitchFamily="34" charset="0"/>
              </a:rPr>
              <a:t> nu de </a:t>
            </a:r>
            <a:r>
              <a:rPr lang="en-US" sz="1000" b="1" dirty="0" err="1">
                <a:solidFill>
                  <a:schemeClr val="tx1">
                    <a:lumMod val="65000"/>
                    <a:lumOff val="35000"/>
                  </a:schemeClr>
                </a:solidFill>
                <a:latin typeface="Trebuchet MS" panose="020B0603020202020204" pitchFamily="34" charset="0"/>
              </a:rPr>
              <a:t>activitatea</a:t>
            </a:r>
            <a:r>
              <a:rPr lang="en-US" sz="1000" b="1" dirty="0">
                <a:solidFill>
                  <a:schemeClr val="tx1">
                    <a:lumMod val="65000"/>
                    <a:lumOff val="35000"/>
                  </a:schemeClr>
                </a:solidFill>
                <a:latin typeface="Trebuchet MS" panose="020B0603020202020204" pitchFamily="34" charset="0"/>
              </a:rPr>
              <a:t> de </a:t>
            </a:r>
            <a:r>
              <a:rPr lang="en-US" sz="1000" b="1" dirty="0" err="1">
                <a:solidFill>
                  <a:schemeClr val="tx1">
                    <a:lumMod val="65000"/>
                    <a:lumOff val="35000"/>
                  </a:schemeClr>
                </a:solidFill>
                <a:latin typeface="Trebuchet MS" panose="020B0603020202020204" pitchFamily="34" charset="0"/>
              </a:rPr>
              <a:t>productie</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si</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vanzare</a:t>
            </a:r>
            <a:r>
              <a:rPr lang="en-US" sz="1000" b="1" dirty="0">
                <a:solidFill>
                  <a:schemeClr val="tx1">
                    <a:lumMod val="65000"/>
                    <a:lumOff val="35000"/>
                  </a:schemeClr>
                </a:solidFill>
                <a:latin typeface="Trebuchet MS" panose="020B0603020202020204" pitchFamily="34" charset="0"/>
              </a:rPr>
              <a:t> de </a:t>
            </a:r>
            <a:r>
              <a:rPr lang="en-US" sz="1000" b="1" dirty="0" err="1">
                <a:solidFill>
                  <a:schemeClr val="tx1">
                    <a:lumMod val="65000"/>
                    <a:lumOff val="35000"/>
                  </a:schemeClr>
                </a:solidFill>
                <a:latin typeface="Trebuchet MS" panose="020B0603020202020204" pitchFamily="34" charset="0"/>
              </a:rPr>
              <a:t>produse</a:t>
            </a:r>
            <a:r>
              <a:rPr lang="en-US" sz="1000" b="1" dirty="0">
                <a:solidFill>
                  <a:schemeClr val="tx1">
                    <a:lumMod val="65000"/>
                    <a:lumOff val="35000"/>
                  </a:schemeClr>
                </a:solidFill>
                <a:latin typeface="Trebuchet MS" panose="020B0603020202020204" pitchFamily="34" charset="0"/>
              </a:rPr>
              <a:t>. </a:t>
            </a:r>
            <a:endParaRPr sz="1266" dirty="0">
              <a:solidFill>
                <a:schemeClr val="tx1">
                  <a:lumMod val="65000"/>
                  <a:lumOff val="35000"/>
                </a:schemeClr>
              </a:solidFill>
            </a:endParaRPr>
          </a:p>
        </p:txBody>
      </p:sp>
      <p:sp>
        <p:nvSpPr>
          <p:cNvPr id="4" name="Arrow: Curved Down 3">
            <a:extLst>
              <a:ext uri="{FF2B5EF4-FFF2-40B4-BE49-F238E27FC236}">
                <a16:creationId xmlns:a16="http://schemas.microsoft.com/office/drawing/2014/main" id="{0C480427-1C17-4501-8929-DB05DB19FB51}"/>
              </a:ext>
            </a:extLst>
          </p:cNvPr>
          <p:cNvSpPr/>
          <p:nvPr/>
        </p:nvSpPr>
        <p:spPr>
          <a:xfrm>
            <a:off x="8167686" y="4005064"/>
            <a:ext cx="415535" cy="216024"/>
          </a:xfrm>
          <a:prstGeom prst="curvedDownArrow">
            <a:avLst/>
          </a:prstGeom>
          <a:ln>
            <a:solidFill>
              <a:srgbClr val="2EB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9396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a:solidFill>
                  <a:schemeClr val="bg1"/>
                </a:solidFill>
              </a:rPr>
              <a:t>Page #</a:t>
            </a:r>
            <a:endParaRPr lang="en-AU" sz="600">
              <a:solidFill>
                <a:schemeClr val="bg1"/>
              </a:solidFill>
            </a:endParaRPr>
          </a:p>
        </p:txBody>
      </p:sp>
      <p:sp>
        <p:nvSpPr>
          <p:cNvPr id="34"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10 </a:t>
            </a:r>
          </a:p>
        </p:txBody>
      </p:sp>
      <p:sp>
        <p:nvSpPr>
          <p:cNvPr id="36" name="Title 1"/>
          <p:cNvSpPr>
            <a:spLocks noGrp="1"/>
          </p:cNvSpPr>
          <p:nvPr>
            <p:ph type="title"/>
          </p:nvPr>
        </p:nvSpPr>
        <p:spPr>
          <a:xfrm>
            <a:off x="443870" y="614710"/>
            <a:ext cx="8915400" cy="654050"/>
          </a:xfrm>
        </p:spPr>
        <p:txBody>
          <a:bodyPr lIns="0"/>
          <a:lstStyle/>
          <a:p>
            <a:r>
              <a:rPr lang="en-US" noProof="0" dirty="0">
                <a:solidFill>
                  <a:srgbClr val="2EB0A4"/>
                </a:solidFill>
                <a:latin typeface="Trebuchet MS" pitchFamily="34" charset="0"/>
                <a:cs typeface="Arial" charset="0"/>
              </a:rPr>
              <a:t>Impact </a:t>
            </a:r>
            <a:r>
              <a:rPr lang="en-US" noProof="0" dirty="0" err="1">
                <a:solidFill>
                  <a:srgbClr val="2EB0A4"/>
                </a:solidFill>
                <a:latin typeface="Trebuchet MS" pitchFamily="34" charset="0"/>
                <a:cs typeface="Arial" charset="0"/>
              </a:rPr>
              <a:t>asupra</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imaginii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patrimoniale</a:t>
            </a:r>
            <a:endParaRPr lang="ro-RO" noProof="0" dirty="0">
              <a:solidFill>
                <a:srgbClr val="2EB0A4"/>
              </a:solidFill>
              <a:latin typeface="Trebuchet MS" pitchFamily="34" charset="0"/>
              <a:cs typeface="Arial" charset="0"/>
            </a:endParaRPr>
          </a:p>
        </p:txBody>
      </p:sp>
      <p:sp>
        <p:nvSpPr>
          <p:cNvPr id="9" name="Rectangle 8"/>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graphicFrame>
        <p:nvGraphicFramePr>
          <p:cNvPr id="5" name="Table 4">
            <a:extLst>
              <a:ext uri="{FF2B5EF4-FFF2-40B4-BE49-F238E27FC236}">
                <a16:creationId xmlns:a16="http://schemas.microsoft.com/office/drawing/2014/main" id="{F035712A-8A80-4712-86DB-55387D1FE127}"/>
              </a:ext>
            </a:extLst>
          </p:cNvPr>
          <p:cNvGraphicFramePr>
            <a:graphicFrameLocks noGrp="1"/>
          </p:cNvGraphicFramePr>
          <p:nvPr>
            <p:extLst>
              <p:ext uri="{D42A27DB-BD31-4B8C-83A1-F6EECF244321}">
                <p14:modId xmlns:p14="http://schemas.microsoft.com/office/powerpoint/2010/main" val="1829360982"/>
              </p:ext>
            </p:extLst>
          </p:nvPr>
        </p:nvGraphicFramePr>
        <p:xfrm>
          <a:off x="464616" y="1268760"/>
          <a:ext cx="8808863" cy="4946074"/>
        </p:xfrm>
        <a:graphic>
          <a:graphicData uri="http://schemas.openxmlformats.org/drawingml/2006/table">
            <a:tbl>
              <a:tblPr firstRow="1" bandRow="1">
                <a:tableStyleId>{5C22544A-7EE6-4342-B048-85BDC9FD1C3A}</a:tableStyleId>
              </a:tblPr>
              <a:tblGrid>
                <a:gridCol w="1248024">
                  <a:extLst>
                    <a:ext uri="{9D8B030D-6E8A-4147-A177-3AD203B41FA5}">
                      <a16:colId xmlns:a16="http://schemas.microsoft.com/office/drawing/2014/main" val="1743033790"/>
                    </a:ext>
                  </a:extLst>
                </a:gridCol>
                <a:gridCol w="720080">
                  <a:extLst>
                    <a:ext uri="{9D8B030D-6E8A-4147-A177-3AD203B41FA5}">
                      <a16:colId xmlns:a16="http://schemas.microsoft.com/office/drawing/2014/main" val="2259456829"/>
                    </a:ext>
                  </a:extLst>
                </a:gridCol>
                <a:gridCol w="936104">
                  <a:extLst>
                    <a:ext uri="{9D8B030D-6E8A-4147-A177-3AD203B41FA5}">
                      <a16:colId xmlns:a16="http://schemas.microsoft.com/office/drawing/2014/main" val="4285991728"/>
                    </a:ext>
                  </a:extLst>
                </a:gridCol>
                <a:gridCol w="792088">
                  <a:extLst>
                    <a:ext uri="{9D8B030D-6E8A-4147-A177-3AD203B41FA5}">
                      <a16:colId xmlns:a16="http://schemas.microsoft.com/office/drawing/2014/main" val="3009500161"/>
                    </a:ext>
                  </a:extLst>
                </a:gridCol>
                <a:gridCol w="792088">
                  <a:extLst>
                    <a:ext uri="{9D8B030D-6E8A-4147-A177-3AD203B41FA5}">
                      <a16:colId xmlns:a16="http://schemas.microsoft.com/office/drawing/2014/main" val="3676879305"/>
                    </a:ext>
                  </a:extLst>
                </a:gridCol>
                <a:gridCol w="4320479">
                  <a:extLst>
                    <a:ext uri="{9D8B030D-6E8A-4147-A177-3AD203B41FA5}">
                      <a16:colId xmlns:a16="http://schemas.microsoft.com/office/drawing/2014/main" val="3731147650"/>
                    </a:ext>
                  </a:extLst>
                </a:gridCol>
              </a:tblGrid>
              <a:tr h="374074">
                <a:tc>
                  <a:txBody>
                    <a:bodyPr/>
                    <a:lstStyle/>
                    <a:p>
                      <a:r>
                        <a:rPr lang="en-US" sz="1200" dirty="0" err="1">
                          <a:latin typeface="Trebuchet MS" panose="020B0603020202020204" pitchFamily="34" charset="0"/>
                        </a:rPr>
                        <a:t>Operatiune</a:t>
                      </a:r>
                      <a:endParaRPr lang="en-US" sz="1200" dirty="0">
                        <a:latin typeface="Trebuchet MS" panose="020B0603020202020204" pitchFamily="34" charset="0"/>
                      </a:endParaRPr>
                    </a:p>
                  </a:txBody>
                  <a:tcPr>
                    <a:solidFill>
                      <a:schemeClr val="bg1">
                        <a:lumMod val="50000"/>
                      </a:schemeClr>
                    </a:solidFill>
                  </a:tcPr>
                </a:tc>
                <a:tc gridSpan="2">
                  <a:txBody>
                    <a:bodyPr/>
                    <a:lstStyle/>
                    <a:p>
                      <a:pPr algn="ctr"/>
                      <a:r>
                        <a:rPr lang="en-US" sz="1200" dirty="0" err="1">
                          <a:latin typeface="Trebuchet MS" panose="020B0603020202020204" pitchFamily="34" charset="0"/>
                        </a:rPr>
                        <a:t>Compania</a:t>
                      </a:r>
                      <a:r>
                        <a:rPr lang="en-US" sz="1200" dirty="0">
                          <a:latin typeface="Trebuchet MS" panose="020B0603020202020204" pitchFamily="34" charset="0"/>
                        </a:rPr>
                        <a:t> A</a:t>
                      </a:r>
                    </a:p>
                  </a:txBody>
                  <a:tcPr>
                    <a:solidFill>
                      <a:schemeClr val="bg1">
                        <a:lumMod val="50000"/>
                      </a:schemeClr>
                    </a:solidFill>
                  </a:tcPr>
                </a:tc>
                <a:tc hMerge="1">
                  <a:txBody>
                    <a:bodyPr/>
                    <a:lstStyle/>
                    <a:p>
                      <a:endParaRPr lang="en-US" dirty="0"/>
                    </a:p>
                  </a:txBody>
                  <a:tcPr/>
                </a:tc>
                <a:tc gridSpan="2">
                  <a:txBody>
                    <a:bodyPr/>
                    <a:lstStyle/>
                    <a:p>
                      <a:pPr algn="ctr"/>
                      <a:r>
                        <a:rPr lang="en-US" sz="1200" dirty="0" err="1">
                          <a:latin typeface="Trebuchet MS" panose="020B0603020202020204" pitchFamily="34" charset="0"/>
                        </a:rPr>
                        <a:t>Compania</a:t>
                      </a:r>
                      <a:r>
                        <a:rPr lang="en-US" sz="1200" dirty="0">
                          <a:latin typeface="Trebuchet MS" panose="020B0603020202020204" pitchFamily="34" charset="0"/>
                        </a:rPr>
                        <a:t> B</a:t>
                      </a:r>
                    </a:p>
                  </a:txBody>
                  <a:tcPr>
                    <a:solidFill>
                      <a:schemeClr val="bg1">
                        <a:lumMod val="50000"/>
                      </a:schemeClr>
                    </a:solidFill>
                  </a:tcPr>
                </a:tc>
                <a:tc hMerge="1">
                  <a:txBody>
                    <a:bodyPr/>
                    <a:lstStyle/>
                    <a:p>
                      <a:endParaRPr lang="en-US" dirty="0"/>
                    </a:p>
                  </a:txBody>
                  <a:tcPr/>
                </a:tc>
                <a:tc>
                  <a:txBody>
                    <a:bodyPr/>
                    <a:lstStyle/>
                    <a:p>
                      <a:pPr algn="ctr"/>
                      <a:r>
                        <a:rPr lang="en-US" sz="1200" dirty="0" err="1">
                          <a:latin typeface="Trebuchet MS" panose="020B0603020202020204" pitchFamily="34" charset="0"/>
                        </a:rPr>
                        <a:t>Observatii</a:t>
                      </a:r>
                      <a:endParaRPr lang="en-US" sz="1200" dirty="0">
                        <a:latin typeface="Trebuchet MS" panose="020B0603020202020204" pitchFamily="34" charset="0"/>
                      </a:endParaRPr>
                    </a:p>
                  </a:txBody>
                  <a:tcPr>
                    <a:solidFill>
                      <a:schemeClr val="bg1">
                        <a:lumMod val="50000"/>
                      </a:schemeClr>
                    </a:solidFill>
                  </a:tcPr>
                </a:tc>
                <a:extLst>
                  <a:ext uri="{0D108BD9-81ED-4DB2-BD59-A6C34878D82A}">
                    <a16:rowId xmlns:a16="http://schemas.microsoft.com/office/drawing/2014/main" val="4075705148"/>
                  </a:ext>
                </a:extLst>
              </a:tr>
              <a:tr h="374074">
                <a:tc>
                  <a:txBody>
                    <a:bodyPr/>
                    <a:lstStyle/>
                    <a:p>
                      <a:pPr algn="ctr"/>
                      <a:r>
                        <a:rPr lang="en-US" sz="1200" dirty="0" err="1">
                          <a:solidFill>
                            <a:schemeClr val="bg1"/>
                          </a:solidFill>
                          <a:latin typeface="Trebuchet MS" panose="020B0603020202020204" pitchFamily="34" charset="0"/>
                        </a:rPr>
                        <a:t>Vanzarea</a:t>
                      </a:r>
                      <a:r>
                        <a:rPr lang="en-US" sz="1200" dirty="0">
                          <a:solidFill>
                            <a:schemeClr val="bg1"/>
                          </a:solidFill>
                          <a:latin typeface="Trebuchet MS" panose="020B0603020202020204" pitchFamily="34" charset="0"/>
                        </a:rPr>
                        <a:t> </a:t>
                      </a:r>
                      <a:r>
                        <a:rPr lang="en-US" sz="1200" dirty="0" err="1">
                          <a:solidFill>
                            <a:schemeClr val="bg1"/>
                          </a:solidFill>
                          <a:latin typeface="Trebuchet MS" panose="020B0603020202020204" pitchFamily="34" charset="0"/>
                        </a:rPr>
                        <a:t>materiei</a:t>
                      </a:r>
                      <a:r>
                        <a:rPr lang="en-US" sz="1200" dirty="0">
                          <a:solidFill>
                            <a:schemeClr val="bg1"/>
                          </a:solidFill>
                          <a:latin typeface="Trebuchet MS" panose="020B0603020202020204" pitchFamily="34" charset="0"/>
                        </a:rPr>
                        <a:t> prime </a:t>
                      </a:r>
                      <a:r>
                        <a:rPr lang="en-US" sz="1200" dirty="0" err="1">
                          <a:solidFill>
                            <a:schemeClr val="bg1"/>
                          </a:solidFill>
                          <a:latin typeface="Trebuchet MS" panose="020B0603020202020204" pitchFamily="34" charset="0"/>
                        </a:rPr>
                        <a:t>catre</a:t>
                      </a:r>
                      <a:r>
                        <a:rPr lang="en-US" sz="1200" dirty="0">
                          <a:solidFill>
                            <a:schemeClr val="bg1"/>
                          </a:solidFill>
                          <a:latin typeface="Trebuchet MS" panose="020B0603020202020204" pitchFamily="34" charset="0"/>
                        </a:rPr>
                        <a:t> </a:t>
                      </a:r>
                      <a:r>
                        <a:rPr lang="en-US" sz="1200" dirty="0" err="1">
                          <a:solidFill>
                            <a:schemeClr val="bg1"/>
                          </a:solidFill>
                          <a:latin typeface="Trebuchet MS" panose="020B0603020202020204" pitchFamily="34" charset="0"/>
                        </a:rPr>
                        <a:t>compania</a:t>
                      </a:r>
                      <a:r>
                        <a:rPr lang="en-US" sz="1200" dirty="0">
                          <a:solidFill>
                            <a:schemeClr val="bg1"/>
                          </a:solidFill>
                          <a:latin typeface="Trebuchet MS" panose="020B0603020202020204" pitchFamily="34" charset="0"/>
                        </a:rPr>
                        <a:t> A</a:t>
                      </a:r>
                    </a:p>
                  </a:txBody>
                  <a:tcPr anchor="ctr">
                    <a:solidFill>
                      <a:schemeClr val="bg1">
                        <a:lumMod val="50000"/>
                      </a:schemeClr>
                    </a:solidFill>
                  </a:tcPr>
                </a:tc>
                <a:tc>
                  <a:txBody>
                    <a:bodyPr/>
                    <a:lstStyle/>
                    <a:p>
                      <a:pPr algn="ctr"/>
                      <a:r>
                        <a:rPr lang="en-US" sz="1200" dirty="0">
                          <a:latin typeface="Trebuchet MS" panose="020B0603020202020204" pitchFamily="34" charset="0"/>
                        </a:rPr>
                        <a:t>Minus Active </a:t>
                      </a:r>
                    </a:p>
                  </a:txBody>
                  <a:tcPr anchor="ctr">
                    <a:solidFill>
                      <a:srgbClr val="EEE8E5"/>
                    </a:solidFill>
                  </a:tcPr>
                </a:tc>
                <a:tc>
                  <a:txBody>
                    <a:bodyPr/>
                    <a:lstStyle/>
                    <a:p>
                      <a:pPr algn="ctr"/>
                      <a:r>
                        <a:rPr lang="en-US" sz="1200" dirty="0">
                          <a:latin typeface="Trebuchet MS" panose="020B0603020202020204" pitchFamily="34" charset="0"/>
                        </a:rPr>
                        <a:t>Plus </a:t>
                      </a:r>
                      <a:r>
                        <a:rPr lang="en-US" sz="1200" dirty="0" err="1">
                          <a:latin typeface="Trebuchet MS" panose="020B0603020202020204" pitchFamily="34" charset="0"/>
                        </a:rPr>
                        <a:t>Venituri</a:t>
                      </a:r>
                      <a:endParaRPr lang="en-US" sz="1200" dirty="0">
                        <a:latin typeface="Trebuchet MS" panose="020B0603020202020204" pitchFamily="34" charset="0"/>
                      </a:endParaRPr>
                    </a:p>
                  </a:txBody>
                  <a:tcPr anchor="ctr">
                    <a:solidFill>
                      <a:srgbClr val="EEE8E5"/>
                    </a:solidFill>
                  </a:tcPr>
                </a:tc>
                <a:tc>
                  <a:txBody>
                    <a:bodyPr/>
                    <a:lstStyle/>
                    <a:p>
                      <a:pPr algn="ctr"/>
                      <a:r>
                        <a:rPr lang="en-US" sz="1200" dirty="0">
                          <a:latin typeface="Trebuchet MS" panose="020B0603020202020204" pitchFamily="34" charset="0"/>
                        </a:rPr>
                        <a:t>Plus Active</a:t>
                      </a:r>
                    </a:p>
                  </a:txBody>
                  <a:tcPr anchor="ctr">
                    <a:solidFill>
                      <a:srgbClr val="EEE8E5"/>
                    </a:solidFill>
                  </a:tcPr>
                </a:tc>
                <a:tc>
                  <a:txBody>
                    <a:bodyPr/>
                    <a:lstStyle/>
                    <a:p>
                      <a:pPr algn="ctr"/>
                      <a:r>
                        <a:rPr lang="en-US" sz="1200" dirty="0">
                          <a:latin typeface="Trebuchet MS" panose="020B0603020202020204" pitchFamily="34" charset="0"/>
                        </a:rPr>
                        <a:t>Plus </a:t>
                      </a:r>
                      <a:r>
                        <a:rPr lang="en-US" sz="1200" dirty="0" err="1">
                          <a:latin typeface="Trebuchet MS" panose="020B0603020202020204" pitchFamily="34" charset="0"/>
                        </a:rPr>
                        <a:t>Datorii</a:t>
                      </a:r>
                      <a:endParaRPr lang="en-US" sz="1200" dirty="0">
                        <a:latin typeface="Trebuchet MS" panose="020B0603020202020204" pitchFamily="34" charset="0"/>
                      </a:endParaRPr>
                    </a:p>
                  </a:txBody>
                  <a:tcPr anchor="ctr">
                    <a:solidFill>
                      <a:srgbClr val="EEE8E5"/>
                    </a:solidFill>
                  </a:tcPr>
                </a:tc>
                <a:tc>
                  <a:txBody>
                    <a:bodyPr/>
                    <a:lstStyle/>
                    <a:p>
                      <a:pPr algn="just"/>
                      <a:r>
                        <a:rPr lang="en-US" sz="1200" dirty="0">
                          <a:latin typeface="Trebuchet MS" panose="020B0603020202020204" pitchFamily="34" charset="0"/>
                        </a:rPr>
                        <a:t>In </a:t>
                      </a:r>
                      <a:r>
                        <a:rPr lang="en-US" sz="1200" dirty="0" err="1">
                          <a:latin typeface="Trebuchet MS" panose="020B0603020202020204" pitchFamily="34" charset="0"/>
                        </a:rPr>
                        <a:t>fapt</a:t>
                      </a:r>
                      <a:r>
                        <a:rPr lang="en-US" sz="1200" dirty="0">
                          <a:latin typeface="Trebuchet MS" panose="020B0603020202020204" pitchFamily="34" charset="0"/>
                        </a:rPr>
                        <a:t>, </a:t>
                      </a:r>
                      <a:r>
                        <a:rPr lang="en-US" sz="1200" dirty="0" err="1">
                          <a:latin typeface="Trebuchet MS" panose="020B0603020202020204" pitchFamily="34" charset="0"/>
                        </a:rPr>
                        <a:t>recunoasterea</a:t>
                      </a:r>
                      <a:r>
                        <a:rPr lang="en-US" sz="1200" dirty="0">
                          <a:latin typeface="Trebuchet MS" panose="020B0603020202020204" pitchFamily="34" charset="0"/>
                        </a:rPr>
                        <a:t> </a:t>
                      </a:r>
                      <a:r>
                        <a:rPr lang="en-US" sz="1200" dirty="0" err="1">
                          <a:latin typeface="Trebuchet MS" panose="020B0603020202020204" pitchFamily="34" charset="0"/>
                        </a:rPr>
                        <a:t>venitului</a:t>
                      </a:r>
                      <a:r>
                        <a:rPr lang="en-US" sz="1200" dirty="0">
                          <a:latin typeface="Trebuchet MS" panose="020B0603020202020204" pitchFamily="34" charset="0"/>
                        </a:rPr>
                        <a:t> nu se </a:t>
                      </a:r>
                      <a:r>
                        <a:rPr lang="en-US" sz="1200" dirty="0" err="1">
                          <a:latin typeface="Trebuchet MS" panose="020B0603020202020204" pitchFamily="34" charset="0"/>
                        </a:rPr>
                        <a:t>realizeaza</a:t>
                      </a:r>
                      <a:r>
                        <a:rPr lang="en-US" sz="1200" dirty="0">
                          <a:latin typeface="Trebuchet MS" panose="020B0603020202020204" pitchFamily="34" charset="0"/>
                        </a:rPr>
                        <a:t> in </a:t>
                      </a:r>
                      <a:r>
                        <a:rPr lang="en-US" sz="1200" dirty="0" err="1">
                          <a:latin typeface="Trebuchet MS" panose="020B0603020202020204" pitchFamily="34" charset="0"/>
                        </a:rPr>
                        <a:t>corespondenta</a:t>
                      </a:r>
                      <a:r>
                        <a:rPr lang="en-US" sz="1200" dirty="0">
                          <a:latin typeface="Trebuchet MS" panose="020B0603020202020204" pitchFamily="34" charset="0"/>
                        </a:rPr>
                        <a:t> cu </a:t>
                      </a:r>
                      <a:r>
                        <a:rPr lang="en-US" sz="1200" dirty="0" err="1">
                          <a:latin typeface="Trebuchet MS" panose="020B0603020202020204" pitchFamily="34" charset="0"/>
                        </a:rPr>
                        <a:t>dreptul</a:t>
                      </a:r>
                      <a:r>
                        <a:rPr lang="en-US" sz="1200" dirty="0">
                          <a:latin typeface="Trebuchet MS" panose="020B0603020202020204" pitchFamily="34" charset="0"/>
                        </a:rPr>
                        <a:t> de a </a:t>
                      </a:r>
                      <a:r>
                        <a:rPr lang="en-US" sz="1200" dirty="0" err="1">
                          <a:latin typeface="Trebuchet MS" panose="020B0603020202020204" pitchFamily="34" charset="0"/>
                        </a:rPr>
                        <a:t>beneficia</a:t>
                      </a:r>
                      <a:r>
                        <a:rPr lang="en-US" sz="1200" dirty="0">
                          <a:latin typeface="Trebuchet MS" panose="020B0603020202020204" pitchFamily="34" charset="0"/>
                        </a:rPr>
                        <a:t> de </a:t>
                      </a:r>
                      <a:r>
                        <a:rPr lang="en-US" sz="1200" dirty="0" err="1">
                          <a:latin typeface="Trebuchet MS" panose="020B0603020202020204" pitchFamily="34" charset="0"/>
                        </a:rPr>
                        <a:t>utilizarea</a:t>
                      </a:r>
                      <a:r>
                        <a:rPr lang="en-US" sz="1200" dirty="0">
                          <a:latin typeface="Trebuchet MS" panose="020B0603020202020204" pitchFamily="34" charset="0"/>
                        </a:rPr>
                        <a:t> </a:t>
                      </a:r>
                      <a:r>
                        <a:rPr lang="en-US" sz="1200" dirty="0" err="1">
                          <a:latin typeface="Trebuchet MS" panose="020B0603020202020204" pitchFamily="34" charset="0"/>
                        </a:rPr>
                        <a:t>materiei</a:t>
                      </a:r>
                      <a:r>
                        <a:rPr lang="en-US" sz="1200" dirty="0">
                          <a:latin typeface="Trebuchet MS" panose="020B0603020202020204" pitchFamily="34" charset="0"/>
                        </a:rPr>
                        <a:t> prime de </a:t>
                      </a:r>
                      <a:r>
                        <a:rPr lang="en-US" sz="1200" dirty="0" err="1">
                          <a:latin typeface="Trebuchet MS" panose="020B0603020202020204" pitchFamily="34" charset="0"/>
                        </a:rPr>
                        <a:t>catre</a:t>
                      </a:r>
                      <a:r>
                        <a:rPr lang="en-US" sz="1200" dirty="0">
                          <a:latin typeface="Trebuchet MS" panose="020B0603020202020204" pitchFamily="34" charset="0"/>
                        </a:rPr>
                        <a:t> </a:t>
                      </a:r>
                      <a:r>
                        <a:rPr lang="en-US" sz="1200" dirty="0" err="1">
                          <a:latin typeface="Trebuchet MS" panose="020B0603020202020204" pitchFamily="34" charset="0"/>
                        </a:rPr>
                        <a:t>Compania</a:t>
                      </a:r>
                      <a:r>
                        <a:rPr lang="en-US" sz="1200" dirty="0">
                          <a:latin typeface="Trebuchet MS" panose="020B0603020202020204" pitchFamily="34" charset="0"/>
                        </a:rPr>
                        <a:t> B.  </a:t>
                      </a:r>
                    </a:p>
                    <a:p>
                      <a:pPr algn="just"/>
                      <a:r>
                        <a:rPr lang="en-US" sz="1200" dirty="0" err="1">
                          <a:latin typeface="Trebuchet MS" panose="020B0603020202020204" pitchFamily="34" charset="0"/>
                        </a:rPr>
                        <a:t>Compania</a:t>
                      </a:r>
                      <a:r>
                        <a:rPr lang="en-US" sz="1200" dirty="0">
                          <a:latin typeface="Trebuchet MS" panose="020B0603020202020204" pitchFamily="34" charset="0"/>
                        </a:rPr>
                        <a:t> A </a:t>
                      </a:r>
                      <a:r>
                        <a:rPr lang="en-US" sz="1200" dirty="0" err="1">
                          <a:latin typeface="Trebuchet MS" panose="020B0603020202020204" pitchFamily="34" charset="0"/>
                        </a:rPr>
                        <a:t>isi</a:t>
                      </a:r>
                      <a:r>
                        <a:rPr lang="en-US" sz="1200" dirty="0">
                          <a:latin typeface="Trebuchet MS" panose="020B0603020202020204" pitchFamily="34" charset="0"/>
                        </a:rPr>
                        <a:t> </a:t>
                      </a:r>
                      <a:r>
                        <a:rPr lang="en-US" sz="1200" dirty="0" err="1">
                          <a:latin typeface="Trebuchet MS" panose="020B0603020202020204" pitchFamily="34" charset="0"/>
                        </a:rPr>
                        <a:t>diminueaza</a:t>
                      </a:r>
                      <a:r>
                        <a:rPr lang="en-US" sz="1200" dirty="0">
                          <a:latin typeface="Trebuchet MS" panose="020B0603020202020204" pitchFamily="34" charset="0"/>
                        </a:rPr>
                        <a:t> </a:t>
                      </a:r>
                      <a:r>
                        <a:rPr lang="en-US" sz="1200" dirty="0" err="1">
                          <a:latin typeface="Trebuchet MS" panose="020B0603020202020204" pitchFamily="34" charset="0"/>
                        </a:rPr>
                        <a:t>activele</a:t>
                      </a:r>
                      <a:r>
                        <a:rPr lang="en-US" sz="1200" dirty="0">
                          <a:latin typeface="Trebuchet MS" panose="020B0603020202020204" pitchFamily="34" charset="0"/>
                        </a:rPr>
                        <a:t> desi, factual, </a:t>
                      </a:r>
                      <a:r>
                        <a:rPr lang="en-US" sz="1200" dirty="0" err="1">
                          <a:latin typeface="Trebuchet MS" panose="020B0603020202020204" pitchFamily="34" charset="0"/>
                        </a:rPr>
                        <a:t>ramane</a:t>
                      </a:r>
                      <a:r>
                        <a:rPr lang="en-US" sz="1200" dirty="0">
                          <a:latin typeface="Trebuchet MS" panose="020B0603020202020204" pitchFamily="34" charset="0"/>
                        </a:rPr>
                        <a:t> </a:t>
                      </a:r>
                      <a:r>
                        <a:rPr lang="en-US" sz="1200" dirty="0" err="1">
                          <a:latin typeface="Trebuchet MS" panose="020B0603020202020204" pitchFamily="34" charset="0"/>
                        </a:rPr>
                        <a:t>beneficiarul</a:t>
                      </a:r>
                      <a:r>
                        <a:rPr lang="en-US" sz="1200" dirty="0">
                          <a:latin typeface="Trebuchet MS" panose="020B0603020202020204" pitchFamily="34" charset="0"/>
                        </a:rPr>
                        <a:t> </a:t>
                      </a:r>
                      <a:r>
                        <a:rPr lang="en-US" sz="1200" dirty="0" err="1">
                          <a:latin typeface="Trebuchet MS" panose="020B0603020202020204" pitchFamily="34" charset="0"/>
                        </a:rPr>
                        <a:t>acestora</a:t>
                      </a:r>
                      <a:r>
                        <a:rPr lang="en-US" sz="1200" dirty="0">
                          <a:latin typeface="Trebuchet MS" panose="020B0603020202020204" pitchFamily="34" charset="0"/>
                        </a:rPr>
                        <a:t>. </a:t>
                      </a:r>
                    </a:p>
                    <a:p>
                      <a:pPr algn="just"/>
                      <a:r>
                        <a:rPr lang="en-US" sz="1200" dirty="0" err="1">
                          <a:latin typeface="Trebuchet MS" panose="020B0603020202020204" pitchFamily="34" charset="0"/>
                        </a:rPr>
                        <a:t>Recunoasterea</a:t>
                      </a:r>
                      <a:r>
                        <a:rPr lang="en-US" sz="1200" dirty="0">
                          <a:latin typeface="Trebuchet MS" panose="020B0603020202020204" pitchFamily="34" charset="0"/>
                        </a:rPr>
                        <a:t> </a:t>
                      </a:r>
                      <a:r>
                        <a:rPr lang="en-US" sz="1200" dirty="0" err="1">
                          <a:latin typeface="Trebuchet MS" panose="020B0603020202020204" pitchFamily="34" charset="0"/>
                        </a:rPr>
                        <a:t>datoriei</a:t>
                      </a:r>
                      <a:r>
                        <a:rPr lang="en-US" sz="1200" dirty="0">
                          <a:latin typeface="Trebuchet MS" panose="020B0603020202020204" pitchFamily="34" charset="0"/>
                        </a:rPr>
                        <a:t> in </a:t>
                      </a:r>
                      <a:r>
                        <a:rPr lang="en-US" sz="1200" dirty="0" err="1">
                          <a:latin typeface="Trebuchet MS" panose="020B0603020202020204" pitchFamily="34" charset="0"/>
                        </a:rPr>
                        <a:t>patrimoniul</a:t>
                      </a:r>
                      <a:r>
                        <a:rPr lang="en-US" sz="1200" dirty="0">
                          <a:latin typeface="Trebuchet MS" panose="020B0603020202020204" pitchFamily="34" charset="0"/>
                        </a:rPr>
                        <a:t> </a:t>
                      </a:r>
                      <a:r>
                        <a:rPr lang="en-US" sz="1200" dirty="0" err="1">
                          <a:latin typeface="Trebuchet MS" panose="020B0603020202020204" pitchFamily="34" charset="0"/>
                        </a:rPr>
                        <a:t>companiei</a:t>
                      </a:r>
                      <a:r>
                        <a:rPr lang="en-US" sz="1200" dirty="0">
                          <a:latin typeface="Trebuchet MS" panose="020B0603020202020204" pitchFamily="34" charset="0"/>
                        </a:rPr>
                        <a:t> B nu se </a:t>
                      </a:r>
                      <a:r>
                        <a:rPr lang="en-US" sz="1200" dirty="0" err="1">
                          <a:latin typeface="Trebuchet MS" panose="020B0603020202020204" pitchFamily="34" charset="0"/>
                        </a:rPr>
                        <a:t>realizeaza</a:t>
                      </a:r>
                      <a:r>
                        <a:rPr lang="en-US" sz="1200" dirty="0">
                          <a:latin typeface="Trebuchet MS" panose="020B0603020202020204" pitchFamily="34" charset="0"/>
                        </a:rPr>
                        <a:t> in </a:t>
                      </a:r>
                      <a:r>
                        <a:rPr lang="en-US" sz="1200" dirty="0" err="1">
                          <a:latin typeface="Trebuchet MS" panose="020B0603020202020204" pitchFamily="34" charset="0"/>
                        </a:rPr>
                        <a:t>corespondenta</a:t>
                      </a:r>
                      <a:r>
                        <a:rPr lang="en-US" sz="1200" dirty="0">
                          <a:latin typeface="Trebuchet MS" panose="020B0603020202020204" pitchFamily="34" charset="0"/>
                        </a:rPr>
                        <a:t> cu </a:t>
                      </a:r>
                      <a:r>
                        <a:rPr lang="en-US" sz="1200" dirty="0" err="1">
                          <a:latin typeface="Trebuchet MS" panose="020B0603020202020204" pitchFamily="34" charset="0"/>
                        </a:rPr>
                        <a:t>nasterea</a:t>
                      </a:r>
                      <a:r>
                        <a:rPr lang="en-US" sz="1200" dirty="0">
                          <a:latin typeface="Trebuchet MS" panose="020B0603020202020204" pitchFamily="34" charset="0"/>
                        </a:rPr>
                        <a:t> </a:t>
                      </a:r>
                      <a:r>
                        <a:rPr lang="en-US" sz="1200" dirty="0" err="1">
                          <a:latin typeface="Trebuchet MS" panose="020B0603020202020204" pitchFamily="34" charset="0"/>
                        </a:rPr>
                        <a:t>factuala</a:t>
                      </a:r>
                      <a:r>
                        <a:rPr lang="en-US" sz="1200" dirty="0">
                          <a:latin typeface="Trebuchet MS" panose="020B0603020202020204" pitchFamily="34" charset="0"/>
                        </a:rPr>
                        <a:t> a </a:t>
                      </a:r>
                      <a:r>
                        <a:rPr lang="en-US" sz="1200" dirty="0" err="1">
                          <a:latin typeface="Trebuchet MS" panose="020B0603020202020204" pitchFamily="34" charset="0"/>
                        </a:rPr>
                        <a:t>obligatiei</a:t>
                      </a:r>
                      <a:r>
                        <a:rPr lang="en-US" sz="1200" dirty="0">
                          <a:latin typeface="Trebuchet MS" panose="020B0603020202020204" pitchFamily="34" charset="0"/>
                        </a:rPr>
                        <a:t> de </a:t>
                      </a:r>
                      <a:r>
                        <a:rPr lang="en-US" sz="1200" dirty="0" err="1">
                          <a:latin typeface="Trebuchet MS" panose="020B0603020202020204" pitchFamily="34" charset="0"/>
                        </a:rPr>
                        <a:t>plata</a:t>
                      </a:r>
                      <a:r>
                        <a:rPr lang="en-US" sz="1200" dirty="0">
                          <a:latin typeface="Trebuchet MS" panose="020B0603020202020204" pitchFamily="34" charset="0"/>
                        </a:rPr>
                        <a:t>, </a:t>
                      </a:r>
                      <a:r>
                        <a:rPr lang="en-US" sz="1200" dirty="0" err="1">
                          <a:latin typeface="Trebuchet MS" panose="020B0603020202020204" pitchFamily="34" charset="0"/>
                        </a:rPr>
                        <a:t>aceasta</a:t>
                      </a:r>
                      <a:r>
                        <a:rPr lang="en-US" sz="1200" dirty="0">
                          <a:latin typeface="Trebuchet MS" panose="020B0603020202020204" pitchFamily="34" charset="0"/>
                        </a:rPr>
                        <a:t> </a:t>
                      </a:r>
                      <a:r>
                        <a:rPr lang="en-US" sz="1200" dirty="0" err="1">
                          <a:latin typeface="Trebuchet MS" panose="020B0603020202020204" pitchFamily="34" charset="0"/>
                        </a:rPr>
                        <a:t>avand</a:t>
                      </a:r>
                      <a:r>
                        <a:rPr lang="en-US" sz="1200" dirty="0">
                          <a:latin typeface="Trebuchet MS" panose="020B0603020202020204" pitchFamily="34" charset="0"/>
                        </a:rPr>
                        <a:t> </a:t>
                      </a:r>
                      <a:r>
                        <a:rPr lang="en-US" sz="1200" dirty="0" err="1">
                          <a:latin typeface="Trebuchet MS" panose="020B0603020202020204" pitchFamily="34" charset="0"/>
                        </a:rPr>
                        <a:t>obligatia</a:t>
                      </a:r>
                      <a:r>
                        <a:rPr lang="en-US" sz="1200" dirty="0">
                          <a:latin typeface="Trebuchet MS" panose="020B0603020202020204" pitchFamily="34" charset="0"/>
                        </a:rPr>
                        <a:t> </a:t>
                      </a:r>
                      <a:r>
                        <a:rPr lang="en-US" sz="1200" dirty="0" err="1">
                          <a:latin typeface="Trebuchet MS" panose="020B0603020202020204" pitchFamily="34" charset="0"/>
                        </a:rPr>
                        <a:t>returnarii</a:t>
                      </a:r>
                      <a:r>
                        <a:rPr lang="en-US" sz="1200" dirty="0">
                          <a:latin typeface="Trebuchet MS" panose="020B0603020202020204" pitchFamily="34" charset="0"/>
                        </a:rPr>
                        <a:t> </a:t>
                      </a:r>
                      <a:r>
                        <a:rPr lang="en-US" sz="1200" dirty="0" err="1">
                          <a:latin typeface="Trebuchet MS" panose="020B0603020202020204" pitchFamily="34" charset="0"/>
                        </a:rPr>
                        <a:t>produsului</a:t>
                      </a:r>
                      <a:r>
                        <a:rPr lang="en-US" sz="1200" dirty="0">
                          <a:latin typeface="Trebuchet MS" panose="020B0603020202020204" pitchFamily="34" charset="0"/>
                        </a:rPr>
                        <a:t> </a:t>
                      </a:r>
                      <a:r>
                        <a:rPr lang="en-US" sz="1200" dirty="0" err="1">
                          <a:latin typeface="Trebuchet MS" panose="020B0603020202020204" pitchFamily="34" charset="0"/>
                        </a:rPr>
                        <a:t>prelucrat</a:t>
                      </a:r>
                      <a:r>
                        <a:rPr lang="en-US" sz="1200" dirty="0">
                          <a:latin typeface="Trebuchet MS" panose="020B0603020202020204" pitchFamily="34" charset="0"/>
                        </a:rPr>
                        <a:t> in </a:t>
                      </a:r>
                      <a:r>
                        <a:rPr lang="en-US" sz="1200" dirty="0" err="1">
                          <a:latin typeface="Trebuchet MS" panose="020B0603020202020204" pitchFamily="34" charset="0"/>
                        </a:rPr>
                        <a:t>conditiile</a:t>
                      </a:r>
                      <a:r>
                        <a:rPr lang="en-US" sz="1200" dirty="0">
                          <a:latin typeface="Trebuchet MS" panose="020B0603020202020204" pitchFamily="34" charset="0"/>
                        </a:rPr>
                        <a:t> </a:t>
                      </a:r>
                      <a:r>
                        <a:rPr lang="en-US" sz="1200" dirty="0" err="1">
                          <a:latin typeface="Trebuchet MS" panose="020B0603020202020204" pitchFamily="34" charset="0"/>
                        </a:rPr>
                        <a:t>specificate</a:t>
                      </a:r>
                      <a:r>
                        <a:rPr lang="en-US" sz="1200" dirty="0">
                          <a:latin typeface="Trebuchet MS" panose="020B0603020202020204" pitchFamily="34" charset="0"/>
                        </a:rPr>
                        <a:t> de </a:t>
                      </a:r>
                      <a:r>
                        <a:rPr lang="en-US" sz="1200" dirty="0" err="1">
                          <a:latin typeface="Trebuchet MS" panose="020B0603020202020204" pitchFamily="34" charset="0"/>
                        </a:rPr>
                        <a:t>catre</a:t>
                      </a:r>
                      <a:r>
                        <a:rPr lang="en-US" sz="1200" dirty="0">
                          <a:latin typeface="Trebuchet MS" panose="020B0603020202020204" pitchFamily="34" charset="0"/>
                        </a:rPr>
                        <a:t> </a:t>
                      </a:r>
                      <a:r>
                        <a:rPr lang="en-US" sz="1200" dirty="0" err="1">
                          <a:latin typeface="Trebuchet MS" panose="020B0603020202020204" pitchFamily="34" charset="0"/>
                        </a:rPr>
                        <a:t>compania</a:t>
                      </a:r>
                      <a:r>
                        <a:rPr lang="en-US" sz="1200" dirty="0">
                          <a:latin typeface="Trebuchet MS" panose="020B0603020202020204" pitchFamily="34" charset="0"/>
                        </a:rPr>
                        <a:t> A, </a:t>
                      </a:r>
                      <a:r>
                        <a:rPr lang="en-US" sz="1200" dirty="0" err="1">
                          <a:latin typeface="Trebuchet MS" panose="020B0603020202020204" pitchFamily="34" charset="0"/>
                        </a:rPr>
                        <a:t>plata</a:t>
                      </a:r>
                      <a:r>
                        <a:rPr lang="en-US" sz="1200" dirty="0">
                          <a:latin typeface="Trebuchet MS" panose="020B0603020202020204" pitchFamily="34" charset="0"/>
                        </a:rPr>
                        <a:t> </a:t>
                      </a:r>
                      <a:r>
                        <a:rPr lang="en-US" sz="1200" dirty="0" err="1">
                          <a:latin typeface="Trebuchet MS" panose="020B0603020202020204" pitchFamily="34" charset="0"/>
                        </a:rPr>
                        <a:t>materiei</a:t>
                      </a:r>
                      <a:r>
                        <a:rPr lang="en-US" sz="1200" dirty="0">
                          <a:latin typeface="Trebuchet MS" panose="020B0603020202020204" pitchFamily="34" charset="0"/>
                        </a:rPr>
                        <a:t> prime </a:t>
                      </a:r>
                      <a:r>
                        <a:rPr lang="en-US" sz="1200" dirty="0" err="1">
                          <a:latin typeface="Trebuchet MS" panose="020B0603020202020204" pitchFamily="34" charset="0"/>
                        </a:rPr>
                        <a:t>realizandu</a:t>
                      </a:r>
                      <a:r>
                        <a:rPr lang="en-US" sz="1200" dirty="0">
                          <a:latin typeface="Trebuchet MS" panose="020B0603020202020204" pitchFamily="34" charset="0"/>
                        </a:rPr>
                        <a:t>-se </a:t>
                      </a:r>
                      <a:r>
                        <a:rPr lang="en-US" sz="1200" dirty="0" err="1">
                          <a:latin typeface="Trebuchet MS" panose="020B0603020202020204" pitchFamily="34" charset="0"/>
                        </a:rPr>
                        <a:t>concomitent</a:t>
                      </a:r>
                      <a:r>
                        <a:rPr lang="en-US" sz="1200" dirty="0">
                          <a:latin typeface="Trebuchet MS" panose="020B0603020202020204" pitchFamily="34" charset="0"/>
                        </a:rPr>
                        <a:t> cu </a:t>
                      </a:r>
                      <a:r>
                        <a:rPr lang="en-US" sz="1200" dirty="0" err="1">
                          <a:latin typeface="Trebuchet MS" panose="020B0603020202020204" pitchFamily="34" charset="0"/>
                        </a:rPr>
                        <a:t>decontarea</a:t>
                      </a:r>
                      <a:r>
                        <a:rPr lang="en-US" sz="1200" dirty="0">
                          <a:latin typeface="Trebuchet MS" panose="020B0603020202020204" pitchFamily="34" charset="0"/>
                        </a:rPr>
                        <a:t> </a:t>
                      </a:r>
                      <a:r>
                        <a:rPr lang="en-US" sz="1200" dirty="0" err="1">
                          <a:latin typeface="Trebuchet MS" panose="020B0603020202020204" pitchFamily="34" charset="0"/>
                        </a:rPr>
                        <a:t>vanzarii</a:t>
                      </a:r>
                      <a:r>
                        <a:rPr lang="en-US" sz="1200" dirty="0">
                          <a:latin typeface="Trebuchet MS" panose="020B0603020202020204" pitchFamily="34" charset="0"/>
                        </a:rPr>
                        <a:t> </a:t>
                      </a:r>
                      <a:r>
                        <a:rPr lang="en-US" sz="1200" dirty="0" err="1">
                          <a:latin typeface="Trebuchet MS" panose="020B0603020202020204" pitchFamily="34" charset="0"/>
                        </a:rPr>
                        <a:t>produsului</a:t>
                      </a:r>
                      <a:r>
                        <a:rPr lang="en-US" sz="1200" dirty="0">
                          <a:latin typeface="Trebuchet MS" panose="020B0603020202020204" pitchFamily="34" charset="0"/>
                        </a:rPr>
                        <a:t> </a:t>
                      </a:r>
                      <a:r>
                        <a:rPr lang="en-US" sz="1200" dirty="0" err="1">
                          <a:latin typeface="Trebuchet MS" panose="020B0603020202020204" pitchFamily="34" charset="0"/>
                        </a:rPr>
                        <a:t>finit</a:t>
                      </a:r>
                      <a:r>
                        <a:rPr lang="en-US" sz="1200" dirty="0">
                          <a:latin typeface="Trebuchet MS" panose="020B0603020202020204" pitchFamily="34" charset="0"/>
                        </a:rPr>
                        <a:t>.</a:t>
                      </a:r>
                    </a:p>
                    <a:p>
                      <a:pPr algn="just"/>
                      <a:r>
                        <a:rPr lang="en-US" sz="1200" dirty="0" err="1">
                          <a:latin typeface="Trebuchet MS" panose="020B0603020202020204" pitchFamily="34" charset="0"/>
                        </a:rPr>
                        <a:t>Compania</a:t>
                      </a:r>
                      <a:r>
                        <a:rPr lang="en-US" sz="1200" dirty="0">
                          <a:latin typeface="Trebuchet MS" panose="020B0603020202020204" pitchFamily="34" charset="0"/>
                        </a:rPr>
                        <a:t> B </a:t>
                      </a:r>
                      <a:r>
                        <a:rPr lang="en-US" sz="1200" dirty="0" err="1">
                          <a:latin typeface="Trebuchet MS" panose="020B0603020202020204" pitchFamily="34" charset="0"/>
                        </a:rPr>
                        <a:t>isi</a:t>
                      </a:r>
                      <a:r>
                        <a:rPr lang="en-US" sz="1200" dirty="0">
                          <a:latin typeface="Trebuchet MS" panose="020B0603020202020204" pitchFamily="34" charset="0"/>
                        </a:rPr>
                        <a:t> </a:t>
                      </a:r>
                      <a:r>
                        <a:rPr lang="en-US" sz="1200" dirty="0" err="1">
                          <a:latin typeface="Trebuchet MS" panose="020B0603020202020204" pitchFamily="34" charset="0"/>
                        </a:rPr>
                        <a:t>creste</a:t>
                      </a:r>
                      <a:r>
                        <a:rPr lang="en-US" sz="1200" dirty="0">
                          <a:latin typeface="Trebuchet MS" panose="020B0603020202020204" pitchFamily="34" charset="0"/>
                        </a:rPr>
                        <a:t> </a:t>
                      </a:r>
                      <a:r>
                        <a:rPr lang="en-US" sz="1200" dirty="0" err="1">
                          <a:latin typeface="Trebuchet MS" panose="020B0603020202020204" pitchFamily="34" charset="0"/>
                        </a:rPr>
                        <a:t>activul</a:t>
                      </a:r>
                      <a:r>
                        <a:rPr lang="en-US" sz="1200" dirty="0">
                          <a:latin typeface="Trebuchet MS" panose="020B0603020202020204" pitchFamily="34" charset="0"/>
                        </a:rPr>
                        <a:t> desi, factual, nu se </a:t>
                      </a:r>
                      <a:r>
                        <a:rPr lang="en-US" sz="1200" dirty="0" err="1">
                          <a:latin typeface="Trebuchet MS" panose="020B0603020202020204" pitchFamily="34" charset="0"/>
                        </a:rPr>
                        <a:t>transfera</a:t>
                      </a:r>
                      <a:r>
                        <a:rPr lang="en-US" sz="1200" dirty="0">
                          <a:latin typeface="Trebuchet MS" panose="020B0603020202020204" pitchFamily="34" charset="0"/>
                        </a:rPr>
                        <a:t> </a:t>
                      </a:r>
                      <a:r>
                        <a:rPr lang="en-US" sz="1200" dirty="0" err="1">
                          <a:latin typeface="Trebuchet MS" panose="020B0603020202020204" pitchFamily="34" charset="0"/>
                        </a:rPr>
                        <a:t>dreptul</a:t>
                      </a:r>
                      <a:r>
                        <a:rPr lang="en-US" sz="1200" dirty="0">
                          <a:latin typeface="Trebuchet MS" panose="020B0603020202020204" pitchFamily="34" charset="0"/>
                        </a:rPr>
                        <a:t> de a </a:t>
                      </a:r>
                      <a:r>
                        <a:rPr lang="en-US" sz="1200" dirty="0" err="1">
                          <a:latin typeface="Trebuchet MS" panose="020B0603020202020204" pitchFamily="34" charset="0"/>
                        </a:rPr>
                        <a:t>fructifica</a:t>
                      </a:r>
                      <a:r>
                        <a:rPr lang="en-US" sz="1200" dirty="0">
                          <a:latin typeface="Trebuchet MS" panose="020B0603020202020204" pitchFamily="34" charset="0"/>
                        </a:rPr>
                        <a:t> </a:t>
                      </a:r>
                      <a:r>
                        <a:rPr lang="en-US" sz="1200" dirty="0" err="1">
                          <a:latin typeface="Trebuchet MS" panose="020B0603020202020204" pitchFamily="34" charset="0"/>
                        </a:rPr>
                        <a:t>beneficiile</a:t>
                      </a:r>
                      <a:r>
                        <a:rPr lang="en-US" sz="1200" dirty="0">
                          <a:latin typeface="Trebuchet MS" panose="020B0603020202020204" pitchFamily="34" charset="0"/>
                        </a:rPr>
                        <a:t> </a:t>
                      </a:r>
                      <a:r>
                        <a:rPr lang="en-US" sz="1200" dirty="0" err="1">
                          <a:latin typeface="Trebuchet MS" panose="020B0603020202020204" pitchFamily="34" charset="0"/>
                        </a:rPr>
                        <a:t>viitoare</a:t>
                      </a:r>
                      <a:r>
                        <a:rPr lang="en-US" sz="1200" dirty="0">
                          <a:latin typeface="Trebuchet MS" panose="020B0603020202020204" pitchFamily="34" charset="0"/>
                        </a:rPr>
                        <a:t> ale </a:t>
                      </a:r>
                      <a:r>
                        <a:rPr lang="en-US" sz="1200" dirty="0" err="1">
                          <a:latin typeface="Trebuchet MS" panose="020B0603020202020204" pitchFamily="34" charset="0"/>
                        </a:rPr>
                        <a:t>acestora</a:t>
                      </a:r>
                      <a:r>
                        <a:rPr lang="en-US" sz="1200" dirty="0">
                          <a:latin typeface="Trebuchet MS" panose="020B0603020202020204" pitchFamily="34" charset="0"/>
                        </a:rPr>
                        <a:t> ci </a:t>
                      </a:r>
                      <a:r>
                        <a:rPr lang="en-US" sz="1200" dirty="0" err="1">
                          <a:latin typeface="Trebuchet MS" panose="020B0603020202020204" pitchFamily="34" charset="0"/>
                        </a:rPr>
                        <a:t>mai</a:t>
                      </a:r>
                      <a:r>
                        <a:rPr lang="en-US" sz="1200" dirty="0">
                          <a:latin typeface="Trebuchet MS" panose="020B0603020202020204" pitchFamily="34" charset="0"/>
                        </a:rPr>
                        <a:t> </a:t>
                      </a:r>
                      <a:r>
                        <a:rPr lang="en-US" sz="1200" dirty="0" err="1">
                          <a:latin typeface="Trebuchet MS" panose="020B0603020202020204" pitchFamily="34" charset="0"/>
                        </a:rPr>
                        <a:t>degraba</a:t>
                      </a:r>
                      <a:r>
                        <a:rPr lang="en-US" sz="1200" dirty="0">
                          <a:latin typeface="Trebuchet MS" panose="020B0603020202020204" pitchFamily="34" charset="0"/>
                        </a:rPr>
                        <a:t> de a </a:t>
                      </a:r>
                      <a:r>
                        <a:rPr lang="en-US" sz="1200" dirty="0" err="1">
                          <a:latin typeface="Trebuchet MS" panose="020B0603020202020204" pitchFamily="34" charset="0"/>
                        </a:rPr>
                        <a:t>fructifica</a:t>
                      </a:r>
                      <a:r>
                        <a:rPr lang="en-US" sz="1200" dirty="0">
                          <a:latin typeface="Trebuchet MS" panose="020B0603020202020204" pitchFamily="34" charset="0"/>
                        </a:rPr>
                        <a:t> </a:t>
                      </a:r>
                      <a:r>
                        <a:rPr lang="en-US" sz="1200" dirty="0" err="1">
                          <a:latin typeface="Trebuchet MS" panose="020B0603020202020204" pitchFamily="34" charset="0"/>
                        </a:rPr>
                        <a:t>beneficiile</a:t>
                      </a:r>
                      <a:r>
                        <a:rPr lang="en-US" sz="1200" dirty="0">
                          <a:latin typeface="Trebuchet MS" panose="020B0603020202020204" pitchFamily="34" charset="0"/>
                        </a:rPr>
                        <a:t> </a:t>
                      </a:r>
                      <a:r>
                        <a:rPr lang="en-US" sz="1200" dirty="0" err="1">
                          <a:latin typeface="Trebuchet MS" panose="020B0603020202020204" pitchFamily="34" charset="0"/>
                        </a:rPr>
                        <a:t>infrastructurii</a:t>
                      </a:r>
                      <a:r>
                        <a:rPr lang="en-US" sz="1200" dirty="0">
                          <a:latin typeface="Trebuchet MS" panose="020B0603020202020204" pitchFamily="34" charset="0"/>
                        </a:rPr>
                        <a:t> de </a:t>
                      </a:r>
                      <a:r>
                        <a:rPr lang="en-US" sz="1200" dirty="0" err="1">
                          <a:latin typeface="Trebuchet MS" panose="020B0603020202020204" pitchFamily="34" charset="0"/>
                        </a:rPr>
                        <a:t>productie</a:t>
                      </a:r>
                      <a:r>
                        <a:rPr lang="en-US" sz="1200" dirty="0">
                          <a:latin typeface="Trebuchet MS" panose="020B0603020202020204" pitchFamily="34" charset="0"/>
                        </a:rPr>
                        <a:t>. </a:t>
                      </a:r>
                    </a:p>
                    <a:p>
                      <a:pPr algn="just"/>
                      <a:r>
                        <a:rPr lang="en-US" sz="1200" dirty="0">
                          <a:latin typeface="Trebuchet MS" panose="020B0603020202020204" pitchFamily="34" charset="0"/>
                        </a:rPr>
                        <a:t>   </a:t>
                      </a:r>
                    </a:p>
                  </a:txBody>
                  <a:tcPr>
                    <a:solidFill>
                      <a:srgbClr val="EEE8E5"/>
                    </a:solidFill>
                  </a:tcPr>
                </a:tc>
                <a:extLst>
                  <a:ext uri="{0D108BD9-81ED-4DB2-BD59-A6C34878D82A}">
                    <a16:rowId xmlns:a16="http://schemas.microsoft.com/office/drawing/2014/main" val="700074929"/>
                  </a:ext>
                </a:extLst>
              </a:tr>
              <a:tr h="374074">
                <a:tc>
                  <a:txBody>
                    <a:bodyPr/>
                    <a:lstStyle/>
                    <a:p>
                      <a:pPr algn="ctr"/>
                      <a:r>
                        <a:rPr lang="en-US" sz="1200" dirty="0" err="1">
                          <a:solidFill>
                            <a:schemeClr val="bg1"/>
                          </a:solidFill>
                          <a:latin typeface="Trebuchet MS" panose="020B0603020202020204" pitchFamily="34" charset="0"/>
                        </a:rPr>
                        <a:t>Cumparare</a:t>
                      </a:r>
                      <a:r>
                        <a:rPr lang="en-US" sz="1200" dirty="0">
                          <a:solidFill>
                            <a:schemeClr val="bg1"/>
                          </a:solidFill>
                          <a:latin typeface="Trebuchet MS" panose="020B0603020202020204" pitchFamily="34" charset="0"/>
                        </a:rPr>
                        <a:t> </a:t>
                      </a:r>
                      <a:r>
                        <a:rPr lang="en-US" sz="1200" dirty="0" err="1">
                          <a:solidFill>
                            <a:schemeClr val="bg1"/>
                          </a:solidFill>
                          <a:latin typeface="Trebuchet MS" panose="020B0603020202020204" pitchFamily="34" charset="0"/>
                        </a:rPr>
                        <a:t>produselor</a:t>
                      </a:r>
                      <a:r>
                        <a:rPr lang="en-US" sz="1200" dirty="0">
                          <a:solidFill>
                            <a:schemeClr val="bg1"/>
                          </a:solidFill>
                          <a:latin typeface="Trebuchet MS" panose="020B0603020202020204" pitchFamily="34" charset="0"/>
                        </a:rPr>
                        <a:t> finite de la </a:t>
                      </a:r>
                      <a:r>
                        <a:rPr lang="en-US" sz="1200" dirty="0" err="1">
                          <a:solidFill>
                            <a:schemeClr val="bg1"/>
                          </a:solidFill>
                          <a:latin typeface="Trebuchet MS" panose="020B0603020202020204" pitchFamily="34" charset="0"/>
                        </a:rPr>
                        <a:t>compania</a:t>
                      </a:r>
                      <a:r>
                        <a:rPr lang="en-US" sz="1200" dirty="0">
                          <a:solidFill>
                            <a:schemeClr val="bg1"/>
                          </a:solidFill>
                          <a:latin typeface="Trebuchet MS" panose="020B0603020202020204" pitchFamily="34" charset="0"/>
                        </a:rPr>
                        <a:t> B</a:t>
                      </a:r>
                    </a:p>
                  </a:txBody>
                  <a:tcPr anchor="ctr">
                    <a:solidFill>
                      <a:schemeClr val="bg1">
                        <a:lumMod val="50000"/>
                      </a:schemeClr>
                    </a:solidFill>
                  </a:tcPr>
                </a:tc>
                <a:tc>
                  <a:txBody>
                    <a:bodyPr/>
                    <a:lstStyle/>
                    <a:p>
                      <a:pPr algn="ctr"/>
                      <a:r>
                        <a:rPr lang="en-US" sz="1200" dirty="0">
                          <a:latin typeface="Trebuchet MS" panose="020B0603020202020204" pitchFamily="34" charset="0"/>
                        </a:rPr>
                        <a:t>Plus Active</a:t>
                      </a:r>
                    </a:p>
                  </a:txBody>
                  <a:tcPr anchor="ctr">
                    <a:solidFill>
                      <a:srgbClr val="EEE8E5"/>
                    </a:solidFill>
                  </a:tcPr>
                </a:tc>
                <a:tc>
                  <a:txBody>
                    <a:bodyPr/>
                    <a:lstStyle/>
                    <a:p>
                      <a:pPr algn="ctr"/>
                      <a:r>
                        <a:rPr lang="en-US" sz="1200" dirty="0">
                          <a:latin typeface="Trebuchet MS" panose="020B0603020202020204" pitchFamily="34" charset="0"/>
                        </a:rPr>
                        <a:t>Plus </a:t>
                      </a:r>
                      <a:r>
                        <a:rPr lang="en-US" sz="1200" dirty="0" err="1">
                          <a:latin typeface="Trebuchet MS" panose="020B0603020202020204" pitchFamily="34" charset="0"/>
                        </a:rPr>
                        <a:t>Datorii</a:t>
                      </a:r>
                      <a:endParaRPr lang="en-US" sz="1200" dirty="0">
                        <a:latin typeface="Trebuchet MS" panose="020B0603020202020204" pitchFamily="34" charset="0"/>
                      </a:endParaRPr>
                    </a:p>
                  </a:txBody>
                  <a:tcPr anchor="ctr">
                    <a:solidFill>
                      <a:srgbClr val="EEE8E5"/>
                    </a:solidFill>
                  </a:tcPr>
                </a:tc>
                <a:tc>
                  <a:txBody>
                    <a:bodyPr/>
                    <a:lstStyle/>
                    <a:p>
                      <a:pPr algn="ctr"/>
                      <a:r>
                        <a:rPr lang="en-US" sz="1200" dirty="0">
                          <a:latin typeface="Trebuchet MS" panose="020B0603020202020204" pitchFamily="34" charset="0"/>
                        </a:rPr>
                        <a:t>Minus Active </a:t>
                      </a:r>
                    </a:p>
                  </a:txBody>
                  <a:tcPr anchor="ctr">
                    <a:solidFill>
                      <a:srgbClr val="EEE8E5"/>
                    </a:solidFill>
                  </a:tcPr>
                </a:tc>
                <a:tc>
                  <a:txBody>
                    <a:bodyPr/>
                    <a:lstStyle/>
                    <a:p>
                      <a:pPr algn="ctr"/>
                      <a:r>
                        <a:rPr lang="en-US" sz="1200" dirty="0">
                          <a:latin typeface="Trebuchet MS" panose="020B0603020202020204" pitchFamily="34" charset="0"/>
                        </a:rPr>
                        <a:t>Plus </a:t>
                      </a:r>
                      <a:r>
                        <a:rPr lang="en-US" sz="1200" dirty="0" err="1">
                          <a:latin typeface="Trebuchet MS" panose="020B0603020202020204" pitchFamily="34" charset="0"/>
                        </a:rPr>
                        <a:t>Creante</a:t>
                      </a:r>
                      <a:endParaRPr lang="en-US" sz="1200" dirty="0">
                        <a:latin typeface="Trebuchet MS" panose="020B0603020202020204" pitchFamily="34" charset="0"/>
                      </a:endParaRPr>
                    </a:p>
                  </a:txBody>
                  <a:tcPr anchor="ctr">
                    <a:solidFill>
                      <a:srgbClr val="EEE8E5"/>
                    </a:solidFill>
                  </a:tcPr>
                </a:tc>
                <a:tc>
                  <a:txBody>
                    <a:bodyPr/>
                    <a:lstStyle/>
                    <a:p>
                      <a:r>
                        <a:rPr lang="en-US" sz="1200" dirty="0">
                          <a:latin typeface="Trebuchet MS" panose="020B0603020202020204" pitchFamily="34" charset="0"/>
                        </a:rPr>
                        <a:t>In </a:t>
                      </a:r>
                      <a:r>
                        <a:rPr lang="en-US" sz="1200" dirty="0" err="1">
                          <a:latin typeface="Trebuchet MS" panose="020B0603020202020204" pitchFamily="34" charset="0"/>
                        </a:rPr>
                        <a:t>fapt</a:t>
                      </a:r>
                      <a:r>
                        <a:rPr lang="en-US" sz="1200" dirty="0">
                          <a:latin typeface="Trebuchet MS" panose="020B0603020202020204" pitchFamily="34" charset="0"/>
                        </a:rPr>
                        <a:t>, se </a:t>
                      </a:r>
                      <a:r>
                        <a:rPr lang="en-US" sz="1200" dirty="0" err="1">
                          <a:latin typeface="Trebuchet MS" panose="020B0603020202020204" pitchFamily="34" charset="0"/>
                        </a:rPr>
                        <a:t>supradimensioneaza</a:t>
                      </a:r>
                      <a:r>
                        <a:rPr lang="en-US" sz="1200" dirty="0">
                          <a:latin typeface="Trebuchet MS" panose="020B0603020202020204" pitchFamily="34" charset="0"/>
                        </a:rPr>
                        <a:t> </a:t>
                      </a:r>
                      <a:r>
                        <a:rPr lang="en-US" sz="1200" dirty="0" err="1">
                          <a:latin typeface="Trebuchet MS" panose="020B0603020202020204" pitchFamily="34" charset="0"/>
                        </a:rPr>
                        <a:t>datoriile</a:t>
                      </a:r>
                      <a:r>
                        <a:rPr lang="en-US" sz="1200" dirty="0">
                          <a:latin typeface="Trebuchet MS" panose="020B0603020202020204" pitchFamily="34" charset="0"/>
                        </a:rPr>
                        <a:t> </a:t>
                      </a:r>
                      <a:r>
                        <a:rPr lang="en-US" sz="1200" dirty="0" err="1">
                          <a:latin typeface="Trebuchet MS" panose="020B0603020202020204" pitchFamily="34" charset="0"/>
                        </a:rPr>
                        <a:t>companiei</a:t>
                      </a:r>
                      <a:r>
                        <a:rPr lang="en-US" sz="1200" dirty="0">
                          <a:latin typeface="Trebuchet MS" panose="020B0603020202020204" pitchFamily="34" charset="0"/>
                        </a:rPr>
                        <a:t> A </a:t>
                      </a:r>
                      <a:r>
                        <a:rPr lang="en-US" sz="1200" dirty="0" err="1">
                          <a:latin typeface="Trebuchet MS" panose="020B0603020202020204" pitchFamily="34" charset="0"/>
                        </a:rPr>
                        <a:t>prin</a:t>
                      </a:r>
                      <a:r>
                        <a:rPr lang="en-US" sz="1200" dirty="0">
                          <a:latin typeface="Trebuchet MS" panose="020B0603020202020204" pitchFamily="34" charset="0"/>
                        </a:rPr>
                        <a:t> </a:t>
                      </a:r>
                      <a:r>
                        <a:rPr lang="en-US" sz="1200" dirty="0" err="1">
                          <a:latin typeface="Trebuchet MS" panose="020B0603020202020204" pitchFamily="34" charset="0"/>
                        </a:rPr>
                        <a:t>includerea</a:t>
                      </a:r>
                      <a:r>
                        <a:rPr lang="en-US" sz="1200" dirty="0">
                          <a:latin typeface="Trebuchet MS" panose="020B0603020202020204" pitchFamily="34" charset="0"/>
                        </a:rPr>
                        <a:t> </a:t>
                      </a:r>
                      <a:r>
                        <a:rPr lang="en-US" sz="1200" dirty="0" err="1">
                          <a:latin typeface="Trebuchet MS" panose="020B0603020202020204" pitchFamily="34" charset="0"/>
                        </a:rPr>
                        <a:t>valorii</a:t>
                      </a:r>
                      <a:r>
                        <a:rPr lang="en-US" sz="1200" dirty="0">
                          <a:latin typeface="Trebuchet MS" panose="020B0603020202020204" pitchFamily="34" charset="0"/>
                        </a:rPr>
                        <a:t> </a:t>
                      </a:r>
                      <a:r>
                        <a:rPr lang="en-US" sz="1200" dirty="0" err="1">
                          <a:latin typeface="Trebuchet MS" panose="020B0603020202020204" pitchFamily="34" charset="0"/>
                        </a:rPr>
                        <a:t>activelor</a:t>
                      </a:r>
                      <a:r>
                        <a:rPr lang="en-US" sz="1200" dirty="0">
                          <a:latin typeface="Trebuchet MS" panose="020B0603020202020204" pitchFamily="34" charset="0"/>
                        </a:rPr>
                        <a:t> </a:t>
                      </a:r>
                      <a:r>
                        <a:rPr lang="en-US" sz="1200" dirty="0" err="1">
                          <a:latin typeface="Trebuchet MS" panose="020B0603020202020204" pitchFamily="34" charset="0"/>
                        </a:rPr>
                        <a:t>transferate</a:t>
                      </a:r>
                      <a:r>
                        <a:rPr lang="en-US" sz="1200" dirty="0">
                          <a:latin typeface="Trebuchet MS" panose="020B0603020202020204" pitchFamily="34" charset="0"/>
                        </a:rPr>
                        <a:t> </a:t>
                      </a:r>
                      <a:r>
                        <a:rPr lang="en-US" sz="1200" dirty="0" err="1">
                          <a:latin typeface="Trebuchet MS" panose="020B0603020202020204" pitchFamily="34" charset="0"/>
                        </a:rPr>
                        <a:t>spre</a:t>
                      </a:r>
                      <a:r>
                        <a:rPr lang="en-US" sz="1200" dirty="0">
                          <a:latin typeface="Trebuchet MS" panose="020B0603020202020204" pitchFamily="34" charset="0"/>
                        </a:rPr>
                        <a:t> </a:t>
                      </a:r>
                      <a:r>
                        <a:rPr lang="en-US" sz="1200" dirty="0" err="1">
                          <a:latin typeface="Trebuchet MS" panose="020B0603020202020204" pitchFamily="34" charset="0"/>
                        </a:rPr>
                        <a:t>prelucrare</a:t>
                      </a:r>
                      <a:r>
                        <a:rPr lang="en-US" sz="1200" dirty="0">
                          <a:latin typeface="Trebuchet MS" panose="020B0603020202020204" pitchFamily="34" charset="0"/>
                        </a:rPr>
                        <a:t>. </a:t>
                      </a:r>
                    </a:p>
                    <a:p>
                      <a:r>
                        <a:rPr lang="en-US" sz="1200" dirty="0" err="1">
                          <a:latin typeface="Trebuchet MS" panose="020B0603020202020204" pitchFamily="34" charset="0"/>
                        </a:rPr>
                        <a:t>Cresterea</a:t>
                      </a:r>
                      <a:r>
                        <a:rPr lang="en-US" sz="1200" dirty="0">
                          <a:latin typeface="Trebuchet MS" panose="020B0603020202020204" pitchFamily="34" charset="0"/>
                        </a:rPr>
                        <a:t> </a:t>
                      </a:r>
                      <a:r>
                        <a:rPr lang="en-US" sz="1200" dirty="0" err="1">
                          <a:latin typeface="Trebuchet MS" panose="020B0603020202020204" pitchFamily="34" charset="0"/>
                        </a:rPr>
                        <a:t>supradimensionata</a:t>
                      </a:r>
                      <a:r>
                        <a:rPr lang="en-US" sz="1200" dirty="0">
                          <a:latin typeface="Trebuchet MS" panose="020B0603020202020204" pitchFamily="34" charset="0"/>
                        </a:rPr>
                        <a:t> a </a:t>
                      </a:r>
                      <a:r>
                        <a:rPr lang="en-US" sz="1200" dirty="0" err="1">
                          <a:latin typeface="Trebuchet MS" panose="020B0603020202020204" pitchFamily="34" charset="0"/>
                        </a:rPr>
                        <a:t>creantelor</a:t>
                      </a:r>
                      <a:r>
                        <a:rPr lang="en-US" sz="1200" dirty="0">
                          <a:latin typeface="Trebuchet MS" panose="020B0603020202020204" pitchFamily="34" charset="0"/>
                        </a:rPr>
                        <a:t> </a:t>
                      </a:r>
                      <a:r>
                        <a:rPr lang="en-US" sz="1200" dirty="0" err="1">
                          <a:latin typeface="Trebuchet MS" panose="020B0603020202020204" pitchFamily="34" charset="0"/>
                        </a:rPr>
                        <a:t>companiei</a:t>
                      </a:r>
                      <a:r>
                        <a:rPr lang="en-US" sz="1200" dirty="0">
                          <a:latin typeface="Trebuchet MS" panose="020B0603020202020204" pitchFamily="34" charset="0"/>
                        </a:rPr>
                        <a:t> B </a:t>
                      </a:r>
                      <a:r>
                        <a:rPr lang="en-US" sz="1200" dirty="0" err="1">
                          <a:latin typeface="Trebuchet MS" panose="020B0603020202020204" pitchFamily="34" charset="0"/>
                        </a:rPr>
                        <a:t>prin</a:t>
                      </a:r>
                      <a:r>
                        <a:rPr lang="en-US" sz="1200" dirty="0">
                          <a:latin typeface="Trebuchet MS" panose="020B0603020202020204" pitchFamily="34" charset="0"/>
                        </a:rPr>
                        <a:t> </a:t>
                      </a:r>
                      <a:r>
                        <a:rPr lang="en-US" sz="1200" dirty="0" err="1">
                          <a:latin typeface="Trebuchet MS" panose="020B0603020202020204" pitchFamily="34" charset="0"/>
                        </a:rPr>
                        <a:t>includerea</a:t>
                      </a:r>
                      <a:r>
                        <a:rPr lang="en-US" sz="1200" dirty="0">
                          <a:latin typeface="Trebuchet MS" panose="020B0603020202020204" pitchFamily="34" charset="0"/>
                        </a:rPr>
                        <a:t> </a:t>
                      </a:r>
                      <a:r>
                        <a:rPr lang="en-US" sz="1200" dirty="0" err="1">
                          <a:latin typeface="Trebuchet MS" panose="020B0603020202020204" pitchFamily="34" charset="0"/>
                        </a:rPr>
                        <a:t>valorii</a:t>
                      </a:r>
                      <a:r>
                        <a:rPr lang="en-US" sz="1200" dirty="0">
                          <a:latin typeface="Trebuchet MS" panose="020B0603020202020204" pitchFamily="34" charset="0"/>
                        </a:rPr>
                        <a:t> </a:t>
                      </a:r>
                      <a:r>
                        <a:rPr lang="en-US" sz="1200" dirty="0" err="1">
                          <a:latin typeface="Trebuchet MS" panose="020B0603020202020204" pitchFamily="34" charset="0"/>
                        </a:rPr>
                        <a:t>activelor</a:t>
                      </a:r>
                      <a:r>
                        <a:rPr lang="en-US" sz="1200" dirty="0">
                          <a:latin typeface="Trebuchet MS" panose="020B0603020202020204" pitchFamily="34" charset="0"/>
                        </a:rPr>
                        <a:t> </a:t>
                      </a:r>
                      <a:r>
                        <a:rPr lang="en-US" sz="1200" dirty="0" err="1">
                          <a:latin typeface="Trebuchet MS" panose="020B0603020202020204" pitchFamily="34" charset="0"/>
                        </a:rPr>
                        <a:t>transferate</a:t>
                      </a:r>
                      <a:r>
                        <a:rPr lang="en-US" sz="1200" dirty="0">
                          <a:latin typeface="Trebuchet MS" panose="020B0603020202020204" pitchFamily="34" charset="0"/>
                        </a:rPr>
                        <a:t> </a:t>
                      </a:r>
                      <a:r>
                        <a:rPr lang="en-US" sz="1200" dirty="0" err="1">
                          <a:latin typeface="Trebuchet MS" panose="020B0603020202020204" pitchFamily="34" charset="0"/>
                        </a:rPr>
                        <a:t>spre</a:t>
                      </a:r>
                      <a:r>
                        <a:rPr lang="en-US" sz="1200" dirty="0">
                          <a:latin typeface="Trebuchet MS" panose="020B0603020202020204" pitchFamily="34" charset="0"/>
                        </a:rPr>
                        <a:t> </a:t>
                      </a:r>
                      <a:r>
                        <a:rPr lang="en-US" sz="1200" dirty="0" err="1">
                          <a:latin typeface="Trebuchet MS" panose="020B0603020202020204" pitchFamily="34" charset="0"/>
                        </a:rPr>
                        <a:t>prelucrare</a:t>
                      </a:r>
                      <a:r>
                        <a:rPr lang="en-US" sz="1200" dirty="0">
                          <a:latin typeface="Trebuchet MS" panose="020B0603020202020204" pitchFamily="34" charset="0"/>
                        </a:rPr>
                        <a:t> de </a:t>
                      </a:r>
                      <a:r>
                        <a:rPr lang="en-US" sz="1200" dirty="0" err="1">
                          <a:latin typeface="Trebuchet MS" panose="020B0603020202020204" pitchFamily="34" charset="0"/>
                        </a:rPr>
                        <a:t>catre</a:t>
                      </a:r>
                      <a:r>
                        <a:rPr lang="en-US" sz="1200" dirty="0">
                          <a:latin typeface="Trebuchet MS" panose="020B0603020202020204" pitchFamily="34" charset="0"/>
                        </a:rPr>
                        <a:t> </a:t>
                      </a:r>
                      <a:r>
                        <a:rPr lang="en-US" sz="1200" dirty="0" err="1">
                          <a:latin typeface="Trebuchet MS" panose="020B0603020202020204" pitchFamily="34" charset="0"/>
                        </a:rPr>
                        <a:t>compania</a:t>
                      </a:r>
                      <a:r>
                        <a:rPr lang="en-US" sz="1200" dirty="0">
                          <a:latin typeface="Trebuchet MS" panose="020B0603020202020204" pitchFamily="34" charset="0"/>
                        </a:rPr>
                        <a:t> A.  </a:t>
                      </a:r>
                    </a:p>
                    <a:p>
                      <a:r>
                        <a:rPr lang="en-US" sz="1200" dirty="0" err="1">
                          <a:latin typeface="Trebuchet MS" panose="020B0603020202020204" pitchFamily="34" charset="0"/>
                        </a:rPr>
                        <a:t>Prin</a:t>
                      </a:r>
                      <a:r>
                        <a:rPr lang="en-US" sz="1200" dirty="0">
                          <a:latin typeface="Trebuchet MS" panose="020B0603020202020204" pitchFamily="34" charset="0"/>
                        </a:rPr>
                        <a:t> </a:t>
                      </a:r>
                      <a:r>
                        <a:rPr lang="en-US" sz="1200" dirty="0" err="1">
                          <a:latin typeface="Trebuchet MS" panose="020B0603020202020204" pitchFamily="34" charset="0"/>
                        </a:rPr>
                        <a:t>mecanismul</a:t>
                      </a:r>
                      <a:r>
                        <a:rPr lang="en-US" sz="1200" dirty="0">
                          <a:latin typeface="Trebuchet MS" panose="020B0603020202020204" pitchFamily="34" charset="0"/>
                        </a:rPr>
                        <a:t> de </a:t>
                      </a:r>
                      <a:r>
                        <a:rPr lang="en-US" sz="1200" dirty="0" err="1">
                          <a:latin typeface="Trebuchet MS" panose="020B0603020202020204" pitchFamily="34" charset="0"/>
                        </a:rPr>
                        <a:t>decontare</a:t>
                      </a:r>
                      <a:r>
                        <a:rPr lang="en-US" sz="1200" dirty="0">
                          <a:latin typeface="Trebuchet MS" panose="020B0603020202020204" pitchFamily="34" charset="0"/>
                        </a:rPr>
                        <a:t> </a:t>
                      </a:r>
                      <a:r>
                        <a:rPr lang="en-US" sz="1200" dirty="0" err="1">
                          <a:latin typeface="Trebuchet MS" panose="020B0603020202020204" pitchFamily="34" charset="0"/>
                        </a:rPr>
                        <a:t>prin</a:t>
                      </a:r>
                      <a:r>
                        <a:rPr lang="en-US" sz="1200" dirty="0">
                          <a:latin typeface="Trebuchet MS" panose="020B0603020202020204" pitchFamily="34" charset="0"/>
                        </a:rPr>
                        <a:t> </a:t>
                      </a:r>
                      <a:r>
                        <a:rPr lang="en-US" sz="1200" dirty="0" err="1">
                          <a:latin typeface="Trebuchet MS" panose="020B0603020202020204" pitchFamily="34" charset="0"/>
                        </a:rPr>
                        <a:t>netuire</a:t>
                      </a:r>
                      <a:r>
                        <a:rPr lang="en-US" sz="1200" dirty="0">
                          <a:latin typeface="Trebuchet MS" panose="020B0603020202020204" pitchFamily="34" charset="0"/>
                        </a:rPr>
                        <a:t> din </a:t>
                      </a:r>
                      <a:r>
                        <a:rPr lang="en-US" sz="1200" dirty="0" err="1">
                          <a:latin typeface="Trebuchet MS" panose="020B0603020202020204" pitchFamily="34" charset="0"/>
                        </a:rPr>
                        <a:t>punct</a:t>
                      </a:r>
                      <a:r>
                        <a:rPr lang="en-US" sz="1200" dirty="0">
                          <a:latin typeface="Trebuchet MS" panose="020B0603020202020204" pitchFamily="34" charset="0"/>
                        </a:rPr>
                        <a:t> de </a:t>
                      </a:r>
                      <a:r>
                        <a:rPr lang="en-US" sz="1200" dirty="0" err="1">
                          <a:latin typeface="Trebuchet MS" panose="020B0603020202020204" pitchFamily="34" charset="0"/>
                        </a:rPr>
                        <a:t>vedere</a:t>
                      </a:r>
                      <a:r>
                        <a:rPr lang="en-US" sz="1200" dirty="0">
                          <a:latin typeface="Trebuchet MS" panose="020B0603020202020204" pitchFamily="34" charset="0"/>
                        </a:rPr>
                        <a:t> cash, </a:t>
                      </a:r>
                      <a:r>
                        <a:rPr lang="en-US" sz="1200" dirty="0" err="1">
                          <a:latin typeface="Trebuchet MS" panose="020B0603020202020204" pitchFamily="34" charset="0"/>
                        </a:rPr>
                        <a:t>acest</a:t>
                      </a:r>
                      <a:r>
                        <a:rPr lang="en-US" sz="1200" dirty="0">
                          <a:latin typeface="Trebuchet MS" panose="020B0603020202020204" pitchFamily="34" charset="0"/>
                        </a:rPr>
                        <a:t> impact se </a:t>
                      </a:r>
                      <a:r>
                        <a:rPr lang="en-US" sz="1200" dirty="0" err="1">
                          <a:latin typeface="Trebuchet MS" panose="020B0603020202020204" pitchFamily="34" charset="0"/>
                        </a:rPr>
                        <a:t>anuleaza</a:t>
                      </a:r>
                      <a:r>
                        <a:rPr lang="en-US" sz="1200" dirty="0">
                          <a:latin typeface="Trebuchet MS" panose="020B0603020202020204" pitchFamily="34" charset="0"/>
                        </a:rPr>
                        <a:t>, </a:t>
                      </a:r>
                      <a:r>
                        <a:rPr lang="en-US" sz="1200" dirty="0" err="1">
                          <a:latin typeface="Trebuchet MS" panose="020B0603020202020204" pitchFamily="34" charset="0"/>
                        </a:rPr>
                        <a:t>insa</a:t>
                      </a:r>
                      <a:r>
                        <a:rPr lang="en-US" sz="1200" dirty="0">
                          <a:latin typeface="Trebuchet MS" panose="020B0603020202020204" pitchFamily="34" charset="0"/>
                        </a:rPr>
                        <a:t> </a:t>
                      </a:r>
                      <a:r>
                        <a:rPr lang="en-US" sz="1200" dirty="0" err="1">
                          <a:latin typeface="Trebuchet MS" panose="020B0603020202020204" pitchFamily="34" charset="0"/>
                        </a:rPr>
                        <a:t>aceasta</a:t>
                      </a:r>
                      <a:r>
                        <a:rPr lang="en-US" sz="1200" dirty="0">
                          <a:latin typeface="Trebuchet MS" panose="020B0603020202020204" pitchFamily="34" charset="0"/>
                        </a:rPr>
                        <a:t> nu </a:t>
                      </a:r>
                      <a:r>
                        <a:rPr lang="en-US" sz="1200" dirty="0" err="1">
                          <a:latin typeface="Trebuchet MS" panose="020B0603020202020204" pitchFamily="34" charset="0"/>
                        </a:rPr>
                        <a:t>elimina</a:t>
                      </a:r>
                      <a:r>
                        <a:rPr lang="en-US" sz="1200" dirty="0">
                          <a:latin typeface="Trebuchet MS" panose="020B0603020202020204" pitchFamily="34" charset="0"/>
                        </a:rPr>
                        <a:t> </a:t>
                      </a:r>
                      <a:r>
                        <a:rPr lang="en-US" sz="1200" dirty="0" err="1">
                          <a:latin typeface="Trebuchet MS" panose="020B0603020202020204" pitchFamily="34" charset="0"/>
                        </a:rPr>
                        <a:t>riscul</a:t>
                      </a:r>
                      <a:r>
                        <a:rPr lang="en-US" sz="1200" dirty="0">
                          <a:latin typeface="Trebuchet MS" panose="020B0603020202020204" pitchFamily="34" charset="0"/>
                        </a:rPr>
                        <a:t> de </a:t>
                      </a:r>
                      <a:r>
                        <a:rPr lang="en-US" sz="1200" dirty="0" err="1">
                          <a:latin typeface="Trebuchet MS" panose="020B0603020202020204" pitchFamily="34" charset="0"/>
                        </a:rPr>
                        <a:t>nereflectare</a:t>
                      </a:r>
                      <a:r>
                        <a:rPr lang="en-US" sz="1200" dirty="0">
                          <a:latin typeface="Trebuchet MS" panose="020B0603020202020204" pitchFamily="34" charset="0"/>
                        </a:rPr>
                        <a:t> a </a:t>
                      </a:r>
                      <a:r>
                        <a:rPr lang="en-US" sz="1200" dirty="0" err="1">
                          <a:latin typeface="Trebuchet MS" panose="020B0603020202020204" pitchFamily="34" charset="0"/>
                        </a:rPr>
                        <a:t>fondului</a:t>
                      </a:r>
                      <a:r>
                        <a:rPr lang="en-US" sz="1200" dirty="0">
                          <a:latin typeface="Trebuchet MS" panose="020B0603020202020204" pitchFamily="34" charset="0"/>
                        </a:rPr>
                        <a:t> economic. </a:t>
                      </a:r>
                    </a:p>
                  </a:txBody>
                  <a:tcPr>
                    <a:solidFill>
                      <a:srgbClr val="EEE8E5"/>
                    </a:solidFill>
                  </a:tcPr>
                </a:tc>
                <a:extLst>
                  <a:ext uri="{0D108BD9-81ED-4DB2-BD59-A6C34878D82A}">
                    <a16:rowId xmlns:a16="http://schemas.microsoft.com/office/drawing/2014/main" val="1171617788"/>
                  </a:ext>
                </a:extLst>
              </a:tr>
            </a:tbl>
          </a:graphicData>
        </a:graphic>
      </p:graphicFrame>
    </p:spTree>
    <p:extLst>
      <p:ext uri="{BB962C8B-B14F-4D97-AF65-F5344CB8AC3E}">
        <p14:creationId xmlns:p14="http://schemas.microsoft.com/office/powerpoint/2010/main" val="402644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A68A3629-EF92-4495-B989-C2B99AA7FE2D}"/>
              </a:ext>
            </a:extLst>
          </p:cNvPr>
          <p:cNvGraphicFramePr/>
          <p:nvPr>
            <p:extLst>
              <p:ext uri="{D42A27DB-BD31-4B8C-83A1-F6EECF244321}">
                <p14:modId xmlns:p14="http://schemas.microsoft.com/office/powerpoint/2010/main" val="3131373691"/>
              </p:ext>
            </p:extLst>
          </p:nvPr>
        </p:nvGraphicFramePr>
        <p:xfrm>
          <a:off x="1568624" y="1157038"/>
          <a:ext cx="6875820" cy="4645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F4899BC3-9E7F-4DDC-8DB8-66235B5C0E19}"/>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Lst>
          </a:blip>
          <a:srcRect l="10672" t="33474" r="74035" b="46877"/>
          <a:stretch/>
        </p:blipFill>
        <p:spPr>
          <a:xfrm>
            <a:off x="133626" y="1549006"/>
            <a:ext cx="1434998" cy="1375938"/>
          </a:xfrm>
          <a:prstGeom prst="ellipse">
            <a:avLst/>
          </a:prstGeom>
          <a:ln>
            <a:noFill/>
          </a:ln>
          <a:effectLst>
            <a:softEdge rad="112500"/>
          </a:effectLst>
        </p:spPr>
      </p:pic>
      <p:sp>
        <p:nvSpPr>
          <p:cNvPr id="14" name="Shape 883">
            <a:extLst>
              <a:ext uri="{FF2B5EF4-FFF2-40B4-BE49-F238E27FC236}">
                <a16:creationId xmlns:a16="http://schemas.microsoft.com/office/drawing/2014/main" id="{BEAEE263-47CF-4FA8-A04A-8226E1B08E6D}"/>
              </a:ext>
            </a:extLst>
          </p:cNvPr>
          <p:cNvSpPr/>
          <p:nvPr/>
        </p:nvSpPr>
        <p:spPr>
          <a:xfrm>
            <a:off x="8995948" y="-491822"/>
            <a:ext cx="815809" cy="18804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ctr"/>
            <a:r>
              <a:rPr lang="en-US" sz="975" b="1" dirty="0" err="1">
                <a:solidFill>
                  <a:schemeClr val="bg1">
                    <a:lumMod val="95000"/>
                  </a:schemeClr>
                </a:solidFill>
                <a:latin typeface="Trebuchet MS" panose="020B0603020202020204" pitchFamily="34" charset="0"/>
              </a:rPr>
              <a:t>Riscuri</a:t>
            </a:r>
            <a:endParaRPr sz="975" dirty="0">
              <a:solidFill>
                <a:schemeClr val="bg1">
                  <a:lumMod val="95000"/>
                </a:schemeClr>
              </a:solidFill>
            </a:endParaRPr>
          </a:p>
        </p:txBody>
      </p:sp>
      <p:sp>
        <p:nvSpPr>
          <p:cNvPr id="21" name="Shape 883">
            <a:extLst>
              <a:ext uri="{FF2B5EF4-FFF2-40B4-BE49-F238E27FC236}">
                <a16:creationId xmlns:a16="http://schemas.microsoft.com/office/drawing/2014/main" id="{509FF143-D522-4743-A6D4-175345AF5FF5}"/>
              </a:ext>
            </a:extLst>
          </p:cNvPr>
          <p:cNvSpPr/>
          <p:nvPr/>
        </p:nvSpPr>
        <p:spPr>
          <a:xfrm>
            <a:off x="8241565" y="655547"/>
            <a:ext cx="1630347" cy="278007"/>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ctr"/>
            <a:r>
              <a:rPr lang="en-US" sz="975" b="1" dirty="0" err="1">
                <a:solidFill>
                  <a:schemeClr val="bg1">
                    <a:lumMod val="95000"/>
                  </a:schemeClr>
                </a:solidFill>
                <a:latin typeface="Trebuchet MS" panose="020B0603020202020204" pitchFamily="34" charset="0"/>
              </a:rPr>
              <a:t>Riscuri</a:t>
            </a:r>
            <a:endParaRPr sz="975" dirty="0">
              <a:solidFill>
                <a:schemeClr val="bg1">
                  <a:lumMod val="95000"/>
                </a:schemeClr>
              </a:solidFill>
            </a:endParaRPr>
          </a:p>
        </p:txBody>
      </p:sp>
      <p:pic>
        <p:nvPicPr>
          <p:cNvPr id="10" name="Picture 9">
            <a:extLst>
              <a:ext uri="{FF2B5EF4-FFF2-40B4-BE49-F238E27FC236}">
                <a16:creationId xmlns:a16="http://schemas.microsoft.com/office/drawing/2014/main" id="{0B60E8A9-116D-42FF-A5CB-D01D571C717D}"/>
              </a:ext>
            </a:extLst>
          </p:cNvPr>
          <p:cNvPicPr>
            <a:picLocks noChangeAspect="1"/>
          </p:cNvPicPr>
          <p:nvPr/>
        </p:nvPicPr>
        <p:blipFill rotWithShape="1">
          <a:blip r:embed="rId9"/>
          <a:srcRect l="10672" t="33474" r="74035" b="46877"/>
          <a:stretch/>
        </p:blipFill>
        <p:spPr>
          <a:xfrm>
            <a:off x="8096712" y="3164746"/>
            <a:ext cx="1635100" cy="1567804"/>
          </a:xfrm>
          <a:prstGeom prst="ellipse">
            <a:avLst/>
          </a:prstGeom>
          <a:ln>
            <a:noFill/>
          </a:ln>
          <a:effectLst>
            <a:softEdge rad="112500"/>
          </a:effectLst>
        </p:spPr>
      </p:pic>
      <p:sp>
        <p:nvSpPr>
          <p:cNvPr id="12" name="TextBox 4">
            <a:extLst>
              <a:ext uri="{FF2B5EF4-FFF2-40B4-BE49-F238E27FC236}">
                <a16:creationId xmlns:a16="http://schemas.microsoft.com/office/drawing/2014/main" id="{EBAB280B-9FEA-4ACE-92D2-12294FA0FAEB}"/>
              </a:ext>
            </a:extLst>
          </p:cNvPr>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ro-RO" sz="600">
                <a:solidFill>
                  <a:schemeClr val="bg1"/>
                </a:solidFill>
              </a:rPr>
              <a:t>Page #</a:t>
            </a:r>
          </a:p>
        </p:txBody>
      </p:sp>
      <p:sp>
        <p:nvSpPr>
          <p:cNvPr id="13" name="TextBox 5">
            <a:extLst>
              <a:ext uri="{FF2B5EF4-FFF2-40B4-BE49-F238E27FC236}">
                <a16:creationId xmlns:a16="http://schemas.microsoft.com/office/drawing/2014/main" id="{D1A4605D-AB11-4C7A-86AD-8751AD9ABF9E}"/>
              </a:ext>
            </a:extLst>
          </p:cNvPr>
          <p:cNvSpPr txBox="1">
            <a:spLocks noChangeArrowheads="1"/>
          </p:cNvSpPr>
          <p:nvPr/>
        </p:nvSpPr>
        <p:spPr bwMode="auto">
          <a:xfrm>
            <a:off x="8158701" y="6312243"/>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11</a:t>
            </a:r>
          </a:p>
        </p:txBody>
      </p:sp>
      <p:sp>
        <p:nvSpPr>
          <p:cNvPr id="16" name="Title 1">
            <a:extLst>
              <a:ext uri="{FF2B5EF4-FFF2-40B4-BE49-F238E27FC236}">
                <a16:creationId xmlns:a16="http://schemas.microsoft.com/office/drawing/2014/main" id="{0365E5ED-92AD-4BF2-B96B-DC115F270E14}"/>
              </a:ext>
            </a:extLst>
          </p:cNvPr>
          <p:cNvSpPr txBox="1">
            <a:spLocks/>
          </p:cNvSpPr>
          <p:nvPr/>
        </p:nvSpPr>
        <p:spPr>
          <a:xfrm>
            <a:off x="468679" y="684051"/>
            <a:ext cx="8915400" cy="654050"/>
          </a:xfrm>
          <a:prstGeom prst="rect">
            <a:avLst/>
          </a:prstGeom>
        </p:spPr>
        <p:txBody>
          <a:bodyPr lIns="0"/>
          <a:lstStyle>
            <a:lvl1pPr algn="r" rtl="0" eaLnBrk="0" fontAlgn="base" hangingPunct="0">
              <a:spcBef>
                <a:spcPct val="0"/>
              </a:spcBef>
              <a:spcAft>
                <a:spcPct val="0"/>
              </a:spcAft>
              <a:defRPr sz="2400"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400">
                <a:solidFill>
                  <a:schemeClr val="tx1"/>
                </a:solidFill>
                <a:latin typeface="Arial" charset="0"/>
                <a:cs typeface="Arial" charset="0"/>
              </a:defRPr>
            </a:lvl2pPr>
            <a:lvl3pPr algn="r" rtl="0" eaLnBrk="0" fontAlgn="base" hangingPunct="0">
              <a:spcBef>
                <a:spcPct val="0"/>
              </a:spcBef>
              <a:spcAft>
                <a:spcPct val="0"/>
              </a:spcAft>
              <a:defRPr sz="2400">
                <a:solidFill>
                  <a:schemeClr val="tx1"/>
                </a:solidFill>
                <a:latin typeface="Arial" charset="0"/>
                <a:cs typeface="Arial" charset="0"/>
              </a:defRPr>
            </a:lvl3pPr>
            <a:lvl4pPr algn="r" rtl="0" eaLnBrk="0" fontAlgn="base" hangingPunct="0">
              <a:spcBef>
                <a:spcPct val="0"/>
              </a:spcBef>
              <a:spcAft>
                <a:spcPct val="0"/>
              </a:spcAft>
              <a:defRPr sz="2400">
                <a:solidFill>
                  <a:schemeClr val="tx1"/>
                </a:solidFill>
                <a:latin typeface="Arial" charset="0"/>
                <a:cs typeface="Arial" charset="0"/>
              </a:defRPr>
            </a:lvl4pPr>
            <a:lvl5pPr algn="r" rtl="0" eaLnBrk="0" fontAlgn="base" hangingPunct="0">
              <a:spcBef>
                <a:spcPct val="0"/>
              </a:spcBef>
              <a:spcAft>
                <a:spcPct val="0"/>
              </a:spcAft>
              <a:defRPr sz="2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b="1" dirty="0">
                <a:solidFill>
                  <a:srgbClr val="2EB0A4"/>
                </a:solidFill>
                <a:latin typeface="Trebuchet MS" pitchFamily="34" charset="0"/>
                <a:cs typeface="Arial" charset="0"/>
              </a:rPr>
              <a:t>Impact in </a:t>
            </a:r>
            <a:r>
              <a:rPr lang="en-US" sz="2000" b="1" dirty="0" err="1">
                <a:solidFill>
                  <a:srgbClr val="2EB0A4"/>
                </a:solidFill>
                <a:latin typeface="Trebuchet MS" pitchFamily="34" charset="0"/>
                <a:cs typeface="Arial" charset="0"/>
              </a:rPr>
              <a:t>calculul</a:t>
            </a:r>
            <a:r>
              <a:rPr lang="en-US" sz="2000" b="1" dirty="0">
                <a:solidFill>
                  <a:srgbClr val="2EB0A4"/>
                </a:solidFill>
                <a:latin typeface="Trebuchet MS" pitchFamily="34" charset="0"/>
                <a:cs typeface="Arial" charset="0"/>
              </a:rPr>
              <a:t> </a:t>
            </a:r>
            <a:r>
              <a:rPr lang="en-US" sz="2000" b="1" dirty="0" err="1">
                <a:solidFill>
                  <a:srgbClr val="2EB0A4"/>
                </a:solidFill>
                <a:latin typeface="Trebuchet MS" pitchFamily="34" charset="0"/>
                <a:cs typeface="Arial" charset="0"/>
              </a:rPr>
              <a:t>indicatorilor</a:t>
            </a:r>
            <a:r>
              <a:rPr lang="en-US" sz="2000" b="1" dirty="0">
                <a:solidFill>
                  <a:srgbClr val="2EB0A4"/>
                </a:solidFill>
                <a:latin typeface="Trebuchet MS" pitchFamily="34" charset="0"/>
                <a:cs typeface="Arial" charset="0"/>
              </a:rPr>
              <a:t> </a:t>
            </a:r>
            <a:r>
              <a:rPr lang="en-US" sz="2000" b="1" dirty="0" err="1">
                <a:solidFill>
                  <a:srgbClr val="2EB0A4"/>
                </a:solidFill>
                <a:latin typeface="Trebuchet MS" pitchFamily="34" charset="0"/>
                <a:cs typeface="Arial" charset="0"/>
              </a:rPr>
              <a:t>si</a:t>
            </a:r>
            <a:r>
              <a:rPr lang="en-US" sz="2000" b="1" dirty="0">
                <a:solidFill>
                  <a:srgbClr val="2EB0A4"/>
                </a:solidFill>
                <a:latin typeface="Trebuchet MS" pitchFamily="34" charset="0"/>
                <a:cs typeface="Arial" charset="0"/>
              </a:rPr>
              <a:t> </a:t>
            </a:r>
            <a:r>
              <a:rPr lang="en-US" sz="2000" b="1" dirty="0" err="1">
                <a:solidFill>
                  <a:srgbClr val="2EB0A4"/>
                </a:solidFill>
                <a:latin typeface="Trebuchet MS" pitchFamily="34" charset="0"/>
                <a:cs typeface="Arial" charset="0"/>
              </a:rPr>
              <a:t>stabilirea</a:t>
            </a:r>
            <a:r>
              <a:rPr lang="en-US" sz="2000" b="1" dirty="0">
                <a:solidFill>
                  <a:srgbClr val="2EB0A4"/>
                </a:solidFill>
                <a:latin typeface="Trebuchet MS" pitchFamily="34" charset="0"/>
                <a:cs typeface="Arial" charset="0"/>
              </a:rPr>
              <a:t> </a:t>
            </a:r>
            <a:r>
              <a:rPr lang="en-US" sz="2000" b="1" dirty="0" err="1">
                <a:solidFill>
                  <a:srgbClr val="2EB0A4"/>
                </a:solidFill>
                <a:latin typeface="Trebuchet MS" pitchFamily="34" charset="0"/>
                <a:cs typeface="Arial" charset="0"/>
              </a:rPr>
              <a:t>remuneratiei</a:t>
            </a:r>
            <a:r>
              <a:rPr lang="en-US" sz="2000" b="1" dirty="0">
                <a:solidFill>
                  <a:srgbClr val="2EB0A4"/>
                </a:solidFill>
                <a:latin typeface="Trebuchet MS" pitchFamily="34" charset="0"/>
                <a:cs typeface="Arial" charset="0"/>
              </a:rPr>
              <a:t> </a:t>
            </a:r>
            <a:r>
              <a:rPr lang="en-US" sz="2000" b="1" dirty="0" err="1">
                <a:solidFill>
                  <a:srgbClr val="2EB0A4"/>
                </a:solidFill>
                <a:latin typeface="Trebuchet MS" pitchFamily="34" charset="0"/>
                <a:cs typeface="Arial" charset="0"/>
              </a:rPr>
              <a:t>corespunzatoare</a:t>
            </a:r>
            <a:endParaRPr lang="ro-RO" sz="2000" b="1" dirty="0">
              <a:solidFill>
                <a:srgbClr val="2EB0A4"/>
              </a:solidFill>
              <a:latin typeface="Trebuchet MS" pitchFamily="34" charset="0"/>
              <a:cs typeface="Arial" charset="0"/>
            </a:endParaRPr>
          </a:p>
        </p:txBody>
      </p:sp>
      <p:sp>
        <p:nvSpPr>
          <p:cNvPr id="17" name="Rectangle 16">
            <a:extLst>
              <a:ext uri="{FF2B5EF4-FFF2-40B4-BE49-F238E27FC236}">
                <a16:creationId xmlns:a16="http://schemas.microsoft.com/office/drawing/2014/main" id="{A8CDB94E-D591-4C22-97AD-9BE17B88E96A}"/>
              </a:ext>
            </a:extLst>
          </p:cNvPr>
          <p:cNvSpPr/>
          <p:nvPr/>
        </p:nvSpPr>
        <p:spPr>
          <a:xfrm>
            <a:off x="334969" y="6430772"/>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spTree>
    <p:extLst>
      <p:ext uri="{BB962C8B-B14F-4D97-AF65-F5344CB8AC3E}">
        <p14:creationId xmlns:p14="http://schemas.microsoft.com/office/powerpoint/2010/main" val="292655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4201878" y="476672"/>
            <a:ext cx="4150153" cy="3565758"/>
            <a:chOff x="3341172" y="1555297"/>
            <a:chExt cx="4150153" cy="3565758"/>
          </a:xfrm>
        </p:grpSpPr>
        <p:sp>
          <p:nvSpPr>
            <p:cNvPr id="9" name="Rectangle 8"/>
            <p:cNvSpPr/>
            <p:nvPr/>
          </p:nvSpPr>
          <p:spPr>
            <a:xfrm>
              <a:off x="3341172" y="3894195"/>
              <a:ext cx="1502244" cy="12268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p:cNvSpPr txBox="1"/>
            <p:nvPr/>
          </p:nvSpPr>
          <p:spPr>
            <a:xfrm>
              <a:off x="5172414" y="1555297"/>
              <a:ext cx="2318911" cy="9939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lvl="0" defTabSz="444500">
                <a:lnSpc>
                  <a:spcPct val="90000"/>
                </a:lnSpc>
                <a:spcBef>
                  <a:spcPct val="0"/>
                </a:spcBef>
                <a:buNone/>
              </a:pPr>
              <a:r>
                <a:rPr lang="en-US" sz="1000" b="1" i="0" u="none" kern="1200" dirty="0">
                  <a:latin typeface="Trebuchet MS" panose="020B0603020202020204" pitchFamily="34" charset="0"/>
                </a:rPr>
                <a:t>Alin Irimia</a:t>
              </a:r>
              <a:endParaRPr lang="en-US" sz="1000" dirty="0">
                <a:latin typeface="Trebuchet MS" panose="020B0603020202020204" pitchFamily="34" charset="0"/>
              </a:endParaRPr>
            </a:p>
            <a:p>
              <a:pPr lvl="0" defTabSz="444500">
                <a:lnSpc>
                  <a:spcPct val="90000"/>
                </a:lnSpc>
                <a:spcBef>
                  <a:spcPct val="0"/>
                </a:spcBef>
                <a:buNone/>
              </a:pPr>
              <a:r>
                <a:rPr lang="en-US" sz="1000" dirty="0">
                  <a:latin typeface="Trebuchet MS" panose="020B0603020202020204" pitchFamily="34" charset="0"/>
                </a:rPr>
                <a:t>Partner</a:t>
              </a:r>
            </a:p>
            <a:p>
              <a:pPr lvl="0" defTabSz="444500">
                <a:lnSpc>
                  <a:spcPct val="90000"/>
                </a:lnSpc>
                <a:spcBef>
                  <a:spcPct val="0"/>
                </a:spcBef>
                <a:buNone/>
              </a:pPr>
              <a:r>
                <a:rPr lang="en-US" sz="1000" dirty="0">
                  <a:latin typeface="Trebuchet MS" panose="020B0603020202020204" pitchFamily="34" charset="0"/>
                </a:rPr>
                <a:t>National Practice Lead</a:t>
              </a:r>
            </a:p>
            <a:p>
              <a:pPr lvl="0" algn="just" defTabSz="444500" fontAlgn="auto">
                <a:lnSpc>
                  <a:spcPct val="90000"/>
                </a:lnSpc>
                <a:spcAft>
                  <a:spcPts val="600"/>
                </a:spcAft>
              </a:pPr>
              <a:r>
                <a:rPr lang="en-US" sz="1000" b="0" i="0" u="none" kern="1200" dirty="0">
                  <a:latin typeface="Trebuchet MS" panose="020B0603020202020204" pitchFamily="34" charset="0"/>
                </a:rPr>
                <a:t>Transfer</a:t>
              </a:r>
              <a:r>
                <a:rPr lang="en-US" sz="1000" b="0" i="0" u="none" kern="1200" baseline="0" dirty="0">
                  <a:latin typeface="Trebuchet MS" panose="020B0603020202020204" pitchFamily="34" charset="0"/>
                </a:rPr>
                <a:t> Pricing &amp; Value Chain Taxation</a:t>
              </a:r>
              <a:endParaRPr lang="en-US" sz="1000" kern="1200" dirty="0">
                <a:latin typeface="Trebuchet MS" panose="020B0603020202020204" pitchFamily="34" charset="0"/>
              </a:endParaRPr>
            </a:p>
            <a:p>
              <a:pPr marL="0" lvl="0" indent="0" algn="just" defTabSz="444500" rtl="0" eaLnBrk="1" fontAlgn="auto" latinLnBrk="0" hangingPunct="1">
                <a:lnSpc>
                  <a:spcPct val="90000"/>
                </a:lnSpc>
                <a:spcBef>
                  <a:spcPct val="0"/>
                </a:spcBef>
                <a:spcAft>
                  <a:spcPts val="600"/>
                </a:spcAft>
                <a:buNone/>
              </a:pPr>
              <a:r>
                <a:rPr lang="en-US" sz="1000" b="0" i="0" u="none" kern="1200" dirty="0">
                  <a:latin typeface="Trebuchet MS" panose="020B0603020202020204" pitchFamily="34" charset="0"/>
                </a:rPr>
                <a:t>alin.irimia@bdo.ro</a:t>
              </a:r>
              <a:endParaRPr lang="en-US" sz="1000" kern="1200" dirty="0">
                <a:latin typeface="Trebuchet MS" panose="020B0603020202020204" pitchFamily="34" charset="0"/>
              </a:endParaRPr>
            </a:p>
            <a:p>
              <a:pPr marL="0" lvl="0" indent="0" algn="just" defTabSz="444500" rtl="0" eaLnBrk="1" fontAlgn="auto" latinLnBrk="0" hangingPunct="1">
                <a:lnSpc>
                  <a:spcPct val="90000"/>
                </a:lnSpc>
                <a:spcBef>
                  <a:spcPct val="0"/>
                </a:spcBef>
                <a:spcAft>
                  <a:spcPts val="600"/>
                </a:spcAft>
                <a:buNone/>
              </a:pPr>
              <a:r>
                <a:rPr lang="en-US" sz="1000" b="0" i="0" u="none" kern="1200" dirty="0">
                  <a:latin typeface="Trebuchet MS" panose="020B0603020202020204" pitchFamily="34" charset="0"/>
                </a:rPr>
                <a:t>+40 726 129 338 </a:t>
              </a:r>
              <a:endParaRPr lang="en-US" sz="1000" kern="1200" dirty="0">
                <a:latin typeface="Trebuchet MS" panose="020B0603020202020204" pitchFamily="34" charset="0"/>
              </a:endParaRPr>
            </a:p>
          </p:txBody>
        </p:sp>
      </p:grpSp>
      <p:sp>
        <p:nvSpPr>
          <p:cNvPr id="13" name="TextBox 12"/>
          <p:cNvSpPr txBox="1"/>
          <p:nvPr/>
        </p:nvSpPr>
        <p:spPr>
          <a:xfrm>
            <a:off x="4099223" y="335093"/>
            <a:ext cx="2088507" cy="10441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defTabSz="711200">
              <a:lnSpc>
                <a:spcPct val="90000"/>
              </a:lnSpc>
              <a:spcBef>
                <a:spcPct val="0"/>
              </a:spcBef>
              <a:buNone/>
            </a:pPr>
            <a:r>
              <a:rPr lang="fr-FR" sz="1000" kern="1200" dirty="0">
                <a:latin typeface="Trebuchet MS" panose="020B0603020202020204" pitchFamily="34" charset="0"/>
              </a:rPr>
              <a:t>Tel:+40-21-319 94 76</a:t>
            </a:r>
          </a:p>
          <a:p>
            <a:pPr marL="334963" lvl="0" indent="-334963" defTabSz="711200">
              <a:lnSpc>
                <a:spcPct val="90000"/>
              </a:lnSpc>
              <a:spcBef>
                <a:spcPct val="0"/>
              </a:spcBef>
              <a:spcAft>
                <a:spcPts val="200"/>
              </a:spcAft>
              <a:buNone/>
            </a:pPr>
            <a:r>
              <a:rPr lang="fr-FR" sz="1000" kern="1200" dirty="0">
                <a:latin typeface="Trebuchet MS" panose="020B0603020202020204" pitchFamily="34" charset="0"/>
              </a:rPr>
              <a:t>Fax:	+40-21-319 94 77</a:t>
            </a:r>
          </a:p>
          <a:p>
            <a:pPr marL="334963" lvl="0" indent="-334963" defTabSz="711200">
              <a:lnSpc>
                <a:spcPct val="90000"/>
              </a:lnSpc>
              <a:spcBef>
                <a:spcPct val="0"/>
              </a:spcBef>
              <a:spcAft>
                <a:spcPts val="200"/>
              </a:spcAft>
              <a:buNone/>
            </a:pPr>
            <a:r>
              <a:rPr lang="en-US" sz="1000" kern="1200" dirty="0">
                <a:latin typeface="Trebuchet MS" panose="020B0603020202020204" pitchFamily="34" charset="0"/>
              </a:rPr>
              <a:t>Web: </a:t>
            </a:r>
            <a:r>
              <a:rPr lang="fr-FR" sz="1000" u="sng" kern="1200" dirty="0">
                <a:latin typeface="Trebuchet MS" panose="020B0603020202020204" pitchFamily="34" charset="0"/>
                <a:hlinkClick r:id="rId2" tooltip="http://www.bdo.ro/&#10;blocked::http://www.bdo.ro/"/>
              </a:rPr>
              <a:t>http://www.bdo.ro</a:t>
            </a:r>
            <a:endParaRPr lang="en-US" sz="1000" kern="1200" dirty="0">
              <a:latin typeface="Trebuchet MS" panose="020B0603020202020204" pitchFamily="34" charset="0"/>
            </a:endParaRPr>
          </a:p>
        </p:txBody>
      </p:sp>
      <p:grpSp>
        <p:nvGrpSpPr>
          <p:cNvPr id="14" name="Group 13"/>
          <p:cNvGrpSpPr/>
          <p:nvPr/>
        </p:nvGrpSpPr>
        <p:grpSpPr>
          <a:xfrm>
            <a:off x="706369" y="291396"/>
            <a:ext cx="3689253" cy="1501604"/>
            <a:chOff x="2297336" y="1928184"/>
            <a:chExt cx="3689253" cy="1501604"/>
          </a:xfrm>
        </p:grpSpPr>
        <p:sp>
          <p:nvSpPr>
            <p:cNvPr id="15" name="Rectangle 14"/>
            <p:cNvSpPr/>
            <p:nvPr/>
          </p:nvSpPr>
          <p:spPr>
            <a:xfrm>
              <a:off x="2297336" y="2199626"/>
              <a:ext cx="2460700" cy="12301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p:cNvSpPr txBox="1"/>
            <p:nvPr/>
          </p:nvSpPr>
          <p:spPr>
            <a:xfrm>
              <a:off x="3525889" y="1928184"/>
              <a:ext cx="2460700" cy="12301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50" tIns="6350" rIns="6350" bIns="6350" numCol="1" spcCol="1270" anchor="ctr" anchorCtr="0">
              <a:noAutofit/>
            </a:bodyPr>
            <a:lstStyle/>
            <a:p>
              <a:pPr lvl="0" defTabSz="444500">
                <a:lnSpc>
                  <a:spcPct val="90000"/>
                </a:lnSpc>
                <a:spcBef>
                  <a:spcPct val="0"/>
                </a:spcBef>
                <a:buNone/>
              </a:pPr>
              <a:r>
                <a:rPr lang="pt-BR" sz="1000" b="1" kern="1200" dirty="0">
                  <a:latin typeface="Trebuchet MS" panose="020B0603020202020204" pitchFamily="34" charset="0"/>
                </a:rPr>
                <a:t>BDO Romania</a:t>
              </a:r>
            </a:p>
            <a:p>
              <a:pPr lvl="0" defTabSz="444500">
                <a:lnSpc>
                  <a:spcPct val="90000"/>
                </a:lnSpc>
                <a:spcBef>
                  <a:spcPct val="0"/>
                </a:spcBef>
                <a:buNone/>
              </a:pPr>
              <a:endParaRPr lang="pt-BR" sz="1000" b="1" dirty="0">
                <a:latin typeface="Trebuchet MS" panose="020B0603020202020204" pitchFamily="34" charset="0"/>
              </a:endParaRPr>
            </a:p>
            <a:p>
              <a:pPr marL="336550" lvl="0" indent="-334963" defTabSz="444500">
                <a:lnSpc>
                  <a:spcPct val="90000"/>
                </a:lnSpc>
                <a:spcBef>
                  <a:spcPct val="0"/>
                </a:spcBef>
                <a:spcAft>
                  <a:spcPts val="200"/>
                </a:spcAft>
                <a:buNone/>
              </a:pPr>
              <a:r>
                <a:rPr lang="en-US" sz="1000" kern="1200" dirty="0">
                  <a:latin typeface="Trebuchet MS" panose="020B0603020202020204" pitchFamily="34" charset="0"/>
                </a:rPr>
                <a:t>Victory Business Center,</a:t>
              </a:r>
            </a:p>
            <a:p>
              <a:pPr marL="336550" lvl="0" indent="-334963" defTabSz="444500">
                <a:lnSpc>
                  <a:spcPct val="90000"/>
                </a:lnSpc>
                <a:spcBef>
                  <a:spcPct val="0"/>
                </a:spcBef>
                <a:spcAft>
                  <a:spcPts val="200"/>
                </a:spcAft>
                <a:buNone/>
              </a:pPr>
              <a:r>
                <a:rPr lang="en-US" sz="1000" kern="1200" dirty="0">
                  <a:latin typeface="Trebuchet MS" panose="020B0603020202020204" pitchFamily="34" charset="0"/>
                </a:rPr>
                <a:t>24 </a:t>
              </a:r>
              <a:r>
                <a:rPr lang="en-US" sz="1000" kern="1200" dirty="0" err="1">
                  <a:latin typeface="Trebuchet MS" panose="020B0603020202020204" pitchFamily="34" charset="0"/>
                </a:rPr>
                <a:t>Invingatorilor</a:t>
              </a:r>
              <a:r>
                <a:rPr lang="en-US" sz="1000" kern="1200" dirty="0">
                  <a:latin typeface="Trebuchet MS" panose="020B0603020202020204" pitchFamily="34" charset="0"/>
                </a:rPr>
                <a:t> Street</a:t>
              </a:r>
              <a:endParaRPr lang="fr-FR" sz="1000" kern="1200" dirty="0">
                <a:latin typeface="Trebuchet MS" panose="020B0603020202020204" pitchFamily="34" charset="0"/>
              </a:endParaRPr>
            </a:p>
            <a:p>
              <a:pPr marL="336550" lvl="0" indent="-334963" defTabSz="444500">
                <a:lnSpc>
                  <a:spcPct val="90000"/>
                </a:lnSpc>
                <a:spcBef>
                  <a:spcPct val="0"/>
                </a:spcBef>
                <a:spcAft>
                  <a:spcPts val="200"/>
                </a:spcAft>
                <a:buNone/>
              </a:pPr>
              <a:r>
                <a:rPr lang="fr-FR" sz="1000" kern="1200" dirty="0">
                  <a:latin typeface="Trebuchet MS" panose="020B0603020202020204" pitchFamily="34" charset="0"/>
                </a:rPr>
                <a:t>030922, </a:t>
              </a:r>
              <a:r>
                <a:rPr lang="fr-FR" sz="1000" kern="1200" dirty="0" err="1">
                  <a:latin typeface="Trebuchet MS" panose="020B0603020202020204" pitchFamily="34" charset="0"/>
                </a:rPr>
                <a:t>Bucharest</a:t>
              </a:r>
              <a:r>
                <a:rPr lang="fr-FR" sz="1000" kern="1200" dirty="0">
                  <a:latin typeface="Trebuchet MS" panose="020B0603020202020204" pitchFamily="34" charset="0"/>
                </a:rPr>
                <a:t> -3</a:t>
              </a:r>
            </a:p>
            <a:p>
              <a:pPr marL="336550" lvl="0" indent="-334963" defTabSz="444500">
                <a:lnSpc>
                  <a:spcPct val="90000"/>
                </a:lnSpc>
                <a:spcBef>
                  <a:spcPct val="0"/>
                </a:spcBef>
                <a:spcAft>
                  <a:spcPts val="200"/>
                </a:spcAft>
                <a:buNone/>
              </a:pPr>
              <a:r>
                <a:rPr lang="fr-FR" sz="1000" kern="1200" dirty="0">
                  <a:latin typeface="Trebuchet MS" panose="020B0603020202020204" pitchFamily="34" charset="0"/>
                </a:rPr>
                <a:t>ROMANIA</a:t>
              </a:r>
            </a:p>
          </p:txBody>
        </p:sp>
      </p:grpSp>
      <p:pic>
        <p:nvPicPr>
          <p:cNvPr id="19" name="Picture 18"/>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l="22297" t="21350" r="23831" b="21600"/>
          <a:stretch/>
        </p:blipFill>
        <p:spPr>
          <a:xfrm>
            <a:off x="1478637" y="2020745"/>
            <a:ext cx="7005406" cy="3845272"/>
          </a:xfrm>
          <a:prstGeom prst="roundRect">
            <a:avLst>
              <a:gd name="adj" fmla="val 8594"/>
            </a:avLst>
          </a:prstGeom>
          <a:solidFill>
            <a:srgbClr val="FFFFFF">
              <a:shade val="85000"/>
            </a:srgbClr>
          </a:solidFill>
          <a:ln>
            <a:noFill/>
          </a:ln>
          <a:effectLst>
            <a:outerShdw blurRad="50800" dist="12700" dir="5400000" algn="ctr" rotWithShape="0">
              <a:srgbClr val="000000">
                <a:alpha val="43137"/>
              </a:srgbClr>
            </a:outerShdw>
            <a:reflection blurRad="12700" stA="38000" endPos="28000" dist="5000" dir="5400000" sy="-100000" algn="bl" rotWithShape="0"/>
          </a:effectLst>
        </p:spPr>
      </p:pic>
      <p:cxnSp>
        <p:nvCxnSpPr>
          <p:cNvPr id="22" name="Straight Connector 21"/>
          <p:cNvCxnSpPr/>
          <p:nvPr/>
        </p:nvCxnSpPr>
        <p:spPr>
          <a:xfrm flipV="1">
            <a:off x="5313040" y="1521558"/>
            <a:ext cx="1" cy="2225112"/>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p:cNvSpPr/>
          <p:nvPr/>
        </p:nvSpPr>
        <p:spPr>
          <a:xfrm>
            <a:off x="1559634" y="370359"/>
            <a:ext cx="6843411" cy="1143926"/>
          </a:xfrm>
          <a:prstGeom prst="roundRect">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spTree>
    <p:extLst>
      <p:ext uri="{BB962C8B-B14F-4D97-AF65-F5344CB8AC3E}">
        <p14:creationId xmlns:p14="http://schemas.microsoft.com/office/powerpoint/2010/main" val="166914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dirty="0">
                <a:solidFill>
                  <a:schemeClr val="bg1"/>
                </a:solidFill>
              </a:rPr>
              <a:t>Page #</a:t>
            </a:r>
            <a:endParaRPr lang="en-AU" sz="600" dirty="0">
              <a:solidFill>
                <a:schemeClr val="bg1"/>
              </a:solidFill>
            </a:endParaRPr>
          </a:p>
        </p:txBody>
      </p:sp>
      <p:sp>
        <p:nvSpPr>
          <p:cNvPr id="34"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1</a:t>
            </a:r>
          </a:p>
        </p:txBody>
      </p:sp>
      <p:sp>
        <p:nvSpPr>
          <p:cNvPr id="36" name="Title 1"/>
          <p:cNvSpPr>
            <a:spLocks noGrp="1"/>
          </p:cNvSpPr>
          <p:nvPr>
            <p:ph type="title"/>
          </p:nvPr>
        </p:nvSpPr>
        <p:spPr>
          <a:xfrm>
            <a:off x="466723" y="476672"/>
            <a:ext cx="8915400" cy="654050"/>
          </a:xfrm>
        </p:spPr>
        <p:txBody>
          <a:bodyPr lIns="0"/>
          <a:lstStyle/>
          <a:p>
            <a:r>
              <a:rPr lang="en-US" noProof="0" dirty="0" err="1">
                <a:solidFill>
                  <a:srgbClr val="2EB0A4"/>
                </a:solidFill>
                <a:latin typeface="Trebuchet MS" pitchFamily="34" charset="0"/>
                <a:cs typeface="Arial" charset="0"/>
              </a:rPr>
              <a:t>Cuvant</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inainte</a:t>
            </a:r>
            <a:endParaRPr lang="ro-RO" noProof="0" dirty="0">
              <a:solidFill>
                <a:srgbClr val="2EB0A4"/>
              </a:solidFill>
              <a:latin typeface="Trebuchet MS" pitchFamily="34" charset="0"/>
              <a:cs typeface="Arial" charset="0"/>
            </a:endParaRPr>
          </a:p>
        </p:txBody>
      </p:sp>
      <p:sp>
        <p:nvSpPr>
          <p:cNvPr id="8" name="Rectangle 7"/>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graphicFrame>
        <p:nvGraphicFramePr>
          <p:cNvPr id="10" name="Table 9">
            <a:extLst>
              <a:ext uri="{FF2B5EF4-FFF2-40B4-BE49-F238E27FC236}">
                <a16:creationId xmlns:a16="http://schemas.microsoft.com/office/drawing/2014/main" id="{80F2C572-90C6-49F2-9376-005544B4603A}"/>
              </a:ext>
            </a:extLst>
          </p:cNvPr>
          <p:cNvGraphicFramePr>
            <a:graphicFrameLocks noGrp="1"/>
          </p:cNvGraphicFramePr>
          <p:nvPr>
            <p:extLst>
              <p:ext uri="{D42A27DB-BD31-4B8C-83A1-F6EECF244321}">
                <p14:modId xmlns:p14="http://schemas.microsoft.com/office/powerpoint/2010/main" val="618518024"/>
              </p:ext>
            </p:extLst>
          </p:nvPr>
        </p:nvGraphicFramePr>
        <p:xfrm>
          <a:off x="459082" y="1052736"/>
          <a:ext cx="8915400" cy="5097780"/>
        </p:xfrm>
        <a:graphic>
          <a:graphicData uri="http://schemas.openxmlformats.org/drawingml/2006/table">
            <a:tbl>
              <a:tblPr firstRow="1" bandRow="1">
                <a:tableStyleId>{793D81CF-94F2-401A-BA57-92F5A7B2D0C5}</a:tableStyleId>
              </a:tblPr>
              <a:tblGrid>
                <a:gridCol w="8915400">
                  <a:extLst>
                    <a:ext uri="{9D8B030D-6E8A-4147-A177-3AD203B41FA5}">
                      <a16:colId xmlns:a16="http://schemas.microsoft.com/office/drawing/2014/main" val="1853013492"/>
                    </a:ext>
                  </a:extLst>
                </a:gridCol>
              </a:tblGrid>
              <a:tr h="322205">
                <a:tc>
                  <a:txBody>
                    <a:bodyPr/>
                    <a:lstStyle/>
                    <a:p>
                      <a:pPr algn="l"/>
                      <a:endParaRPr lang="en-US" sz="1800" i="1" dirty="0">
                        <a:latin typeface="Trebuchet MS" panose="020B0603020202020204" pitchFamily="34" charset="0"/>
                      </a:endParaRPr>
                    </a:p>
                  </a:txBody>
                  <a:tcPr>
                    <a:lnB w="12700" cmpd="sng">
                      <a:noFill/>
                    </a:lnB>
                    <a:solidFill>
                      <a:srgbClr val="2EB0A4"/>
                    </a:solidFill>
                  </a:tcPr>
                </a:tc>
                <a:extLst>
                  <a:ext uri="{0D108BD9-81ED-4DB2-BD59-A6C34878D82A}">
                    <a16:rowId xmlns:a16="http://schemas.microsoft.com/office/drawing/2014/main" val="1236432835"/>
                  </a:ext>
                </a:extLst>
              </a:tr>
              <a:tr h="4430323">
                <a:tc>
                  <a:txBody>
                    <a:bodyPr/>
                    <a:lstStyle/>
                    <a:p>
                      <a:pPr marL="0" indent="0" algn="just" eaLnBrk="1" fontAlgn="auto" hangingPunct="1">
                        <a:spcBef>
                          <a:spcPts val="300"/>
                        </a:spcBef>
                        <a:spcAft>
                          <a:spcPts val="600"/>
                        </a:spcAft>
                        <a:buNone/>
                        <a:defRPr/>
                      </a:pPr>
                      <a:r>
                        <a:rPr lang="en-US" sz="1200" i="1" dirty="0">
                          <a:latin typeface="Trebuchet MS" panose="020B0603020202020204" pitchFamily="34" charset="0"/>
                        </a:rPr>
                        <a:t> </a:t>
                      </a:r>
                      <a:r>
                        <a:rPr lang="ro-RO" sz="1200" i="1" dirty="0">
                          <a:solidFill>
                            <a:schemeClr val="tx1"/>
                          </a:solidFill>
                          <a:latin typeface="Trebuchet MS" panose="020B0603020202020204" pitchFamily="34" charset="0"/>
                          <a:ea typeface="Times New Roman" pitchFamily="18" charset="0"/>
                        </a:rPr>
                        <a:t>Prezentul material </a:t>
                      </a:r>
                      <a:r>
                        <a:rPr lang="en-US" sz="1200" i="1" dirty="0">
                          <a:solidFill>
                            <a:schemeClr val="tx1"/>
                          </a:solidFill>
                          <a:latin typeface="Trebuchet MS" panose="020B0603020202020204" pitchFamily="34" charset="0"/>
                          <a:ea typeface="Times New Roman" pitchFamily="18" charset="0"/>
                        </a:rPr>
                        <a:t>are la </a:t>
                      </a:r>
                      <a:r>
                        <a:rPr lang="en-US" sz="1200" i="1" dirty="0" err="1">
                          <a:solidFill>
                            <a:schemeClr val="tx1"/>
                          </a:solidFill>
                          <a:latin typeface="Trebuchet MS" panose="020B0603020202020204" pitchFamily="34" charset="0"/>
                          <a:ea typeface="Times New Roman" pitchFamily="18" charset="0"/>
                        </a:rPr>
                        <a:t>baza</a:t>
                      </a:r>
                      <a:r>
                        <a:rPr lang="en-US" sz="1200" i="1" dirty="0">
                          <a:solidFill>
                            <a:schemeClr val="tx1"/>
                          </a:solidFill>
                          <a:latin typeface="Trebuchet MS" panose="020B0603020202020204" pitchFamily="34" charset="0"/>
                          <a:ea typeface="Times New Roman" pitchFamily="18" charset="0"/>
                        </a:rPr>
                        <a:t> o </a:t>
                      </a:r>
                      <a:r>
                        <a:rPr lang="en-US" sz="1200" i="1" dirty="0" err="1">
                          <a:solidFill>
                            <a:schemeClr val="tx1"/>
                          </a:solidFill>
                          <a:latin typeface="Trebuchet MS" panose="020B0603020202020204" pitchFamily="34" charset="0"/>
                          <a:ea typeface="Times New Roman" pitchFamily="18" charset="0"/>
                        </a:rPr>
                        <a:t>o</a:t>
                      </a:r>
                      <a:r>
                        <a:rPr lang="en-US" sz="1200" i="1" dirty="0">
                          <a:solidFill>
                            <a:schemeClr val="tx1"/>
                          </a:solidFill>
                          <a:latin typeface="Trebuchet MS" panose="020B0603020202020204" pitchFamily="34" charset="0"/>
                          <a:ea typeface="Times New Roman" pitchFamily="18" charset="0"/>
                        </a:rPr>
                        <a:t> imagine de </a:t>
                      </a:r>
                      <a:r>
                        <a:rPr lang="en-US" sz="1200" i="1" dirty="0" err="1">
                          <a:solidFill>
                            <a:schemeClr val="tx1"/>
                          </a:solidFill>
                          <a:latin typeface="Trebuchet MS" panose="020B0603020202020204" pitchFamily="34" charset="0"/>
                          <a:ea typeface="Times New Roman" pitchFamily="18" charset="0"/>
                        </a:rPr>
                        <a:t>ansamblu</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asupra</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tranzactiilor</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pe</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baza</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informatiilor</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limitate</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puse</a:t>
                      </a:r>
                      <a:r>
                        <a:rPr lang="en-US" sz="1200" i="1" dirty="0">
                          <a:solidFill>
                            <a:schemeClr val="tx1"/>
                          </a:solidFill>
                          <a:latin typeface="Trebuchet MS" panose="020B0603020202020204" pitchFamily="34" charset="0"/>
                          <a:ea typeface="Times New Roman" pitchFamily="18" charset="0"/>
                        </a:rPr>
                        <a:t> la </a:t>
                      </a:r>
                      <a:r>
                        <a:rPr lang="en-US" sz="1200" i="1" dirty="0" err="1">
                          <a:solidFill>
                            <a:schemeClr val="tx1"/>
                          </a:solidFill>
                          <a:latin typeface="Trebuchet MS" panose="020B0603020202020204" pitchFamily="34" charset="0"/>
                          <a:ea typeface="Times New Roman" pitchFamily="18" charset="0"/>
                        </a:rPr>
                        <a:t>dispozitie</a:t>
                      </a:r>
                      <a:r>
                        <a:rPr lang="en-US" sz="1200" i="1" dirty="0">
                          <a:solidFill>
                            <a:schemeClr val="tx1"/>
                          </a:solidFill>
                          <a:latin typeface="Trebuchet MS" panose="020B0603020202020204" pitchFamily="34" charset="0"/>
                          <a:ea typeface="Times New Roman" pitchFamily="18" charset="0"/>
                        </a:rPr>
                        <a:t> de </a:t>
                      </a:r>
                      <a:r>
                        <a:rPr lang="en-US" sz="1200" i="1" dirty="0" err="1">
                          <a:solidFill>
                            <a:schemeClr val="tx1"/>
                          </a:solidFill>
                          <a:latin typeface="Trebuchet MS" panose="020B0603020202020204" pitchFamily="34" charset="0"/>
                          <a:ea typeface="Times New Roman" pitchFamily="18" charset="0"/>
                        </a:rPr>
                        <a:t>catre</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Companie</a:t>
                      </a:r>
                      <a:r>
                        <a:rPr lang="en-US" sz="1200" i="1" dirty="0">
                          <a:solidFill>
                            <a:schemeClr val="tx1"/>
                          </a:solidFill>
                          <a:latin typeface="Trebuchet MS" panose="020B0603020202020204" pitchFamily="34" charset="0"/>
                          <a:ea typeface="Times New Roman" pitchFamily="18" charset="0"/>
                        </a:rPr>
                        <a:t>. </a:t>
                      </a:r>
                    </a:p>
                    <a:p>
                      <a:pPr marL="0" indent="0" algn="just" eaLnBrk="1" fontAlgn="auto" hangingPunct="1">
                        <a:spcBef>
                          <a:spcPts val="300"/>
                        </a:spcBef>
                        <a:spcAft>
                          <a:spcPts val="600"/>
                        </a:spcAft>
                        <a:buNone/>
                        <a:defRPr/>
                      </a:pPr>
                      <a:r>
                        <a:rPr lang="ro-RO" sz="1200" i="1" dirty="0">
                          <a:solidFill>
                            <a:schemeClr val="tx1"/>
                          </a:solidFill>
                          <a:latin typeface="Trebuchet MS" panose="020B0603020202020204" pitchFamily="34" charset="0"/>
                          <a:ea typeface="Times New Roman" pitchFamily="18" charset="0"/>
                        </a:rPr>
                        <a:t>Pentru confortul dumneavoastra, acest document poate fi pus la dispozitia Companiei atat in format electronic cat si in format fizic. Mai multe copii si versiuni ale acestui document pot exista in diferite mijloace media – in cazul oricaror discrepante, copia finala semnata ar trebui considerata definitiva.</a:t>
                      </a:r>
                    </a:p>
                    <a:p>
                      <a:pPr marL="0" indent="0" algn="just" eaLnBrk="1" fontAlgn="auto" hangingPunct="1">
                        <a:spcBef>
                          <a:spcPts val="300"/>
                        </a:spcBef>
                        <a:spcAft>
                          <a:spcPts val="600"/>
                        </a:spcAft>
                        <a:buNone/>
                        <a:defRPr/>
                      </a:pPr>
                      <a:r>
                        <a:rPr lang="ro-RO" sz="1200" i="1" dirty="0">
                          <a:solidFill>
                            <a:schemeClr val="tx1"/>
                          </a:solidFill>
                          <a:latin typeface="Trebuchet MS" panose="020B0603020202020204" pitchFamily="34" charset="0"/>
                          <a:ea typeface="Times New Roman" pitchFamily="18" charset="0"/>
                        </a:rPr>
                        <a:t>Raportul se refera exclusiv la utilizarea confidentiala a </a:t>
                      </a:r>
                      <a:r>
                        <a:rPr lang="en-US" sz="1200" i="1" dirty="0" err="1">
                          <a:solidFill>
                            <a:schemeClr val="tx1"/>
                          </a:solidFill>
                          <a:latin typeface="Trebuchet MS" panose="020B0603020202020204" pitchFamily="34" charset="0"/>
                          <a:ea typeface="Times New Roman" pitchFamily="18" charset="0"/>
                        </a:rPr>
                        <a:t>Companiei</a:t>
                      </a:r>
                      <a:r>
                        <a:rPr lang="ro-RO" sz="1200" i="1" dirty="0">
                          <a:solidFill>
                            <a:schemeClr val="tx1"/>
                          </a:solidFill>
                          <a:latin typeface="Trebuchet MS" panose="020B0603020202020204" pitchFamily="34" charset="0"/>
                          <a:ea typeface="Times New Roman" pitchFamily="18" charset="0"/>
                        </a:rPr>
                        <a:t>. Orice persoana care obtine accesul la acest document si alege sa se bazeze pe acest raport o va face pe propriul risc si fara responsabilitatea BDO Tax SRL.</a:t>
                      </a:r>
                    </a:p>
                    <a:p>
                      <a:pPr marL="0" indent="0" algn="just" eaLnBrk="1" fontAlgn="auto" hangingPunct="1">
                        <a:spcBef>
                          <a:spcPts val="300"/>
                        </a:spcBef>
                        <a:spcAft>
                          <a:spcPts val="600"/>
                        </a:spcAft>
                        <a:buNone/>
                        <a:defRPr/>
                      </a:pPr>
                      <a:r>
                        <a:rPr lang="ro-RO" sz="1200" i="1" dirty="0">
                          <a:solidFill>
                            <a:schemeClr val="tx1"/>
                          </a:solidFill>
                          <a:latin typeface="Trebuchet MS" panose="020B0603020202020204" pitchFamily="34" charset="0"/>
                          <a:ea typeface="Times New Roman" pitchFamily="18" charset="0"/>
                        </a:rPr>
                        <a:t>Rezultatul muncii noastre (i.e. </a:t>
                      </a:r>
                      <a:r>
                        <a:rPr lang="en-US" sz="1200" i="1" dirty="0" err="1">
                          <a:solidFill>
                            <a:schemeClr val="tx1"/>
                          </a:solidFill>
                          <a:latin typeface="Trebuchet MS" panose="020B0603020202020204" pitchFamily="34" charset="0"/>
                          <a:ea typeface="Times New Roman" pitchFamily="18" charset="0"/>
                        </a:rPr>
                        <a:t>raportul</a:t>
                      </a:r>
                      <a:r>
                        <a:rPr lang="en-US" sz="1200" i="1" dirty="0">
                          <a:solidFill>
                            <a:schemeClr val="tx1"/>
                          </a:solidFill>
                          <a:latin typeface="Trebuchet MS" panose="020B0603020202020204" pitchFamily="34" charset="0"/>
                          <a:ea typeface="Times New Roman" pitchFamily="18" charset="0"/>
                        </a:rPr>
                        <a:t> actual) </a:t>
                      </a:r>
                      <a:r>
                        <a:rPr lang="ro-RO" sz="1200" i="1" dirty="0">
                          <a:solidFill>
                            <a:schemeClr val="tx1"/>
                          </a:solidFill>
                          <a:latin typeface="Trebuchet MS" panose="020B0603020202020204" pitchFamily="34" charset="0"/>
                          <a:ea typeface="Times New Roman" pitchFamily="18" charset="0"/>
                        </a:rPr>
                        <a:t>nu este obligatoriu sa fie acceptat de catre autoritatile din Romania, acestea din urma putand contesta cele inscrise in cadrul acestui </a:t>
                      </a:r>
                      <a:r>
                        <a:rPr lang="en-US" sz="1200" i="1" dirty="0">
                          <a:solidFill>
                            <a:schemeClr val="tx1"/>
                          </a:solidFill>
                          <a:latin typeface="Trebuchet MS" panose="020B0603020202020204" pitchFamily="34" charset="0"/>
                          <a:ea typeface="Times New Roman" pitchFamily="18" charset="0"/>
                        </a:rPr>
                        <a:t>document, </a:t>
                      </a:r>
                      <a:r>
                        <a:rPr lang="en-US" sz="1200" i="1" dirty="0" err="1">
                          <a:solidFill>
                            <a:schemeClr val="tx1"/>
                          </a:solidFill>
                          <a:latin typeface="Trebuchet MS" panose="020B0603020202020204" pitchFamily="34" charset="0"/>
                          <a:ea typeface="Times New Roman" pitchFamily="18" charset="0"/>
                        </a:rPr>
                        <a:t>opiniile</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exprimate</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fiind</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rezultatul</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unui</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rationament</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profesional</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si</a:t>
                      </a:r>
                      <a:r>
                        <a:rPr lang="en-US" sz="1200" i="1" dirty="0">
                          <a:solidFill>
                            <a:schemeClr val="tx1"/>
                          </a:solidFill>
                          <a:latin typeface="Trebuchet MS" panose="020B0603020202020204" pitchFamily="34" charset="0"/>
                          <a:ea typeface="Times New Roman" pitchFamily="18" charset="0"/>
                        </a:rPr>
                        <a:t> nu </a:t>
                      </a:r>
                      <a:r>
                        <a:rPr lang="en-US" sz="1200" i="1" dirty="0" err="1">
                          <a:solidFill>
                            <a:schemeClr val="tx1"/>
                          </a:solidFill>
                          <a:latin typeface="Trebuchet MS" panose="020B0603020202020204" pitchFamily="34" charset="0"/>
                          <a:ea typeface="Times New Roman" pitchFamily="18" charset="0"/>
                        </a:rPr>
                        <a:t>rezultatul</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unei</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stiinte</a:t>
                      </a:r>
                      <a:r>
                        <a:rPr lang="en-US" sz="1200" i="1" dirty="0">
                          <a:solidFill>
                            <a:schemeClr val="tx1"/>
                          </a:solidFill>
                          <a:latin typeface="Trebuchet MS" panose="020B0603020202020204" pitchFamily="34" charset="0"/>
                          <a:ea typeface="Times New Roman" pitchFamily="18" charset="0"/>
                        </a:rPr>
                        <a:t> </a:t>
                      </a:r>
                      <a:r>
                        <a:rPr lang="en-US" sz="1200" i="1" dirty="0" err="1">
                          <a:solidFill>
                            <a:schemeClr val="tx1"/>
                          </a:solidFill>
                          <a:latin typeface="Trebuchet MS" panose="020B0603020202020204" pitchFamily="34" charset="0"/>
                          <a:ea typeface="Times New Roman" pitchFamily="18" charset="0"/>
                        </a:rPr>
                        <a:t>exacte</a:t>
                      </a:r>
                      <a:r>
                        <a:rPr lang="en-US" sz="1200" i="1" dirty="0">
                          <a:solidFill>
                            <a:schemeClr val="tx1"/>
                          </a:solidFill>
                          <a:latin typeface="Trebuchet MS" panose="020B0603020202020204" pitchFamily="34" charset="0"/>
                          <a:ea typeface="Times New Roman" pitchFamily="18" charset="0"/>
                        </a:rPr>
                        <a:t>.</a:t>
                      </a:r>
                      <a:endParaRPr lang="ro-RO" sz="1200" i="1" dirty="0">
                        <a:solidFill>
                          <a:schemeClr val="tx1"/>
                        </a:solidFill>
                        <a:latin typeface="Trebuchet MS" pitchFamily="34" charset="0"/>
                        <a:ea typeface="Times New Roman" pitchFamily="18" charset="0"/>
                      </a:endParaRPr>
                    </a:p>
                    <a:p>
                      <a:pPr marL="0" indent="0" algn="just" eaLnBrk="1" fontAlgn="auto" hangingPunct="1">
                        <a:spcBef>
                          <a:spcPts val="300"/>
                        </a:spcBef>
                        <a:spcAft>
                          <a:spcPts val="600"/>
                        </a:spcAft>
                        <a:buNone/>
                        <a:defRPr/>
                      </a:pPr>
                      <a:r>
                        <a:rPr lang="ro-RO" sz="1200" i="1" dirty="0">
                          <a:solidFill>
                            <a:schemeClr val="tx1"/>
                          </a:solidFill>
                          <a:latin typeface="Trebuchet MS" pitchFamily="34" charset="0"/>
                          <a:ea typeface="Times New Roman" pitchFamily="18" charset="0"/>
                        </a:rPr>
                        <a:t>Bucuresti, </a:t>
                      </a:r>
                      <a:r>
                        <a:rPr lang="en-US" sz="1200" i="1" dirty="0">
                          <a:solidFill>
                            <a:schemeClr val="tx1"/>
                          </a:solidFill>
                          <a:latin typeface="Trebuchet MS" panose="020B0603020202020204" pitchFamily="34" charset="0"/>
                          <a:ea typeface="Times New Roman" pitchFamily="18" charset="0"/>
                        </a:rPr>
                        <a:t>29.03.2018</a:t>
                      </a:r>
                    </a:p>
                    <a:p>
                      <a:pPr marL="0" indent="0" algn="r" eaLnBrk="1" fontAlgn="auto" hangingPunct="1">
                        <a:spcBef>
                          <a:spcPts val="300"/>
                        </a:spcBef>
                        <a:spcAft>
                          <a:spcPts val="600"/>
                        </a:spcAft>
                        <a:buNone/>
                        <a:defRPr/>
                      </a:pPr>
                      <a:r>
                        <a:rPr lang="en-US" sz="1200" i="0" dirty="0">
                          <a:solidFill>
                            <a:schemeClr val="tx1"/>
                          </a:solidFill>
                          <a:latin typeface="Trebuchet MS" panose="020B0603020202020204" pitchFamily="34" charset="0"/>
                          <a:ea typeface="Times New Roman" pitchFamily="18" charset="0"/>
                        </a:rPr>
                        <a:t>Alin Irimia </a:t>
                      </a:r>
                    </a:p>
                    <a:p>
                      <a:pPr marL="0" indent="0" algn="r" eaLnBrk="1" fontAlgn="auto" hangingPunct="1">
                        <a:spcBef>
                          <a:spcPts val="300"/>
                        </a:spcBef>
                        <a:spcAft>
                          <a:spcPts val="600"/>
                        </a:spcAft>
                        <a:buNone/>
                        <a:defRPr/>
                      </a:pPr>
                      <a:r>
                        <a:rPr lang="en-US" sz="1200" i="0" dirty="0">
                          <a:solidFill>
                            <a:schemeClr val="tx1"/>
                          </a:solidFill>
                          <a:latin typeface="Trebuchet MS" panose="020B0603020202020204" pitchFamily="34" charset="0"/>
                          <a:ea typeface="Times New Roman" pitchFamily="18" charset="0"/>
                        </a:rPr>
                        <a:t>Partner</a:t>
                      </a:r>
                    </a:p>
                    <a:p>
                      <a:pPr marL="0" indent="0" algn="r" eaLnBrk="1" fontAlgn="auto" hangingPunct="1">
                        <a:spcBef>
                          <a:spcPts val="300"/>
                        </a:spcBef>
                        <a:spcAft>
                          <a:spcPts val="600"/>
                        </a:spcAft>
                        <a:buNone/>
                        <a:defRPr/>
                      </a:pPr>
                      <a:r>
                        <a:rPr lang="en-US" sz="1200" i="0" dirty="0">
                          <a:solidFill>
                            <a:schemeClr val="tx1"/>
                          </a:solidFill>
                          <a:latin typeface="Trebuchet MS" panose="020B0603020202020204" pitchFamily="34" charset="0"/>
                          <a:ea typeface="Times New Roman" pitchFamily="18" charset="0"/>
                        </a:rPr>
                        <a:t>National Practice Lead</a:t>
                      </a:r>
                    </a:p>
                    <a:p>
                      <a:pPr marL="0" indent="0" algn="r" eaLnBrk="1" fontAlgn="auto" hangingPunct="1">
                        <a:spcBef>
                          <a:spcPts val="300"/>
                        </a:spcBef>
                        <a:spcAft>
                          <a:spcPts val="600"/>
                        </a:spcAft>
                        <a:buNone/>
                        <a:defRPr/>
                      </a:pPr>
                      <a:r>
                        <a:rPr lang="en-US" sz="1200" i="0" dirty="0">
                          <a:solidFill>
                            <a:schemeClr val="tx1"/>
                          </a:solidFill>
                          <a:latin typeface="Trebuchet MS" panose="020B0603020202020204" pitchFamily="34" charset="0"/>
                          <a:ea typeface="Times New Roman" pitchFamily="18" charset="0"/>
                        </a:rPr>
                        <a:t>Transfer Pricing &amp; Value Chain Taxation</a:t>
                      </a:r>
                    </a:p>
                    <a:p>
                      <a:pPr marL="0" indent="0" algn="r" eaLnBrk="1" fontAlgn="auto" hangingPunct="1">
                        <a:spcBef>
                          <a:spcPts val="300"/>
                        </a:spcBef>
                        <a:spcAft>
                          <a:spcPts val="600"/>
                        </a:spcAft>
                        <a:buNone/>
                        <a:defRPr/>
                      </a:pPr>
                      <a:r>
                        <a:rPr lang="en-US" sz="1200" i="0" dirty="0">
                          <a:solidFill>
                            <a:schemeClr val="tx1"/>
                          </a:solidFill>
                          <a:latin typeface="Trebuchet MS" panose="020B0603020202020204" pitchFamily="34" charset="0"/>
                          <a:ea typeface="Times New Roman" pitchFamily="18" charset="0"/>
                        </a:rPr>
                        <a:t>alin.irimia@bdo.ro</a:t>
                      </a:r>
                    </a:p>
                    <a:p>
                      <a:pPr marL="0" indent="0" algn="r" eaLnBrk="1" fontAlgn="auto" hangingPunct="1">
                        <a:spcBef>
                          <a:spcPts val="300"/>
                        </a:spcBef>
                        <a:spcAft>
                          <a:spcPts val="600"/>
                        </a:spcAft>
                        <a:buNone/>
                        <a:defRPr/>
                      </a:pPr>
                      <a:r>
                        <a:rPr lang="en-US" sz="1200" i="0" dirty="0">
                          <a:solidFill>
                            <a:schemeClr val="tx1"/>
                          </a:solidFill>
                          <a:latin typeface="Trebuchet MS" panose="020B0603020202020204" pitchFamily="34" charset="0"/>
                          <a:ea typeface="Times New Roman" pitchFamily="18" charset="0"/>
                        </a:rPr>
                        <a:t>+40 726 129 338</a:t>
                      </a:r>
                    </a:p>
                    <a:p>
                      <a:pPr marL="0" indent="0" algn="just" eaLnBrk="1" fontAlgn="auto" hangingPunct="1">
                        <a:spcBef>
                          <a:spcPts val="300"/>
                        </a:spcBef>
                        <a:spcAft>
                          <a:spcPts val="600"/>
                        </a:spcAft>
                        <a:buNone/>
                        <a:defRPr/>
                      </a:pPr>
                      <a:endParaRPr lang="en-US" sz="1800" i="1" dirty="0">
                        <a:solidFill>
                          <a:schemeClr val="tx1"/>
                        </a:solidFill>
                        <a:latin typeface="Trebuchet MS" panose="020B0603020202020204" pitchFamily="34" charset="0"/>
                        <a:ea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218722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dirty="0">
                <a:solidFill>
                  <a:schemeClr val="bg1"/>
                </a:solidFill>
              </a:rPr>
              <a:t>Page #</a:t>
            </a:r>
            <a:endParaRPr lang="en-AU" sz="600" dirty="0">
              <a:solidFill>
                <a:schemeClr val="bg1"/>
              </a:solidFill>
            </a:endParaRPr>
          </a:p>
        </p:txBody>
      </p:sp>
      <p:sp>
        <p:nvSpPr>
          <p:cNvPr id="34"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2</a:t>
            </a:r>
          </a:p>
        </p:txBody>
      </p:sp>
      <p:sp>
        <p:nvSpPr>
          <p:cNvPr id="36" name="Title 1"/>
          <p:cNvSpPr>
            <a:spLocks noGrp="1"/>
          </p:cNvSpPr>
          <p:nvPr>
            <p:ph type="title"/>
          </p:nvPr>
        </p:nvSpPr>
        <p:spPr>
          <a:xfrm>
            <a:off x="458475" y="496400"/>
            <a:ext cx="8915400" cy="654050"/>
          </a:xfrm>
        </p:spPr>
        <p:txBody>
          <a:bodyPr lIns="0"/>
          <a:lstStyle/>
          <a:p>
            <a:r>
              <a:rPr lang="en-US" noProof="0" dirty="0" err="1">
                <a:solidFill>
                  <a:srgbClr val="2EB0A4"/>
                </a:solidFill>
                <a:latin typeface="Trebuchet MS" pitchFamily="34" charset="0"/>
                <a:cs typeface="Arial" charset="0"/>
              </a:rPr>
              <a:t>Contextul</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tranzactiei</a:t>
            </a:r>
            <a:endParaRPr lang="ro-RO" noProof="0" dirty="0">
              <a:solidFill>
                <a:srgbClr val="2EB0A4"/>
              </a:solidFill>
              <a:latin typeface="Trebuchet MS" pitchFamily="34" charset="0"/>
              <a:cs typeface="Arial" charset="0"/>
            </a:endParaRPr>
          </a:p>
        </p:txBody>
      </p:sp>
      <p:sp>
        <p:nvSpPr>
          <p:cNvPr id="7" name="Rectangle 6"/>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pic>
        <p:nvPicPr>
          <p:cNvPr id="5" name="Graphic 4" descr="Factory">
            <a:extLst>
              <a:ext uri="{FF2B5EF4-FFF2-40B4-BE49-F238E27FC236}">
                <a16:creationId xmlns:a16="http://schemas.microsoft.com/office/drawing/2014/main" id="{AAD668E4-FB2B-4F2E-AF9C-7FF3CA9483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3723" y="2564904"/>
            <a:ext cx="914400" cy="914400"/>
          </a:xfrm>
          <a:prstGeom prst="rect">
            <a:avLst/>
          </a:prstGeom>
        </p:spPr>
      </p:pic>
      <p:pic>
        <p:nvPicPr>
          <p:cNvPr id="8" name="Graphic 7" descr="City">
            <a:extLst>
              <a:ext uri="{FF2B5EF4-FFF2-40B4-BE49-F238E27FC236}">
                <a16:creationId xmlns:a16="http://schemas.microsoft.com/office/drawing/2014/main" id="{AAA651B3-7A9B-4D3C-8624-B95AEE4E59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3163" y="2564904"/>
            <a:ext cx="914400" cy="914400"/>
          </a:xfrm>
          <a:prstGeom prst="rect">
            <a:avLst/>
          </a:prstGeom>
        </p:spPr>
      </p:pic>
      <p:sp>
        <p:nvSpPr>
          <p:cNvPr id="12" name="Shape 883">
            <a:extLst>
              <a:ext uri="{FF2B5EF4-FFF2-40B4-BE49-F238E27FC236}">
                <a16:creationId xmlns:a16="http://schemas.microsoft.com/office/drawing/2014/main" id="{6417B39F-E0E7-46F3-AA56-02DD85CEEE89}"/>
              </a:ext>
            </a:extLst>
          </p:cNvPr>
          <p:cNvSpPr/>
          <p:nvPr/>
        </p:nvSpPr>
        <p:spPr>
          <a:xfrm>
            <a:off x="1383123" y="3582319"/>
            <a:ext cx="2006581" cy="34216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ctr"/>
            <a:r>
              <a:rPr lang="en-US" sz="1000" b="1" dirty="0" err="1">
                <a:solidFill>
                  <a:schemeClr val="tx1">
                    <a:lumMod val="65000"/>
                    <a:lumOff val="35000"/>
                  </a:schemeClr>
                </a:solidFill>
                <a:latin typeface="Trebuchet MS" panose="020B0603020202020204" pitchFamily="34" charset="0"/>
              </a:rPr>
              <a:t>Compania</a:t>
            </a:r>
            <a:r>
              <a:rPr lang="en-US" sz="1000" b="1" dirty="0">
                <a:solidFill>
                  <a:schemeClr val="tx1">
                    <a:lumMod val="65000"/>
                    <a:lumOff val="35000"/>
                  </a:schemeClr>
                </a:solidFill>
                <a:latin typeface="Trebuchet MS" panose="020B0603020202020204" pitchFamily="34" charset="0"/>
              </a:rPr>
              <a:t> A</a:t>
            </a:r>
            <a:endParaRPr sz="1266" dirty="0">
              <a:solidFill>
                <a:schemeClr val="tx1">
                  <a:lumMod val="65000"/>
                  <a:lumOff val="35000"/>
                </a:schemeClr>
              </a:solidFill>
            </a:endParaRPr>
          </a:p>
        </p:txBody>
      </p:sp>
      <p:sp>
        <p:nvSpPr>
          <p:cNvPr id="13" name="Shape 883">
            <a:extLst>
              <a:ext uri="{FF2B5EF4-FFF2-40B4-BE49-F238E27FC236}">
                <a16:creationId xmlns:a16="http://schemas.microsoft.com/office/drawing/2014/main" id="{ADF983E9-0A35-4CB0-810D-CA645710E83F}"/>
              </a:ext>
            </a:extLst>
          </p:cNvPr>
          <p:cNvSpPr/>
          <p:nvPr/>
        </p:nvSpPr>
        <p:spPr>
          <a:xfrm>
            <a:off x="6135651" y="3517727"/>
            <a:ext cx="2006581" cy="34216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ctr"/>
            <a:r>
              <a:rPr lang="en-US" sz="1000" b="1" dirty="0" err="1">
                <a:solidFill>
                  <a:schemeClr val="tx1">
                    <a:lumMod val="65000"/>
                    <a:lumOff val="35000"/>
                  </a:schemeClr>
                </a:solidFill>
                <a:latin typeface="Trebuchet MS" panose="020B0603020202020204" pitchFamily="34" charset="0"/>
              </a:rPr>
              <a:t>Compania</a:t>
            </a:r>
            <a:r>
              <a:rPr lang="en-US" sz="1000" b="1" dirty="0">
                <a:solidFill>
                  <a:schemeClr val="tx1">
                    <a:lumMod val="65000"/>
                    <a:lumOff val="35000"/>
                  </a:schemeClr>
                </a:solidFill>
                <a:latin typeface="Trebuchet MS" panose="020B0603020202020204" pitchFamily="34" charset="0"/>
              </a:rPr>
              <a:t> B</a:t>
            </a:r>
            <a:endParaRPr sz="1266" dirty="0">
              <a:solidFill>
                <a:schemeClr val="tx1">
                  <a:lumMod val="65000"/>
                  <a:lumOff val="35000"/>
                </a:schemeClr>
              </a:solidFill>
            </a:endParaRPr>
          </a:p>
        </p:txBody>
      </p:sp>
      <p:cxnSp>
        <p:nvCxnSpPr>
          <p:cNvPr id="10" name="Connector: Curved 9">
            <a:extLst>
              <a:ext uri="{FF2B5EF4-FFF2-40B4-BE49-F238E27FC236}">
                <a16:creationId xmlns:a16="http://schemas.microsoft.com/office/drawing/2014/main" id="{4CB27099-7042-4E95-A607-E498FEE34B61}"/>
              </a:ext>
            </a:extLst>
          </p:cNvPr>
          <p:cNvCxnSpPr>
            <a:cxnSpLocks/>
            <a:stCxn id="8" idx="0"/>
            <a:endCxn id="5" idx="0"/>
          </p:cNvCxnSpPr>
          <p:nvPr/>
        </p:nvCxnSpPr>
        <p:spPr>
          <a:xfrm rot="5400000" flipH="1" flipV="1">
            <a:off x="4720643" y="44624"/>
            <a:ext cx="12700" cy="5040560"/>
          </a:xfrm>
          <a:prstGeom prst="curvedConnector3">
            <a:avLst>
              <a:gd name="adj1" fmla="val 5400000"/>
            </a:avLst>
          </a:prstGeom>
          <a:ln w="19050">
            <a:solidFill>
              <a:srgbClr val="2EB0A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50D1B06B-53A5-4891-9828-724CDA02B6D1}"/>
              </a:ext>
            </a:extLst>
          </p:cNvPr>
          <p:cNvCxnSpPr>
            <a:cxnSpLocks/>
            <a:stCxn id="13" idx="2"/>
            <a:endCxn id="12" idx="2"/>
          </p:cNvCxnSpPr>
          <p:nvPr/>
        </p:nvCxnSpPr>
        <p:spPr>
          <a:xfrm rot="5400000">
            <a:off x="4730382" y="1515921"/>
            <a:ext cx="64592" cy="4752528"/>
          </a:xfrm>
          <a:prstGeom prst="curvedConnector3">
            <a:avLst>
              <a:gd name="adj1" fmla="val 843940"/>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Shape 883">
            <a:extLst>
              <a:ext uri="{FF2B5EF4-FFF2-40B4-BE49-F238E27FC236}">
                <a16:creationId xmlns:a16="http://schemas.microsoft.com/office/drawing/2014/main" id="{D9AA0766-928E-4378-A95D-4FFF04EC0BCE}"/>
              </a:ext>
            </a:extLst>
          </p:cNvPr>
          <p:cNvSpPr/>
          <p:nvPr/>
        </p:nvSpPr>
        <p:spPr>
          <a:xfrm>
            <a:off x="3389704" y="1551603"/>
            <a:ext cx="2006581" cy="34216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ctr"/>
            <a:r>
              <a:rPr lang="en-US" sz="1000" b="1" dirty="0" err="1">
                <a:solidFill>
                  <a:schemeClr val="tx1">
                    <a:lumMod val="65000"/>
                    <a:lumOff val="35000"/>
                  </a:schemeClr>
                </a:solidFill>
                <a:latin typeface="Trebuchet MS" panose="020B0603020202020204" pitchFamily="34" charset="0"/>
              </a:rPr>
              <a:t>Vanzare</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materiale</a:t>
            </a:r>
            <a:r>
              <a:rPr lang="en-US" sz="1000" b="1" dirty="0">
                <a:solidFill>
                  <a:schemeClr val="tx1">
                    <a:lumMod val="65000"/>
                    <a:lumOff val="35000"/>
                  </a:schemeClr>
                </a:solidFill>
                <a:latin typeface="Trebuchet MS" panose="020B0603020202020204" pitchFamily="34" charset="0"/>
              </a:rPr>
              <a:t> in </a:t>
            </a:r>
            <a:r>
              <a:rPr lang="en-US" sz="1000" b="1" dirty="0" err="1">
                <a:solidFill>
                  <a:schemeClr val="tx1">
                    <a:lumMod val="65000"/>
                    <a:lumOff val="35000"/>
                  </a:schemeClr>
                </a:solidFill>
                <a:latin typeface="Trebuchet MS" panose="020B0603020202020204" pitchFamily="34" charset="0"/>
              </a:rPr>
              <a:t>scopul</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prelucrarii</a:t>
            </a:r>
            <a:endParaRPr sz="1266" dirty="0">
              <a:solidFill>
                <a:schemeClr val="tx1">
                  <a:lumMod val="65000"/>
                  <a:lumOff val="35000"/>
                </a:schemeClr>
              </a:solidFill>
            </a:endParaRPr>
          </a:p>
        </p:txBody>
      </p:sp>
      <p:sp>
        <p:nvSpPr>
          <p:cNvPr id="33" name="Shape 883">
            <a:extLst>
              <a:ext uri="{FF2B5EF4-FFF2-40B4-BE49-F238E27FC236}">
                <a16:creationId xmlns:a16="http://schemas.microsoft.com/office/drawing/2014/main" id="{15E6BFEC-C9AD-4AD5-86B2-50088F50708C}"/>
              </a:ext>
            </a:extLst>
          </p:cNvPr>
          <p:cNvSpPr/>
          <p:nvPr/>
        </p:nvSpPr>
        <p:spPr>
          <a:xfrm>
            <a:off x="3659690" y="4509120"/>
            <a:ext cx="2006581" cy="34216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ctr"/>
            <a:r>
              <a:rPr lang="en-US" sz="1000" b="1" dirty="0" err="1">
                <a:solidFill>
                  <a:schemeClr val="tx1">
                    <a:lumMod val="65000"/>
                    <a:lumOff val="35000"/>
                  </a:schemeClr>
                </a:solidFill>
                <a:latin typeface="Trebuchet MS" panose="020B0603020202020204" pitchFamily="34" charset="0"/>
              </a:rPr>
              <a:t>Vanzare</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produs</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finit</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rezultat</a:t>
            </a:r>
            <a:r>
              <a:rPr lang="en-US" sz="1000" b="1" dirty="0">
                <a:solidFill>
                  <a:schemeClr val="tx1">
                    <a:lumMod val="65000"/>
                    <a:lumOff val="35000"/>
                  </a:schemeClr>
                </a:solidFill>
                <a:latin typeface="Trebuchet MS" panose="020B0603020202020204" pitchFamily="34" charset="0"/>
              </a:rPr>
              <a:t> ca </a:t>
            </a:r>
            <a:r>
              <a:rPr lang="en-US" sz="1000" b="1" dirty="0" err="1">
                <a:solidFill>
                  <a:schemeClr val="tx1">
                    <a:lumMod val="65000"/>
                    <a:lumOff val="35000"/>
                  </a:schemeClr>
                </a:solidFill>
                <a:latin typeface="Trebuchet MS" panose="020B0603020202020204" pitchFamily="34" charset="0"/>
              </a:rPr>
              <a:t>urmare</a:t>
            </a:r>
            <a:r>
              <a:rPr lang="en-US" sz="1000" b="1" dirty="0">
                <a:solidFill>
                  <a:schemeClr val="tx1">
                    <a:lumMod val="65000"/>
                    <a:lumOff val="35000"/>
                  </a:schemeClr>
                </a:solidFill>
                <a:latin typeface="Trebuchet MS" panose="020B0603020202020204" pitchFamily="34" charset="0"/>
              </a:rPr>
              <a:t> a </a:t>
            </a:r>
            <a:r>
              <a:rPr lang="en-US" sz="1000" b="1" dirty="0" err="1">
                <a:solidFill>
                  <a:schemeClr val="tx1">
                    <a:lumMod val="65000"/>
                    <a:lumOff val="35000"/>
                  </a:schemeClr>
                </a:solidFill>
                <a:latin typeface="Trebuchet MS" panose="020B0603020202020204" pitchFamily="34" charset="0"/>
              </a:rPr>
              <a:t>prelucrarii</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materialelor</a:t>
            </a:r>
            <a:r>
              <a:rPr lang="en-US" sz="1000" b="1" dirty="0">
                <a:solidFill>
                  <a:schemeClr val="tx1">
                    <a:lumMod val="65000"/>
                    <a:lumOff val="35000"/>
                  </a:schemeClr>
                </a:solidFill>
                <a:latin typeface="Trebuchet MS" panose="020B0603020202020204" pitchFamily="34" charset="0"/>
              </a:rPr>
              <a:t> </a:t>
            </a:r>
            <a:endParaRPr sz="1266" dirty="0">
              <a:solidFill>
                <a:schemeClr val="tx1">
                  <a:lumMod val="65000"/>
                  <a:lumOff val="35000"/>
                </a:schemeClr>
              </a:solidFill>
            </a:endParaRPr>
          </a:p>
        </p:txBody>
      </p:sp>
      <p:sp>
        <p:nvSpPr>
          <p:cNvPr id="30" name="Callout: Line 29">
            <a:extLst>
              <a:ext uri="{FF2B5EF4-FFF2-40B4-BE49-F238E27FC236}">
                <a16:creationId xmlns:a16="http://schemas.microsoft.com/office/drawing/2014/main" id="{FBC02F2E-D48E-41A7-A17C-7FB3558F0182}"/>
              </a:ext>
            </a:extLst>
          </p:cNvPr>
          <p:cNvSpPr/>
          <p:nvPr/>
        </p:nvSpPr>
        <p:spPr>
          <a:xfrm>
            <a:off x="7869956" y="2103124"/>
            <a:ext cx="1512168" cy="432048"/>
          </a:xfrm>
          <a:prstGeom prst="borderCallout1">
            <a:avLst>
              <a:gd name="adj1" fmla="val 18750"/>
              <a:gd name="adj2" fmla="val -8333"/>
              <a:gd name="adj3" fmla="val 136256"/>
              <a:gd name="adj4" fmla="val -23524"/>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Trebuchet MS" panose="020B0603020202020204" pitchFamily="34" charset="0"/>
              </a:rPr>
              <a:t>Prestator</a:t>
            </a:r>
            <a:r>
              <a:rPr lang="en-US" sz="1200" dirty="0">
                <a:latin typeface="Trebuchet MS" panose="020B0603020202020204" pitchFamily="34" charset="0"/>
              </a:rPr>
              <a:t> </a:t>
            </a:r>
            <a:r>
              <a:rPr lang="en-US" sz="1200" dirty="0" err="1">
                <a:latin typeface="Trebuchet MS" panose="020B0603020202020204" pitchFamily="34" charset="0"/>
              </a:rPr>
              <a:t>servicii</a:t>
            </a:r>
            <a:r>
              <a:rPr lang="en-US" sz="1200" dirty="0">
                <a:latin typeface="Trebuchet MS" panose="020B0603020202020204" pitchFamily="34" charset="0"/>
              </a:rPr>
              <a:t> </a:t>
            </a:r>
            <a:r>
              <a:rPr lang="en-US" sz="1200" dirty="0" err="1">
                <a:latin typeface="Trebuchet MS" panose="020B0603020202020204" pitchFamily="34" charset="0"/>
              </a:rPr>
              <a:t>prelucrare</a:t>
            </a:r>
            <a:endParaRPr lang="en-US" sz="1200" dirty="0">
              <a:latin typeface="Trebuchet MS" panose="020B0603020202020204" pitchFamily="34" charset="0"/>
            </a:endParaRPr>
          </a:p>
        </p:txBody>
      </p:sp>
      <p:sp>
        <p:nvSpPr>
          <p:cNvPr id="37" name="Callout: Line 36">
            <a:extLst>
              <a:ext uri="{FF2B5EF4-FFF2-40B4-BE49-F238E27FC236}">
                <a16:creationId xmlns:a16="http://schemas.microsoft.com/office/drawing/2014/main" id="{EA4AE921-DE24-4C0D-8136-00FA21328A1F}"/>
              </a:ext>
            </a:extLst>
          </p:cNvPr>
          <p:cNvSpPr/>
          <p:nvPr/>
        </p:nvSpPr>
        <p:spPr>
          <a:xfrm>
            <a:off x="344488" y="2029841"/>
            <a:ext cx="1512168" cy="432048"/>
          </a:xfrm>
          <a:prstGeom prst="borderCallout1">
            <a:avLst>
              <a:gd name="adj1" fmla="val 146168"/>
              <a:gd name="adj2" fmla="val 121245"/>
              <a:gd name="adj3" fmla="val 49871"/>
              <a:gd name="adj4" fmla="val 104202"/>
            </a:avLst>
          </a:prstGeom>
          <a:solidFill>
            <a:srgbClr val="2EB0A4"/>
          </a:solidFill>
          <a:ln>
            <a:solidFill>
              <a:srgbClr val="2EB0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Trebuchet MS" panose="020B0603020202020204" pitchFamily="34" charset="0"/>
              </a:rPr>
              <a:t>Beneficiar</a:t>
            </a:r>
            <a:r>
              <a:rPr lang="en-US" dirty="0"/>
              <a:t> </a:t>
            </a:r>
          </a:p>
        </p:txBody>
      </p:sp>
      <p:sp>
        <p:nvSpPr>
          <p:cNvPr id="38" name="Rectangle 37">
            <a:extLst>
              <a:ext uri="{FF2B5EF4-FFF2-40B4-BE49-F238E27FC236}">
                <a16:creationId xmlns:a16="http://schemas.microsoft.com/office/drawing/2014/main" id="{EFFB7797-860B-4BE8-B801-7C71DF1C164F}"/>
              </a:ext>
            </a:extLst>
          </p:cNvPr>
          <p:cNvSpPr/>
          <p:nvPr/>
        </p:nvSpPr>
        <p:spPr>
          <a:xfrm>
            <a:off x="484457" y="5075606"/>
            <a:ext cx="8976775" cy="707886"/>
          </a:xfrm>
          <a:prstGeom prst="rect">
            <a:avLst/>
          </a:prstGeom>
        </p:spPr>
        <p:txBody>
          <a:bodyPr wrap="square" lIns="0" rIns="0">
            <a:spAutoFit/>
          </a:bodyPr>
          <a:lstStyle/>
          <a:p>
            <a:pPr marL="0" lvl="1" algn="just" eaLnBrk="1" hangingPunct="1">
              <a:spcBef>
                <a:spcPts val="600"/>
              </a:spcBef>
              <a:spcAft>
                <a:spcPts val="600"/>
              </a:spcAft>
            </a:pPr>
            <a:r>
              <a:rPr lang="en-US" altLang="en-US" sz="1000" dirty="0">
                <a:solidFill>
                  <a:srgbClr val="685040"/>
                </a:solidFill>
                <a:latin typeface="Trebuchet MS"/>
                <a:cs typeface="+mn-cs"/>
              </a:rPr>
              <a:t>In </a:t>
            </a:r>
            <a:r>
              <a:rPr lang="en-US" altLang="en-US" sz="1000" dirty="0" err="1">
                <a:solidFill>
                  <a:srgbClr val="685040"/>
                </a:solidFill>
                <a:latin typeface="Trebuchet MS"/>
                <a:cs typeface="+mn-cs"/>
              </a:rPr>
              <a:t>scopul</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prezentei</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analize</a:t>
            </a:r>
            <a:r>
              <a:rPr lang="en-US" altLang="en-US" sz="1000" dirty="0">
                <a:solidFill>
                  <a:srgbClr val="685040"/>
                </a:solidFill>
                <a:latin typeface="Trebuchet MS"/>
                <a:cs typeface="+mn-cs"/>
              </a:rPr>
              <a:t> se au in </a:t>
            </a:r>
            <a:r>
              <a:rPr lang="en-US" altLang="en-US" sz="1000" dirty="0" err="1">
                <a:solidFill>
                  <a:srgbClr val="685040"/>
                </a:solidFill>
                <a:latin typeface="Trebuchet MS"/>
                <a:cs typeface="+mn-cs"/>
              </a:rPr>
              <a:t>vedere</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principiile</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contabile</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si</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legislatia</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specifica</a:t>
            </a:r>
            <a:r>
              <a:rPr lang="en-US" altLang="en-US" sz="1000" dirty="0">
                <a:solidFill>
                  <a:srgbClr val="685040"/>
                </a:solidFill>
                <a:latin typeface="Trebuchet MS"/>
                <a:cs typeface="+mn-cs"/>
              </a:rPr>
              <a:t> cu </a:t>
            </a:r>
            <a:r>
              <a:rPr lang="en-US" altLang="en-US" sz="1000" dirty="0" err="1">
                <a:solidFill>
                  <a:srgbClr val="685040"/>
                </a:solidFill>
                <a:latin typeface="Trebuchet MS"/>
                <a:cs typeface="+mn-cs"/>
              </a:rPr>
              <a:t>privire</a:t>
            </a:r>
            <a:r>
              <a:rPr lang="en-US" altLang="en-US" sz="1000" dirty="0">
                <a:solidFill>
                  <a:srgbClr val="685040"/>
                </a:solidFill>
                <a:latin typeface="Trebuchet MS"/>
                <a:cs typeface="+mn-cs"/>
              </a:rPr>
              <a:t> la </a:t>
            </a:r>
            <a:r>
              <a:rPr lang="en-US" altLang="en-US" sz="1000" dirty="0" err="1">
                <a:solidFill>
                  <a:srgbClr val="685040"/>
                </a:solidFill>
                <a:latin typeface="Trebuchet MS"/>
                <a:cs typeface="+mn-cs"/>
              </a:rPr>
              <a:t>identificarea</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fondului</a:t>
            </a:r>
            <a:r>
              <a:rPr lang="en-US" altLang="en-US" sz="1000" dirty="0">
                <a:solidFill>
                  <a:srgbClr val="685040"/>
                </a:solidFill>
                <a:latin typeface="Trebuchet MS"/>
                <a:cs typeface="+mn-cs"/>
              </a:rPr>
              <a:t> economic al </a:t>
            </a:r>
            <a:r>
              <a:rPr lang="en-US" altLang="en-US" sz="1000" dirty="0" err="1">
                <a:solidFill>
                  <a:srgbClr val="685040"/>
                </a:solidFill>
                <a:latin typeface="Trebuchet MS"/>
                <a:cs typeface="+mn-cs"/>
              </a:rPr>
              <a:t>tranzactiei</a:t>
            </a:r>
            <a:r>
              <a:rPr lang="en-US" altLang="en-US" sz="1000" dirty="0">
                <a:solidFill>
                  <a:srgbClr val="685040"/>
                </a:solidFill>
                <a:latin typeface="Trebuchet MS"/>
                <a:cs typeface="+mn-cs"/>
              </a:rPr>
              <a:t>. </a:t>
            </a:r>
          </a:p>
          <a:p>
            <a:pPr marL="0" lvl="1" algn="just" eaLnBrk="1" hangingPunct="1">
              <a:spcBef>
                <a:spcPts val="600"/>
              </a:spcBef>
              <a:spcAft>
                <a:spcPts val="600"/>
              </a:spcAft>
            </a:pPr>
            <a:r>
              <a:rPr lang="en-US" altLang="en-US" sz="1000" dirty="0" err="1">
                <a:solidFill>
                  <a:srgbClr val="685040"/>
                </a:solidFill>
                <a:latin typeface="Trebuchet MS"/>
                <a:cs typeface="+mn-cs"/>
              </a:rPr>
              <a:t>Principalele</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aspecte</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vizeaza</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identificarea</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legislatiei</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aplicabile</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si</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identificarea</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punctelor</a:t>
            </a:r>
            <a:r>
              <a:rPr lang="en-US" altLang="en-US" sz="1000" dirty="0">
                <a:solidFill>
                  <a:srgbClr val="685040"/>
                </a:solidFill>
                <a:latin typeface="Trebuchet MS"/>
                <a:cs typeface="+mn-cs"/>
              </a:rPr>
              <a:t> de </a:t>
            </a:r>
            <a:r>
              <a:rPr lang="en-US" altLang="en-US" sz="1000" dirty="0" err="1">
                <a:solidFill>
                  <a:srgbClr val="685040"/>
                </a:solidFill>
                <a:latin typeface="Trebuchet MS"/>
                <a:cs typeface="+mn-cs"/>
              </a:rPr>
              <a:t>reper</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pe</a:t>
            </a:r>
            <a:r>
              <a:rPr lang="en-US" altLang="en-US" sz="1000" dirty="0">
                <a:solidFill>
                  <a:srgbClr val="685040"/>
                </a:solidFill>
                <a:latin typeface="Trebuchet MS"/>
                <a:cs typeface="+mn-cs"/>
              </a:rPr>
              <a:t> care </a:t>
            </a:r>
            <a:r>
              <a:rPr lang="en-US" altLang="en-US" sz="1000" dirty="0" err="1">
                <a:solidFill>
                  <a:srgbClr val="685040"/>
                </a:solidFill>
                <a:latin typeface="Trebuchet MS"/>
                <a:cs typeface="+mn-cs"/>
              </a:rPr>
              <a:t>Compania</a:t>
            </a:r>
            <a:r>
              <a:rPr lang="en-US" altLang="en-US" sz="1000" dirty="0">
                <a:solidFill>
                  <a:srgbClr val="685040"/>
                </a:solidFill>
                <a:latin typeface="Trebuchet MS"/>
                <a:cs typeface="+mn-cs"/>
              </a:rPr>
              <a:t> le are in </a:t>
            </a:r>
            <a:r>
              <a:rPr lang="en-US" altLang="en-US" sz="1000" dirty="0" err="1">
                <a:solidFill>
                  <a:srgbClr val="685040"/>
                </a:solidFill>
                <a:latin typeface="Trebuchet MS"/>
                <a:cs typeface="+mn-cs"/>
              </a:rPr>
              <a:t>vedere</a:t>
            </a:r>
            <a:r>
              <a:rPr lang="en-US" altLang="en-US" sz="1000" dirty="0">
                <a:solidFill>
                  <a:srgbClr val="685040"/>
                </a:solidFill>
                <a:latin typeface="Trebuchet MS"/>
                <a:cs typeface="+mn-cs"/>
              </a:rPr>
              <a:t> in </a:t>
            </a:r>
            <a:r>
              <a:rPr lang="en-US" altLang="en-US" sz="1000" dirty="0" err="1">
                <a:solidFill>
                  <a:srgbClr val="685040"/>
                </a:solidFill>
                <a:latin typeface="Trebuchet MS"/>
                <a:cs typeface="+mn-cs"/>
              </a:rPr>
              <a:t>stabilirea</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regimului</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contabil</a:t>
            </a:r>
            <a:r>
              <a:rPr lang="en-US" altLang="en-US" sz="1000" dirty="0">
                <a:solidFill>
                  <a:srgbClr val="685040"/>
                </a:solidFill>
                <a:latin typeface="Trebuchet MS"/>
                <a:cs typeface="+mn-cs"/>
              </a:rPr>
              <a:t> </a:t>
            </a:r>
            <a:r>
              <a:rPr lang="en-US" altLang="en-US" sz="1000" dirty="0" err="1">
                <a:solidFill>
                  <a:srgbClr val="685040"/>
                </a:solidFill>
                <a:latin typeface="Trebuchet MS"/>
                <a:cs typeface="+mn-cs"/>
              </a:rPr>
              <a:t>aplicabil</a:t>
            </a:r>
            <a:r>
              <a:rPr lang="en-US" altLang="en-US" sz="1000" dirty="0">
                <a:solidFill>
                  <a:srgbClr val="685040"/>
                </a:solidFill>
                <a:latin typeface="Trebuchet MS"/>
                <a:cs typeface="+mn-cs"/>
              </a:rPr>
              <a:t>. </a:t>
            </a:r>
            <a:endParaRPr lang="ro-RO" altLang="en-US" sz="1000" dirty="0">
              <a:solidFill>
                <a:srgbClr val="685040"/>
              </a:solidFill>
              <a:latin typeface="Trebuchet MS"/>
            </a:endParaRPr>
          </a:p>
        </p:txBody>
      </p:sp>
    </p:spTree>
    <p:extLst>
      <p:ext uri="{BB962C8B-B14F-4D97-AF65-F5344CB8AC3E}">
        <p14:creationId xmlns:p14="http://schemas.microsoft.com/office/powerpoint/2010/main" val="379355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dirty="0">
                <a:solidFill>
                  <a:schemeClr val="bg1"/>
                </a:solidFill>
              </a:rPr>
              <a:t>Page #</a:t>
            </a:r>
            <a:endParaRPr lang="en-AU" sz="600" dirty="0">
              <a:solidFill>
                <a:schemeClr val="bg1"/>
              </a:solidFill>
            </a:endParaRPr>
          </a:p>
        </p:txBody>
      </p:sp>
      <p:sp>
        <p:nvSpPr>
          <p:cNvPr id="34"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3</a:t>
            </a:r>
          </a:p>
        </p:txBody>
      </p:sp>
      <p:sp>
        <p:nvSpPr>
          <p:cNvPr id="36" name="Title 1"/>
          <p:cNvSpPr>
            <a:spLocks noGrp="1"/>
          </p:cNvSpPr>
          <p:nvPr>
            <p:ph type="title"/>
          </p:nvPr>
        </p:nvSpPr>
        <p:spPr>
          <a:xfrm>
            <a:off x="458475" y="496400"/>
            <a:ext cx="8915400" cy="654050"/>
          </a:xfrm>
        </p:spPr>
        <p:txBody>
          <a:bodyPr lIns="0"/>
          <a:lstStyle/>
          <a:p>
            <a:r>
              <a:rPr lang="en-US" noProof="0" dirty="0" err="1">
                <a:solidFill>
                  <a:srgbClr val="2EB0A4"/>
                </a:solidFill>
                <a:latin typeface="Trebuchet MS" pitchFamily="34" charset="0"/>
                <a:cs typeface="Arial" charset="0"/>
              </a:rPr>
              <a:t>Principii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contabile</a:t>
            </a:r>
            <a:r>
              <a:rPr lang="en-US" noProof="0" dirty="0">
                <a:solidFill>
                  <a:srgbClr val="2EB0A4"/>
                </a:solidFill>
                <a:latin typeface="Trebuchet MS" pitchFamily="34" charset="0"/>
                <a:cs typeface="Arial" charset="0"/>
              </a:rPr>
              <a:t> in </a:t>
            </a:r>
            <a:r>
              <a:rPr lang="en-US" noProof="0" dirty="0" err="1">
                <a:solidFill>
                  <a:srgbClr val="2EB0A4"/>
                </a:solidFill>
                <a:latin typeface="Trebuchet MS" pitchFamily="34" charset="0"/>
                <a:cs typeface="Arial" charset="0"/>
              </a:rPr>
              <a:t>conformitate</a:t>
            </a:r>
            <a:r>
              <a:rPr lang="en-US" noProof="0" dirty="0">
                <a:solidFill>
                  <a:srgbClr val="2EB0A4"/>
                </a:solidFill>
                <a:latin typeface="Trebuchet MS" pitchFamily="34" charset="0"/>
                <a:cs typeface="Arial" charset="0"/>
              </a:rPr>
              <a:t> cu </a:t>
            </a:r>
            <a:r>
              <a:rPr lang="en-US" noProof="0" dirty="0" err="1">
                <a:solidFill>
                  <a:srgbClr val="2EB0A4"/>
                </a:solidFill>
                <a:latin typeface="Trebuchet MS" pitchFamily="34" charset="0"/>
                <a:cs typeface="Arial" charset="0"/>
              </a:rPr>
              <a:t>reglementarile</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contabile</a:t>
            </a:r>
            <a:r>
              <a:rPr lang="en-US" noProof="0" dirty="0">
                <a:solidFill>
                  <a:srgbClr val="2EB0A4"/>
                </a:solidFill>
                <a:latin typeface="Trebuchet MS" pitchFamily="34" charset="0"/>
                <a:cs typeface="Arial" charset="0"/>
              </a:rPr>
              <a:t> in </a:t>
            </a:r>
            <a:r>
              <a:rPr lang="en-US" noProof="0" dirty="0" err="1">
                <a:solidFill>
                  <a:srgbClr val="2EB0A4"/>
                </a:solidFill>
                <a:latin typeface="Trebuchet MS" pitchFamily="34" charset="0"/>
                <a:cs typeface="Arial" charset="0"/>
              </a:rPr>
              <a:t>vigoare</a:t>
            </a:r>
            <a:endParaRPr lang="ro-RO" noProof="0" dirty="0">
              <a:solidFill>
                <a:srgbClr val="2EB0A4"/>
              </a:solidFill>
              <a:latin typeface="Trebuchet MS" pitchFamily="34" charset="0"/>
              <a:cs typeface="Arial" charset="0"/>
            </a:endParaRPr>
          </a:p>
        </p:txBody>
      </p:sp>
      <p:sp>
        <p:nvSpPr>
          <p:cNvPr id="7" name="Rectangle 6"/>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graphicFrame>
        <p:nvGraphicFramePr>
          <p:cNvPr id="2" name="Table 1">
            <a:extLst>
              <a:ext uri="{FF2B5EF4-FFF2-40B4-BE49-F238E27FC236}">
                <a16:creationId xmlns:a16="http://schemas.microsoft.com/office/drawing/2014/main" id="{2C727008-A7E6-45A4-8343-6763D3604033}"/>
              </a:ext>
            </a:extLst>
          </p:cNvPr>
          <p:cNvGraphicFramePr>
            <a:graphicFrameLocks noGrp="1"/>
          </p:cNvGraphicFramePr>
          <p:nvPr>
            <p:extLst>
              <p:ext uri="{D42A27DB-BD31-4B8C-83A1-F6EECF244321}">
                <p14:modId xmlns:p14="http://schemas.microsoft.com/office/powerpoint/2010/main" val="697266237"/>
              </p:ext>
            </p:extLst>
          </p:nvPr>
        </p:nvGraphicFramePr>
        <p:xfrm>
          <a:off x="422991" y="1052736"/>
          <a:ext cx="8950884" cy="4178569"/>
        </p:xfrm>
        <a:graphic>
          <a:graphicData uri="http://schemas.openxmlformats.org/drawingml/2006/table">
            <a:tbl>
              <a:tblPr firstRow="1" bandRow="1">
                <a:tableStyleId>{793D81CF-94F2-401A-BA57-92F5A7B2D0C5}</a:tableStyleId>
              </a:tblPr>
              <a:tblGrid>
                <a:gridCol w="8950884">
                  <a:extLst>
                    <a:ext uri="{9D8B030D-6E8A-4147-A177-3AD203B41FA5}">
                      <a16:colId xmlns:a16="http://schemas.microsoft.com/office/drawing/2014/main" val="1853013492"/>
                    </a:ext>
                  </a:extLst>
                </a:gridCol>
              </a:tblGrid>
              <a:tr h="291647">
                <a:tc>
                  <a:txBody>
                    <a:bodyPr/>
                    <a:lstStyle/>
                    <a:p>
                      <a:pPr algn="l"/>
                      <a:r>
                        <a:rPr lang="en-US" dirty="0" err="1">
                          <a:latin typeface="Trebuchet MS" panose="020B0603020202020204" pitchFamily="34" charset="0"/>
                        </a:rPr>
                        <a:t>Temei</a:t>
                      </a:r>
                      <a:r>
                        <a:rPr lang="en-US" dirty="0">
                          <a:latin typeface="Trebuchet MS" panose="020B0603020202020204" pitchFamily="34" charset="0"/>
                        </a:rPr>
                        <a:t> de </a:t>
                      </a:r>
                      <a:r>
                        <a:rPr lang="en-US" dirty="0" err="1">
                          <a:latin typeface="Trebuchet MS" panose="020B0603020202020204" pitchFamily="34" charset="0"/>
                        </a:rPr>
                        <a:t>drept</a:t>
                      </a:r>
                      <a:endParaRPr lang="en-US"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EB0A4"/>
                    </a:solidFill>
                  </a:tcPr>
                </a:tc>
                <a:extLst>
                  <a:ext uri="{0D108BD9-81ED-4DB2-BD59-A6C34878D82A}">
                    <a16:rowId xmlns:a16="http://schemas.microsoft.com/office/drawing/2014/main" val="1236432835"/>
                  </a:ext>
                </a:extLst>
              </a:tr>
              <a:tr h="3812809">
                <a:tc>
                  <a:txBody>
                    <a:bodyPr/>
                    <a:lstStyle/>
                    <a:p>
                      <a:pPr algn="just"/>
                      <a:r>
                        <a:rPr lang="en-US" dirty="0">
                          <a:latin typeface="Trebuchet MS" panose="020B0603020202020204" pitchFamily="34" charset="0"/>
                        </a:rPr>
                        <a:t>  ” </a:t>
                      </a:r>
                      <a:r>
                        <a:rPr lang="en-US" sz="1200" dirty="0">
                          <a:latin typeface="Trebuchet MS" panose="020B0603020202020204" pitchFamily="34" charset="0"/>
                        </a:rPr>
                        <a:t>57.  ‐ (1) </a:t>
                      </a:r>
                      <a:r>
                        <a:rPr lang="en-US" sz="1200" b="1" dirty="0" err="1">
                          <a:latin typeface="Trebuchet MS" panose="020B0603020202020204" pitchFamily="34" charset="0"/>
                        </a:rPr>
                        <a:t>Contabilizarea</a:t>
                      </a:r>
                      <a:r>
                        <a:rPr lang="en-US" sz="1200" b="1" dirty="0">
                          <a:latin typeface="Trebuchet MS" panose="020B0603020202020204" pitchFamily="34" charset="0"/>
                        </a:rPr>
                        <a:t>  </a:t>
                      </a:r>
                      <a:r>
                        <a:rPr lang="en-US" sz="1200" b="1" dirty="0" err="1">
                          <a:latin typeface="Trebuchet MS" panose="020B0603020202020204" pitchFamily="34" charset="0"/>
                        </a:rPr>
                        <a:t>şi</a:t>
                      </a:r>
                      <a:r>
                        <a:rPr lang="en-US" sz="1200" b="1" dirty="0">
                          <a:latin typeface="Trebuchet MS" panose="020B0603020202020204" pitchFamily="34" charset="0"/>
                        </a:rPr>
                        <a:t> </a:t>
                      </a:r>
                      <a:r>
                        <a:rPr lang="en-US" sz="1200" b="1" dirty="0" err="1">
                          <a:latin typeface="Trebuchet MS" panose="020B0603020202020204" pitchFamily="34" charset="0"/>
                        </a:rPr>
                        <a:t>prezentarea</a:t>
                      </a:r>
                      <a:r>
                        <a:rPr lang="en-US" sz="1200" b="1" dirty="0">
                          <a:latin typeface="Trebuchet MS" panose="020B0603020202020204" pitchFamily="34" charset="0"/>
                        </a:rPr>
                        <a:t> </a:t>
                      </a:r>
                      <a:r>
                        <a:rPr lang="en-US" sz="1200" b="1" dirty="0" err="1">
                          <a:latin typeface="Trebuchet MS" panose="020B0603020202020204" pitchFamily="34" charset="0"/>
                        </a:rPr>
                        <a:t>elementelor</a:t>
                      </a:r>
                      <a:r>
                        <a:rPr lang="en-US" sz="1200" b="1" dirty="0">
                          <a:latin typeface="Trebuchet MS" panose="020B0603020202020204" pitchFamily="34" charset="0"/>
                        </a:rPr>
                        <a:t> din </a:t>
                      </a:r>
                      <a:r>
                        <a:rPr lang="en-US" sz="1200" b="1" dirty="0" err="1">
                          <a:latin typeface="Trebuchet MS" panose="020B0603020202020204" pitchFamily="34" charset="0"/>
                        </a:rPr>
                        <a:t>bilanț</a:t>
                      </a:r>
                      <a:r>
                        <a:rPr lang="en-US" sz="1200" b="1" dirty="0">
                          <a:latin typeface="Trebuchet MS" panose="020B0603020202020204" pitchFamily="34" charset="0"/>
                        </a:rPr>
                        <a:t>  </a:t>
                      </a:r>
                      <a:r>
                        <a:rPr lang="en-US" sz="1200" b="1" dirty="0" err="1">
                          <a:latin typeface="Trebuchet MS" panose="020B0603020202020204" pitchFamily="34" charset="0"/>
                        </a:rPr>
                        <a:t>şi</a:t>
                      </a:r>
                      <a:r>
                        <a:rPr lang="en-US" sz="1200" b="1" dirty="0">
                          <a:latin typeface="Trebuchet MS" panose="020B0603020202020204" pitchFamily="34" charset="0"/>
                        </a:rPr>
                        <a:t> din </a:t>
                      </a:r>
                      <a:r>
                        <a:rPr lang="en-US" sz="1200" b="1" dirty="0" err="1">
                          <a:latin typeface="Trebuchet MS" panose="020B0603020202020204" pitchFamily="34" charset="0"/>
                        </a:rPr>
                        <a:t>contul</a:t>
                      </a:r>
                      <a:r>
                        <a:rPr lang="en-US" sz="1200" b="1" dirty="0">
                          <a:latin typeface="Trebuchet MS" panose="020B0603020202020204" pitchFamily="34" charset="0"/>
                        </a:rPr>
                        <a:t> de profit  </a:t>
                      </a:r>
                      <a:r>
                        <a:rPr lang="en-US" sz="1200" b="1" dirty="0" err="1">
                          <a:latin typeface="Trebuchet MS" panose="020B0603020202020204" pitchFamily="34" charset="0"/>
                        </a:rPr>
                        <a:t>şi</a:t>
                      </a:r>
                      <a:r>
                        <a:rPr lang="en-US" sz="1200" b="1" dirty="0">
                          <a:latin typeface="Trebuchet MS" panose="020B0603020202020204" pitchFamily="34" charset="0"/>
                        </a:rPr>
                        <a:t> </a:t>
                      </a:r>
                      <a:r>
                        <a:rPr lang="en-US" sz="1200" b="1" dirty="0" err="1">
                          <a:latin typeface="Trebuchet MS" panose="020B0603020202020204" pitchFamily="34" charset="0"/>
                        </a:rPr>
                        <a:t>pierdere</a:t>
                      </a:r>
                      <a:r>
                        <a:rPr lang="en-US" sz="1200" b="1" dirty="0">
                          <a:latin typeface="Trebuchet MS" panose="020B0603020202020204" pitchFamily="34" charset="0"/>
                        </a:rPr>
                        <a:t> </a:t>
                      </a:r>
                      <a:r>
                        <a:rPr lang="en-US" sz="1200" b="1" dirty="0" err="1">
                          <a:latin typeface="Trebuchet MS" panose="020B0603020202020204" pitchFamily="34" charset="0"/>
                        </a:rPr>
                        <a:t>ținând</a:t>
                      </a:r>
                      <a:r>
                        <a:rPr lang="en-US" sz="1200" b="1" dirty="0">
                          <a:latin typeface="Trebuchet MS" panose="020B0603020202020204" pitchFamily="34" charset="0"/>
                        </a:rPr>
                        <a:t> </a:t>
                      </a:r>
                      <a:r>
                        <a:rPr lang="en-US" sz="1200" b="1" dirty="0" err="1">
                          <a:latin typeface="Trebuchet MS" panose="020B0603020202020204" pitchFamily="34" charset="0"/>
                        </a:rPr>
                        <a:t>seama</a:t>
                      </a:r>
                      <a:r>
                        <a:rPr lang="en-US" sz="1200" b="1" dirty="0">
                          <a:latin typeface="Trebuchet MS" panose="020B0603020202020204" pitchFamily="34" charset="0"/>
                        </a:rPr>
                        <a:t> de </a:t>
                      </a:r>
                      <a:r>
                        <a:rPr lang="en-US" sz="1200" b="1" dirty="0" err="1">
                          <a:latin typeface="Trebuchet MS" panose="020B0603020202020204" pitchFamily="34" charset="0"/>
                        </a:rPr>
                        <a:t>fondul</a:t>
                      </a:r>
                      <a:r>
                        <a:rPr lang="en-US" sz="1200" b="1" dirty="0">
                          <a:latin typeface="Trebuchet MS" panose="020B0603020202020204" pitchFamily="34" charset="0"/>
                        </a:rPr>
                        <a:t> economic al </a:t>
                      </a:r>
                      <a:r>
                        <a:rPr lang="en-US" sz="1200" b="1" dirty="0" err="1">
                          <a:latin typeface="Trebuchet MS" panose="020B0603020202020204" pitchFamily="34" charset="0"/>
                        </a:rPr>
                        <a:t>tranzacției</a:t>
                      </a:r>
                      <a:r>
                        <a:rPr lang="en-US" sz="1200" b="1" dirty="0">
                          <a:latin typeface="Trebuchet MS" panose="020B0603020202020204" pitchFamily="34" charset="0"/>
                        </a:rPr>
                        <a:t> </a:t>
                      </a:r>
                      <a:r>
                        <a:rPr lang="en-US" sz="1200" b="1" dirty="0" err="1">
                          <a:latin typeface="Trebuchet MS" panose="020B0603020202020204" pitchFamily="34" charset="0"/>
                        </a:rPr>
                        <a:t>sau</a:t>
                      </a:r>
                      <a:r>
                        <a:rPr lang="en-US" sz="1200" b="1" dirty="0">
                          <a:latin typeface="Trebuchet MS" panose="020B0603020202020204" pitchFamily="34" charset="0"/>
                        </a:rPr>
                        <a:t> al </a:t>
                      </a:r>
                      <a:r>
                        <a:rPr lang="en-US" sz="1200" b="1" dirty="0" err="1">
                          <a:latin typeface="Trebuchet MS" panose="020B0603020202020204" pitchFamily="34" charset="0"/>
                        </a:rPr>
                        <a:t>angajamentului</a:t>
                      </a:r>
                      <a:r>
                        <a:rPr lang="en-US" sz="1200" b="1" dirty="0">
                          <a:latin typeface="Trebuchet MS" panose="020B0603020202020204" pitchFamily="34" charset="0"/>
                        </a:rPr>
                        <a:t> </a:t>
                      </a:r>
                      <a:r>
                        <a:rPr lang="en-US" sz="1200" b="1" dirty="0" err="1">
                          <a:latin typeface="Trebuchet MS" panose="020B0603020202020204" pitchFamily="34" charset="0"/>
                        </a:rPr>
                        <a:t>în</a:t>
                      </a:r>
                      <a:r>
                        <a:rPr lang="en-US" sz="1200" b="1" dirty="0">
                          <a:latin typeface="Trebuchet MS" panose="020B0603020202020204" pitchFamily="34" charset="0"/>
                        </a:rPr>
                        <a:t> </a:t>
                      </a:r>
                      <a:r>
                        <a:rPr lang="en-US" sz="1200" b="1" dirty="0" err="1">
                          <a:latin typeface="Trebuchet MS" panose="020B0603020202020204" pitchFamily="34" charset="0"/>
                        </a:rPr>
                        <a:t>cauză</a:t>
                      </a:r>
                      <a:r>
                        <a:rPr lang="en-US" sz="1200" b="1" dirty="0">
                          <a:latin typeface="Trebuchet MS" panose="020B0603020202020204" pitchFamily="34" charset="0"/>
                        </a:rPr>
                        <a:t>.</a:t>
                      </a:r>
                      <a:r>
                        <a:rPr lang="en-US" sz="1200" dirty="0">
                          <a:latin typeface="Trebuchet MS" panose="020B0603020202020204" pitchFamily="34" charset="0"/>
                        </a:rPr>
                        <a:t> </a:t>
                      </a:r>
                      <a:r>
                        <a:rPr lang="en-US" sz="1200" dirty="0" err="1">
                          <a:latin typeface="Trebuchet MS" panose="020B0603020202020204" pitchFamily="34" charset="0"/>
                        </a:rPr>
                        <a:t>Respectarea</a:t>
                      </a:r>
                      <a:r>
                        <a:rPr lang="en-US" sz="1200" dirty="0">
                          <a:latin typeface="Trebuchet MS" panose="020B0603020202020204" pitchFamily="34" charset="0"/>
                        </a:rPr>
                        <a:t> </a:t>
                      </a:r>
                      <a:r>
                        <a:rPr lang="en-US" sz="1200" dirty="0" err="1">
                          <a:latin typeface="Trebuchet MS" panose="020B0603020202020204" pitchFamily="34" charset="0"/>
                        </a:rPr>
                        <a:t>acestui</a:t>
                      </a:r>
                      <a:r>
                        <a:rPr lang="en-US" sz="1200" dirty="0">
                          <a:latin typeface="Trebuchet MS" panose="020B0603020202020204" pitchFamily="34" charset="0"/>
                        </a:rPr>
                        <a:t> </a:t>
                      </a:r>
                      <a:r>
                        <a:rPr lang="en-US" sz="1200" dirty="0" err="1">
                          <a:latin typeface="Trebuchet MS" panose="020B0603020202020204" pitchFamily="34" charset="0"/>
                        </a:rPr>
                        <a:t>principiu</a:t>
                      </a:r>
                      <a:r>
                        <a:rPr lang="en-US" sz="1200" dirty="0">
                          <a:latin typeface="Trebuchet MS" panose="020B0603020202020204" pitchFamily="34" charset="0"/>
                        </a:rPr>
                        <a:t> are </a:t>
                      </a:r>
                      <a:r>
                        <a:rPr lang="en-US" sz="1200" dirty="0" err="1">
                          <a:latin typeface="Trebuchet MS" panose="020B0603020202020204" pitchFamily="34" charset="0"/>
                        </a:rPr>
                        <a:t>drept</a:t>
                      </a:r>
                      <a:r>
                        <a:rPr lang="en-US" sz="1200" dirty="0">
                          <a:latin typeface="Trebuchet MS" panose="020B0603020202020204" pitchFamily="34" charset="0"/>
                        </a:rPr>
                        <a:t> </a:t>
                      </a:r>
                      <a:r>
                        <a:rPr lang="en-US" sz="1200" dirty="0" err="1">
                          <a:latin typeface="Trebuchet MS" panose="020B0603020202020204" pitchFamily="34" charset="0"/>
                        </a:rPr>
                        <a:t>scop</a:t>
                      </a:r>
                      <a:r>
                        <a:rPr lang="en-US" sz="1200" dirty="0">
                          <a:latin typeface="Trebuchet MS" panose="020B0603020202020204" pitchFamily="34" charset="0"/>
                        </a:rPr>
                        <a:t> </a:t>
                      </a:r>
                      <a:r>
                        <a:rPr lang="en-US" sz="1200" dirty="0" err="1">
                          <a:latin typeface="Trebuchet MS" panose="020B0603020202020204" pitchFamily="34" charset="0"/>
                        </a:rPr>
                        <a:t>înregistrarea</a:t>
                      </a:r>
                      <a:r>
                        <a:rPr lang="en-US" sz="1200" dirty="0">
                          <a:latin typeface="Trebuchet MS" panose="020B0603020202020204" pitchFamily="34" charset="0"/>
                        </a:rPr>
                        <a:t> </a:t>
                      </a:r>
                      <a:r>
                        <a:rPr lang="en-US" sz="1200" dirty="0" err="1">
                          <a:latin typeface="Trebuchet MS" panose="020B0603020202020204" pitchFamily="34" charset="0"/>
                        </a:rPr>
                        <a:t>în</a:t>
                      </a:r>
                      <a:r>
                        <a:rPr lang="en-US" sz="1200" dirty="0">
                          <a:latin typeface="Trebuchet MS" panose="020B0603020202020204" pitchFamily="34" charset="0"/>
                        </a:rPr>
                        <a:t> </a:t>
                      </a:r>
                      <a:r>
                        <a:rPr lang="en-US" sz="1200" dirty="0" err="1">
                          <a:latin typeface="Trebuchet MS" panose="020B0603020202020204" pitchFamily="34" charset="0"/>
                        </a:rPr>
                        <a:t>contabilitate</a:t>
                      </a:r>
                      <a:r>
                        <a:rPr lang="en-US" sz="1200" dirty="0">
                          <a:latin typeface="Trebuchet MS" panose="020B0603020202020204" pitchFamily="34" charset="0"/>
                        </a:rPr>
                        <a:t>  </a:t>
                      </a:r>
                      <a:r>
                        <a:rPr lang="en-US" sz="1200" dirty="0" err="1">
                          <a:latin typeface="Trebuchet MS" panose="020B0603020202020204" pitchFamily="34" charset="0"/>
                        </a:rPr>
                        <a:t>şi</a:t>
                      </a:r>
                      <a:r>
                        <a:rPr lang="en-US" sz="1200" dirty="0">
                          <a:latin typeface="Trebuchet MS" panose="020B0603020202020204" pitchFamily="34" charset="0"/>
                        </a:rPr>
                        <a:t> </a:t>
                      </a:r>
                      <a:r>
                        <a:rPr lang="en-US" sz="1200" dirty="0" err="1">
                          <a:latin typeface="Trebuchet MS" panose="020B0603020202020204" pitchFamily="34" charset="0"/>
                        </a:rPr>
                        <a:t>prezentarea</a:t>
                      </a:r>
                      <a:r>
                        <a:rPr lang="en-US" sz="1200" dirty="0">
                          <a:latin typeface="Trebuchet MS" panose="020B0603020202020204" pitchFamily="34" charset="0"/>
                        </a:rPr>
                        <a:t> </a:t>
                      </a:r>
                      <a:r>
                        <a:rPr lang="en-US" sz="1200" dirty="0" err="1">
                          <a:latin typeface="Trebuchet MS" panose="020B0603020202020204" pitchFamily="34" charset="0"/>
                        </a:rPr>
                        <a:t>fidelă</a:t>
                      </a:r>
                      <a:r>
                        <a:rPr lang="en-US" sz="1200" dirty="0">
                          <a:latin typeface="Trebuchet MS" panose="020B0603020202020204" pitchFamily="34" charset="0"/>
                        </a:rPr>
                        <a:t>  a </a:t>
                      </a:r>
                      <a:r>
                        <a:rPr lang="en-US" sz="1200" dirty="0" err="1">
                          <a:latin typeface="Trebuchet MS" panose="020B0603020202020204" pitchFamily="34" charset="0"/>
                        </a:rPr>
                        <a:t>operațiunilor</a:t>
                      </a:r>
                      <a:r>
                        <a:rPr lang="en-US" sz="1200" dirty="0">
                          <a:latin typeface="Trebuchet MS" panose="020B0603020202020204" pitchFamily="34" charset="0"/>
                        </a:rPr>
                        <a:t> </a:t>
                      </a:r>
                      <a:r>
                        <a:rPr lang="en-US" sz="1200" dirty="0" err="1">
                          <a:latin typeface="Trebuchet MS" panose="020B0603020202020204" pitchFamily="34" charset="0"/>
                        </a:rPr>
                        <a:t>economico</a:t>
                      </a:r>
                      <a:r>
                        <a:rPr lang="en-US" sz="1200" dirty="0">
                          <a:latin typeface="Trebuchet MS" panose="020B0603020202020204" pitchFamily="34" charset="0"/>
                        </a:rPr>
                        <a:t>‐ </a:t>
                      </a:r>
                      <a:r>
                        <a:rPr lang="en-US" sz="1200" dirty="0" err="1">
                          <a:latin typeface="Trebuchet MS" panose="020B0603020202020204" pitchFamily="34" charset="0"/>
                        </a:rPr>
                        <a:t>financiare</a:t>
                      </a:r>
                      <a:r>
                        <a:rPr lang="en-US" sz="1200" dirty="0">
                          <a:latin typeface="Trebuchet MS" panose="020B0603020202020204" pitchFamily="34" charset="0"/>
                        </a:rPr>
                        <a:t>, </a:t>
                      </a:r>
                      <a:r>
                        <a:rPr lang="en-US" sz="1200" dirty="0" err="1">
                          <a:latin typeface="Trebuchet MS" panose="020B0603020202020204" pitchFamily="34" charset="0"/>
                        </a:rPr>
                        <a:t>în</a:t>
                      </a:r>
                      <a:r>
                        <a:rPr lang="en-US" sz="1200" dirty="0">
                          <a:latin typeface="Trebuchet MS" panose="020B0603020202020204" pitchFamily="34" charset="0"/>
                        </a:rPr>
                        <a:t> </a:t>
                      </a:r>
                      <a:r>
                        <a:rPr lang="en-US" sz="1200" dirty="0" err="1">
                          <a:latin typeface="Trebuchet MS" panose="020B0603020202020204" pitchFamily="34" charset="0"/>
                        </a:rPr>
                        <a:t>conformitate</a:t>
                      </a:r>
                      <a:r>
                        <a:rPr lang="en-US" sz="1200" dirty="0">
                          <a:latin typeface="Trebuchet MS" panose="020B0603020202020204" pitchFamily="34" charset="0"/>
                        </a:rPr>
                        <a:t> </a:t>
                      </a:r>
                      <a:r>
                        <a:rPr lang="en-US" sz="1200" b="1" dirty="0">
                          <a:latin typeface="Trebuchet MS" panose="020B0603020202020204" pitchFamily="34" charset="0"/>
                        </a:rPr>
                        <a:t>cu </a:t>
                      </a:r>
                      <a:r>
                        <a:rPr lang="en-US" sz="1200" b="1" dirty="0" err="1">
                          <a:latin typeface="Trebuchet MS" panose="020B0603020202020204" pitchFamily="34" charset="0"/>
                        </a:rPr>
                        <a:t>realitatea</a:t>
                      </a:r>
                      <a:r>
                        <a:rPr lang="en-US" sz="1200" b="1" dirty="0">
                          <a:latin typeface="Trebuchet MS" panose="020B0603020202020204" pitchFamily="34" charset="0"/>
                        </a:rPr>
                        <a:t> </a:t>
                      </a:r>
                      <a:r>
                        <a:rPr lang="en-US" sz="1200" b="1" dirty="0" err="1">
                          <a:latin typeface="Trebuchet MS" panose="020B0603020202020204" pitchFamily="34" charset="0"/>
                        </a:rPr>
                        <a:t>economică</a:t>
                      </a:r>
                      <a:r>
                        <a:rPr lang="en-US" sz="1200" dirty="0">
                          <a:latin typeface="Trebuchet MS" panose="020B0603020202020204" pitchFamily="34" charset="0"/>
                        </a:rPr>
                        <a:t>, </a:t>
                      </a:r>
                      <a:r>
                        <a:rPr lang="en-US" sz="1200" dirty="0" err="1">
                          <a:latin typeface="Trebuchet MS" panose="020B0603020202020204" pitchFamily="34" charset="0"/>
                        </a:rPr>
                        <a:t>punând</a:t>
                      </a:r>
                      <a:r>
                        <a:rPr lang="en-US" sz="1200" dirty="0">
                          <a:latin typeface="Trebuchet MS" panose="020B0603020202020204" pitchFamily="34" charset="0"/>
                        </a:rPr>
                        <a:t> </a:t>
                      </a:r>
                      <a:r>
                        <a:rPr lang="en-US" sz="1200" dirty="0" err="1">
                          <a:latin typeface="Trebuchet MS" panose="020B0603020202020204" pitchFamily="34" charset="0"/>
                        </a:rPr>
                        <a:t>în</a:t>
                      </a:r>
                      <a:r>
                        <a:rPr lang="en-US" sz="1200" dirty="0">
                          <a:latin typeface="Trebuchet MS" panose="020B0603020202020204" pitchFamily="34" charset="0"/>
                        </a:rPr>
                        <a:t> </a:t>
                      </a:r>
                      <a:r>
                        <a:rPr lang="en-US" sz="1200" dirty="0" err="1">
                          <a:latin typeface="Trebuchet MS" panose="020B0603020202020204" pitchFamily="34" charset="0"/>
                        </a:rPr>
                        <a:t>evidență</a:t>
                      </a:r>
                      <a:r>
                        <a:rPr lang="en-US" sz="1200" dirty="0">
                          <a:latin typeface="Trebuchet MS" panose="020B0603020202020204" pitchFamily="34" charset="0"/>
                        </a:rPr>
                        <a:t> </a:t>
                      </a:r>
                      <a:r>
                        <a:rPr lang="en-US" sz="1200" b="1" dirty="0" err="1">
                          <a:latin typeface="Trebuchet MS" panose="020B0603020202020204" pitchFamily="34" charset="0"/>
                        </a:rPr>
                        <a:t>drepturile</a:t>
                      </a:r>
                      <a:r>
                        <a:rPr lang="en-US" sz="1200" b="1" dirty="0">
                          <a:latin typeface="Trebuchet MS" panose="020B0603020202020204" pitchFamily="34" charset="0"/>
                        </a:rPr>
                        <a:t> </a:t>
                      </a:r>
                      <a:r>
                        <a:rPr lang="en-US" sz="1200" b="1" dirty="0" err="1">
                          <a:latin typeface="Trebuchet MS" panose="020B0603020202020204" pitchFamily="34" charset="0"/>
                        </a:rPr>
                        <a:t>şi</a:t>
                      </a:r>
                      <a:r>
                        <a:rPr lang="en-US" sz="1200" b="1" dirty="0">
                          <a:latin typeface="Trebuchet MS" panose="020B0603020202020204" pitchFamily="34" charset="0"/>
                        </a:rPr>
                        <a:t> </a:t>
                      </a:r>
                      <a:r>
                        <a:rPr lang="en-US" sz="1200" b="1" dirty="0" err="1">
                          <a:latin typeface="Trebuchet MS" panose="020B0603020202020204" pitchFamily="34" charset="0"/>
                        </a:rPr>
                        <a:t>obligațiile</a:t>
                      </a:r>
                      <a:r>
                        <a:rPr lang="en-US" sz="1200" b="1" dirty="0">
                          <a:latin typeface="Trebuchet MS" panose="020B0603020202020204" pitchFamily="34" charset="0"/>
                        </a:rPr>
                        <a:t>, precum </a:t>
                      </a:r>
                      <a:r>
                        <a:rPr lang="en-US" sz="1200" b="1" dirty="0" err="1">
                          <a:latin typeface="Trebuchet MS" panose="020B0603020202020204" pitchFamily="34" charset="0"/>
                        </a:rPr>
                        <a:t>şi</a:t>
                      </a:r>
                      <a:r>
                        <a:rPr lang="en-US" sz="1200" b="1" dirty="0">
                          <a:latin typeface="Trebuchet MS" panose="020B0603020202020204" pitchFamily="34" charset="0"/>
                        </a:rPr>
                        <a:t> </a:t>
                      </a:r>
                      <a:r>
                        <a:rPr lang="en-US" sz="1200" b="1" dirty="0" err="1">
                          <a:latin typeface="Trebuchet MS" panose="020B0603020202020204" pitchFamily="34" charset="0"/>
                        </a:rPr>
                        <a:t>riscurile</a:t>
                      </a:r>
                      <a:r>
                        <a:rPr lang="en-US" sz="1200" b="1" dirty="0">
                          <a:latin typeface="Trebuchet MS" panose="020B0603020202020204" pitchFamily="34" charset="0"/>
                        </a:rPr>
                        <a:t> </a:t>
                      </a:r>
                      <a:r>
                        <a:rPr lang="en-US" sz="1200" b="1" dirty="0" err="1">
                          <a:latin typeface="Trebuchet MS" panose="020B0603020202020204" pitchFamily="34" charset="0"/>
                        </a:rPr>
                        <a:t>asociate</a:t>
                      </a:r>
                      <a:r>
                        <a:rPr lang="en-US" sz="1200" b="1" dirty="0">
                          <a:latin typeface="Trebuchet MS" panose="020B0603020202020204" pitchFamily="34" charset="0"/>
                        </a:rPr>
                        <a:t> </a:t>
                      </a:r>
                      <a:r>
                        <a:rPr lang="en-US" sz="1200" dirty="0" err="1">
                          <a:latin typeface="Trebuchet MS" panose="020B0603020202020204" pitchFamily="34" charset="0"/>
                        </a:rPr>
                        <a:t>acestor</a:t>
                      </a:r>
                      <a:r>
                        <a:rPr lang="en-US" sz="1200" dirty="0">
                          <a:latin typeface="Trebuchet MS" panose="020B0603020202020204" pitchFamily="34" charset="0"/>
                        </a:rPr>
                        <a:t> </a:t>
                      </a:r>
                      <a:r>
                        <a:rPr lang="en-US" sz="1200" dirty="0" err="1">
                          <a:latin typeface="Trebuchet MS" panose="020B0603020202020204" pitchFamily="34" charset="0"/>
                        </a:rPr>
                        <a:t>operațiuni</a:t>
                      </a:r>
                      <a:r>
                        <a:rPr lang="en-US" sz="1200" dirty="0">
                          <a:latin typeface="Trebuchet MS" panose="020B0603020202020204" pitchFamily="34" charset="0"/>
                        </a:rPr>
                        <a:t>.</a:t>
                      </a:r>
                    </a:p>
                    <a:p>
                      <a:pPr algn="just"/>
                      <a:r>
                        <a:rPr lang="en-US" sz="1200" dirty="0">
                          <a:latin typeface="Trebuchet MS" panose="020B0603020202020204" pitchFamily="34" charset="0"/>
                        </a:rPr>
                        <a:t>    (2) </a:t>
                      </a:r>
                      <a:r>
                        <a:rPr lang="en-US" sz="1200" dirty="0" err="1">
                          <a:latin typeface="Trebuchet MS" panose="020B0603020202020204" pitchFamily="34" charset="0"/>
                        </a:rPr>
                        <a:t>Evenimentele</a:t>
                      </a:r>
                      <a:r>
                        <a:rPr lang="en-US" sz="1200" dirty="0">
                          <a:latin typeface="Trebuchet MS" panose="020B0603020202020204" pitchFamily="34" charset="0"/>
                        </a:rPr>
                        <a:t>  </a:t>
                      </a:r>
                      <a:r>
                        <a:rPr lang="en-US" sz="1200" dirty="0" err="1">
                          <a:latin typeface="Trebuchet MS" panose="020B0603020202020204" pitchFamily="34" charset="0"/>
                        </a:rPr>
                        <a:t>şi</a:t>
                      </a:r>
                      <a:r>
                        <a:rPr lang="en-US" sz="1200" dirty="0">
                          <a:latin typeface="Trebuchet MS" panose="020B0603020202020204" pitchFamily="34" charset="0"/>
                        </a:rPr>
                        <a:t> </a:t>
                      </a:r>
                      <a:r>
                        <a:rPr lang="en-US" sz="1200" dirty="0" err="1">
                          <a:latin typeface="Trebuchet MS" panose="020B0603020202020204" pitchFamily="34" charset="0"/>
                        </a:rPr>
                        <a:t>operațiunile</a:t>
                      </a:r>
                      <a:r>
                        <a:rPr lang="en-US" sz="1200" dirty="0">
                          <a:latin typeface="Trebuchet MS" panose="020B0603020202020204" pitchFamily="34" charset="0"/>
                        </a:rPr>
                        <a:t> </a:t>
                      </a:r>
                      <a:r>
                        <a:rPr lang="en-US" sz="1200" dirty="0" err="1">
                          <a:latin typeface="Trebuchet MS" panose="020B0603020202020204" pitchFamily="34" charset="0"/>
                        </a:rPr>
                        <a:t>economico‐financiare</a:t>
                      </a:r>
                      <a:r>
                        <a:rPr lang="en-US" sz="1200" dirty="0">
                          <a:latin typeface="Trebuchet MS" panose="020B0603020202020204" pitchFamily="34" charset="0"/>
                        </a:rPr>
                        <a:t> </a:t>
                      </a:r>
                      <a:r>
                        <a:rPr lang="en-US" sz="1200" dirty="0" err="1">
                          <a:latin typeface="Trebuchet MS" panose="020B0603020202020204" pitchFamily="34" charset="0"/>
                        </a:rPr>
                        <a:t>trebuie</a:t>
                      </a:r>
                      <a:r>
                        <a:rPr lang="en-US" sz="1200" dirty="0">
                          <a:latin typeface="Trebuchet MS" panose="020B0603020202020204" pitchFamily="34" charset="0"/>
                        </a:rPr>
                        <a:t> </a:t>
                      </a:r>
                      <a:r>
                        <a:rPr lang="en-US" sz="1200" dirty="0" err="1">
                          <a:latin typeface="Trebuchet MS" panose="020B0603020202020204" pitchFamily="34" charset="0"/>
                        </a:rPr>
                        <a:t>evidențiate</a:t>
                      </a:r>
                      <a:r>
                        <a:rPr lang="en-US" sz="1200" dirty="0">
                          <a:latin typeface="Trebuchet MS" panose="020B0603020202020204" pitchFamily="34" charset="0"/>
                        </a:rPr>
                        <a:t> </a:t>
                      </a:r>
                      <a:r>
                        <a:rPr lang="en-US" sz="1200" dirty="0" err="1">
                          <a:latin typeface="Trebuchet MS" panose="020B0603020202020204" pitchFamily="34" charset="0"/>
                        </a:rPr>
                        <a:t>în</a:t>
                      </a:r>
                      <a:r>
                        <a:rPr lang="en-US" sz="1200" dirty="0">
                          <a:latin typeface="Trebuchet MS" panose="020B0603020202020204" pitchFamily="34" charset="0"/>
                        </a:rPr>
                        <a:t> </a:t>
                      </a:r>
                      <a:r>
                        <a:rPr lang="en-US" sz="1200" dirty="0" err="1">
                          <a:latin typeface="Trebuchet MS" panose="020B0603020202020204" pitchFamily="34" charset="0"/>
                        </a:rPr>
                        <a:t>contabilitate</a:t>
                      </a:r>
                      <a:r>
                        <a:rPr lang="en-US" sz="1200" dirty="0">
                          <a:latin typeface="Trebuchet MS" panose="020B0603020202020204" pitchFamily="34" charset="0"/>
                        </a:rPr>
                        <a:t> </a:t>
                      </a:r>
                      <a:r>
                        <a:rPr lang="en-US" sz="1200" dirty="0" err="1">
                          <a:latin typeface="Trebuchet MS" panose="020B0603020202020204" pitchFamily="34" charset="0"/>
                        </a:rPr>
                        <a:t>aşa</a:t>
                      </a:r>
                      <a:r>
                        <a:rPr lang="en-US" sz="1200" dirty="0">
                          <a:latin typeface="Trebuchet MS" panose="020B0603020202020204" pitchFamily="34" charset="0"/>
                        </a:rPr>
                        <a:t> cum </a:t>
                      </a:r>
                      <a:r>
                        <a:rPr lang="en-US" sz="1200" dirty="0" err="1">
                          <a:latin typeface="Trebuchet MS" panose="020B0603020202020204" pitchFamily="34" charset="0"/>
                        </a:rPr>
                        <a:t>acestea</a:t>
                      </a:r>
                      <a:r>
                        <a:rPr lang="en-US" sz="1200" dirty="0">
                          <a:latin typeface="Trebuchet MS" panose="020B0603020202020204" pitchFamily="34" charset="0"/>
                        </a:rPr>
                        <a:t> se </a:t>
                      </a:r>
                      <a:r>
                        <a:rPr lang="en-US" sz="1200" dirty="0" err="1">
                          <a:latin typeface="Trebuchet MS" panose="020B0603020202020204" pitchFamily="34" charset="0"/>
                        </a:rPr>
                        <a:t>produc</a:t>
                      </a:r>
                      <a:r>
                        <a:rPr lang="en-US" sz="1200" dirty="0">
                          <a:latin typeface="Trebuchet MS" panose="020B0603020202020204" pitchFamily="34" charset="0"/>
                        </a:rPr>
                        <a:t>, </a:t>
                      </a:r>
                      <a:r>
                        <a:rPr lang="en-US" sz="1200" dirty="0" err="1">
                          <a:latin typeface="Trebuchet MS" panose="020B0603020202020204" pitchFamily="34" charset="0"/>
                        </a:rPr>
                        <a:t>în</a:t>
                      </a:r>
                      <a:r>
                        <a:rPr lang="en-US" sz="1200" dirty="0">
                          <a:latin typeface="Trebuchet MS" panose="020B0603020202020204" pitchFamily="34" charset="0"/>
                        </a:rPr>
                        <a:t> </a:t>
                      </a:r>
                      <a:r>
                        <a:rPr lang="en-US" sz="1200" dirty="0" err="1">
                          <a:latin typeface="Trebuchet MS" panose="020B0603020202020204" pitchFamily="34" charset="0"/>
                        </a:rPr>
                        <a:t>baza</a:t>
                      </a:r>
                      <a:r>
                        <a:rPr lang="en-US" sz="1200" dirty="0">
                          <a:latin typeface="Trebuchet MS" panose="020B0603020202020204" pitchFamily="34" charset="0"/>
                        </a:rPr>
                        <a:t> </a:t>
                      </a:r>
                      <a:r>
                        <a:rPr lang="en-US" sz="1200" dirty="0" err="1">
                          <a:latin typeface="Trebuchet MS" panose="020B0603020202020204" pitchFamily="34" charset="0"/>
                        </a:rPr>
                        <a:t>documentelor</a:t>
                      </a:r>
                      <a:r>
                        <a:rPr lang="en-US" sz="1200" dirty="0">
                          <a:latin typeface="Trebuchet MS" panose="020B0603020202020204" pitchFamily="34" charset="0"/>
                        </a:rPr>
                        <a:t> </a:t>
                      </a:r>
                      <a:r>
                        <a:rPr lang="en-US" sz="1200" dirty="0" err="1">
                          <a:latin typeface="Trebuchet MS" panose="020B0603020202020204" pitchFamily="34" charset="0"/>
                        </a:rPr>
                        <a:t>justificative</a:t>
                      </a:r>
                      <a:r>
                        <a:rPr lang="en-US" sz="1200" dirty="0">
                          <a:latin typeface="Trebuchet MS" panose="020B0603020202020204" pitchFamily="34" charset="0"/>
                        </a:rPr>
                        <a:t>. </a:t>
                      </a:r>
                      <a:r>
                        <a:rPr lang="en-US" sz="1200" dirty="0" err="1">
                          <a:latin typeface="Trebuchet MS" panose="020B0603020202020204" pitchFamily="34" charset="0"/>
                        </a:rPr>
                        <a:t>Documentele</a:t>
                      </a:r>
                      <a:r>
                        <a:rPr lang="en-US" sz="1200" dirty="0">
                          <a:latin typeface="Trebuchet MS" panose="020B0603020202020204" pitchFamily="34" charset="0"/>
                        </a:rPr>
                        <a:t> </a:t>
                      </a:r>
                      <a:r>
                        <a:rPr lang="en-US" sz="1200" dirty="0" err="1">
                          <a:latin typeface="Trebuchet MS" panose="020B0603020202020204" pitchFamily="34" charset="0"/>
                        </a:rPr>
                        <a:t>justificative</a:t>
                      </a:r>
                      <a:r>
                        <a:rPr lang="en-US" sz="1200" dirty="0">
                          <a:latin typeface="Trebuchet MS" panose="020B0603020202020204" pitchFamily="34" charset="0"/>
                        </a:rPr>
                        <a:t> care </a:t>
                      </a:r>
                      <a:r>
                        <a:rPr lang="en-US" sz="1200" dirty="0" err="1">
                          <a:latin typeface="Trebuchet MS" panose="020B0603020202020204" pitchFamily="34" charset="0"/>
                        </a:rPr>
                        <a:t>stau</a:t>
                      </a:r>
                      <a:r>
                        <a:rPr lang="en-US" sz="1200" dirty="0">
                          <a:latin typeface="Trebuchet MS" panose="020B0603020202020204" pitchFamily="34" charset="0"/>
                        </a:rPr>
                        <a:t> la </a:t>
                      </a:r>
                      <a:r>
                        <a:rPr lang="en-US" sz="1200" dirty="0" err="1">
                          <a:latin typeface="Trebuchet MS" panose="020B0603020202020204" pitchFamily="34" charset="0"/>
                        </a:rPr>
                        <a:t>baza</a:t>
                      </a:r>
                      <a:r>
                        <a:rPr lang="en-US" sz="1200" dirty="0">
                          <a:latin typeface="Trebuchet MS" panose="020B0603020202020204" pitchFamily="34" charset="0"/>
                        </a:rPr>
                        <a:t> </a:t>
                      </a:r>
                      <a:r>
                        <a:rPr lang="en-US" sz="1200" dirty="0" err="1">
                          <a:latin typeface="Trebuchet MS" panose="020B0603020202020204" pitchFamily="34" charset="0"/>
                        </a:rPr>
                        <a:t>înregistrării</a:t>
                      </a:r>
                      <a:r>
                        <a:rPr lang="en-US" sz="1200" dirty="0">
                          <a:latin typeface="Trebuchet MS" panose="020B0603020202020204" pitchFamily="34" charset="0"/>
                        </a:rPr>
                        <a:t> </a:t>
                      </a:r>
                      <a:r>
                        <a:rPr lang="en-US" sz="1200" dirty="0" err="1">
                          <a:latin typeface="Trebuchet MS" panose="020B0603020202020204" pitchFamily="34" charset="0"/>
                        </a:rPr>
                        <a:t>în</a:t>
                      </a:r>
                      <a:r>
                        <a:rPr lang="en-US" sz="1200" dirty="0">
                          <a:latin typeface="Trebuchet MS" panose="020B0603020202020204" pitchFamily="34" charset="0"/>
                        </a:rPr>
                        <a:t> </a:t>
                      </a:r>
                      <a:r>
                        <a:rPr lang="en-US" sz="1200" dirty="0" err="1">
                          <a:latin typeface="Trebuchet MS" panose="020B0603020202020204" pitchFamily="34" charset="0"/>
                        </a:rPr>
                        <a:t>contabilitate</a:t>
                      </a:r>
                      <a:r>
                        <a:rPr lang="en-US" sz="1200" dirty="0">
                          <a:latin typeface="Trebuchet MS" panose="020B0603020202020204" pitchFamily="34" charset="0"/>
                        </a:rPr>
                        <a:t> a </a:t>
                      </a:r>
                      <a:r>
                        <a:rPr lang="en-US" sz="1200" dirty="0" err="1">
                          <a:latin typeface="Trebuchet MS" panose="020B0603020202020204" pitchFamily="34" charset="0"/>
                        </a:rPr>
                        <a:t>operațiunilor</a:t>
                      </a:r>
                      <a:r>
                        <a:rPr lang="en-US" sz="1200" dirty="0">
                          <a:latin typeface="Trebuchet MS" panose="020B0603020202020204" pitchFamily="34" charset="0"/>
                        </a:rPr>
                        <a:t> </a:t>
                      </a:r>
                      <a:r>
                        <a:rPr lang="en-US" sz="1200" dirty="0" err="1">
                          <a:latin typeface="Trebuchet MS" panose="020B0603020202020204" pitchFamily="34" charset="0"/>
                        </a:rPr>
                        <a:t>economico‐financiare</a:t>
                      </a:r>
                      <a:r>
                        <a:rPr lang="en-US" sz="1200" dirty="0">
                          <a:latin typeface="Trebuchet MS" panose="020B0603020202020204" pitchFamily="34" charset="0"/>
                        </a:rPr>
                        <a:t> </a:t>
                      </a:r>
                      <a:r>
                        <a:rPr lang="en-US" sz="1200" dirty="0" err="1">
                          <a:latin typeface="Trebuchet MS" panose="020B0603020202020204" pitchFamily="34" charset="0"/>
                        </a:rPr>
                        <a:t>trebuie</a:t>
                      </a:r>
                      <a:r>
                        <a:rPr lang="en-US" sz="1200" dirty="0">
                          <a:latin typeface="Trebuchet MS" panose="020B0603020202020204" pitchFamily="34" charset="0"/>
                        </a:rPr>
                        <a:t> </a:t>
                      </a:r>
                      <a:r>
                        <a:rPr lang="en-US" sz="1200" dirty="0" err="1">
                          <a:latin typeface="Trebuchet MS" panose="020B0603020202020204" pitchFamily="34" charset="0"/>
                        </a:rPr>
                        <a:t>să</a:t>
                      </a:r>
                      <a:r>
                        <a:rPr lang="en-US" sz="1200" dirty="0">
                          <a:latin typeface="Trebuchet MS" panose="020B0603020202020204" pitchFamily="34" charset="0"/>
                        </a:rPr>
                        <a:t> </a:t>
                      </a:r>
                      <a:r>
                        <a:rPr lang="en-US" sz="1200" dirty="0" err="1">
                          <a:latin typeface="Trebuchet MS" panose="020B0603020202020204" pitchFamily="34" charset="0"/>
                        </a:rPr>
                        <a:t>reflecte</a:t>
                      </a:r>
                      <a:r>
                        <a:rPr lang="en-US" sz="1200" dirty="0">
                          <a:latin typeface="Trebuchet MS" panose="020B0603020202020204" pitchFamily="34" charset="0"/>
                        </a:rPr>
                        <a:t> </a:t>
                      </a:r>
                      <a:r>
                        <a:rPr lang="en-US" sz="1200" dirty="0" err="1">
                          <a:latin typeface="Trebuchet MS" panose="020B0603020202020204" pitchFamily="34" charset="0"/>
                        </a:rPr>
                        <a:t>întocmai</a:t>
                      </a:r>
                      <a:r>
                        <a:rPr lang="en-US" sz="1200" dirty="0">
                          <a:latin typeface="Trebuchet MS" panose="020B0603020202020204" pitchFamily="34" charset="0"/>
                        </a:rPr>
                        <a:t> </a:t>
                      </a:r>
                      <a:r>
                        <a:rPr lang="en-US" sz="1200" dirty="0" err="1">
                          <a:latin typeface="Trebuchet MS" panose="020B0603020202020204" pitchFamily="34" charset="0"/>
                        </a:rPr>
                        <a:t>modul</a:t>
                      </a:r>
                      <a:r>
                        <a:rPr lang="en-US" sz="1200" dirty="0">
                          <a:latin typeface="Trebuchet MS" panose="020B0603020202020204" pitchFamily="34" charset="0"/>
                        </a:rPr>
                        <a:t> cum </a:t>
                      </a:r>
                      <a:r>
                        <a:rPr lang="en-US" sz="1200" dirty="0" err="1">
                          <a:latin typeface="Trebuchet MS" panose="020B0603020202020204" pitchFamily="34" charset="0"/>
                        </a:rPr>
                        <a:t>acestea</a:t>
                      </a:r>
                      <a:r>
                        <a:rPr lang="en-US" sz="1200" dirty="0">
                          <a:latin typeface="Trebuchet MS" panose="020B0603020202020204" pitchFamily="34" charset="0"/>
                        </a:rPr>
                        <a:t> se </a:t>
                      </a:r>
                      <a:r>
                        <a:rPr lang="en-US" sz="1200" dirty="0" err="1">
                          <a:latin typeface="Trebuchet MS" panose="020B0603020202020204" pitchFamily="34" charset="0"/>
                        </a:rPr>
                        <a:t>produc</a:t>
                      </a:r>
                      <a:r>
                        <a:rPr lang="en-US" sz="1200" dirty="0">
                          <a:latin typeface="Trebuchet MS" panose="020B0603020202020204" pitchFamily="34" charset="0"/>
                        </a:rPr>
                        <a:t>, </a:t>
                      </a:r>
                      <a:r>
                        <a:rPr lang="en-US" sz="1200" dirty="0" err="1">
                          <a:latin typeface="Trebuchet MS" panose="020B0603020202020204" pitchFamily="34" charset="0"/>
                        </a:rPr>
                        <a:t>respectiv</a:t>
                      </a:r>
                      <a:r>
                        <a:rPr lang="en-US" sz="1200" dirty="0">
                          <a:latin typeface="Trebuchet MS" panose="020B0603020202020204" pitchFamily="34" charset="0"/>
                        </a:rPr>
                        <a:t> </a:t>
                      </a:r>
                      <a:r>
                        <a:rPr lang="en-US" sz="1200" dirty="0" err="1">
                          <a:latin typeface="Trebuchet MS" panose="020B0603020202020204" pitchFamily="34" charset="0"/>
                        </a:rPr>
                        <a:t>să</a:t>
                      </a:r>
                      <a:r>
                        <a:rPr lang="en-US" sz="1200" dirty="0">
                          <a:latin typeface="Trebuchet MS" panose="020B0603020202020204" pitchFamily="34" charset="0"/>
                        </a:rPr>
                        <a:t> fie </a:t>
                      </a:r>
                      <a:r>
                        <a:rPr lang="en-US" sz="1200" dirty="0" err="1">
                          <a:latin typeface="Trebuchet MS" panose="020B0603020202020204" pitchFamily="34" charset="0"/>
                        </a:rPr>
                        <a:t>în</a:t>
                      </a:r>
                      <a:r>
                        <a:rPr lang="en-US" sz="1200" dirty="0">
                          <a:latin typeface="Trebuchet MS" panose="020B0603020202020204" pitchFamily="34" charset="0"/>
                        </a:rPr>
                        <a:t> </a:t>
                      </a:r>
                      <a:r>
                        <a:rPr lang="en-US" sz="1200" dirty="0" err="1">
                          <a:latin typeface="Trebuchet MS" panose="020B0603020202020204" pitchFamily="34" charset="0"/>
                        </a:rPr>
                        <a:t>concordanță</a:t>
                      </a:r>
                      <a:r>
                        <a:rPr lang="en-US" sz="1200" dirty="0">
                          <a:latin typeface="Trebuchet MS" panose="020B0603020202020204" pitchFamily="34" charset="0"/>
                        </a:rPr>
                        <a:t> cu </a:t>
                      </a:r>
                      <a:r>
                        <a:rPr lang="en-US" sz="1200" dirty="0" err="1">
                          <a:latin typeface="Trebuchet MS" panose="020B0603020202020204" pitchFamily="34" charset="0"/>
                        </a:rPr>
                        <a:t>realitatea</a:t>
                      </a:r>
                      <a:r>
                        <a:rPr lang="en-US" sz="1200" dirty="0">
                          <a:latin typeface="Trebuchet MS" panose="020B0603020202020204" pitchFamily="34" charset="0"/>
                        </a:rPr>
                        <a:t>. De </a:t>
                      </a:r>
                      <a:r>
                        <a:rPr lang="en-US" sz="1200" dirty="0" err="1">
                          <a:latin typeface="Trebuchet MS" panose="020B0603020202020204" pitchFamily="34" charset="0"/>
                        </a:rPr>
                        <a:t>asemenea</a:t>
                      </a:r>
                      <a:r>
                        <a:rPr lang="en-US" sz="1200" dirty="0">
                          <a:latin typeface="Trebuchet MS" panose="020B0603020202020204" pitchFamily="34" charset="0"/>
                        </a:rPr>
                        <a:t>, </a:t>
                      </a:r>
                      <a:r>
                        <a:rPr lang="en-US" sz="1200" dirty="0" err="1">
                          <a:latin typeface="Trebuchet MS" panose="020B0603020202020204" pitchFamily="34" charset="0"/>
                        </a:rPr>
                        <a:t>contractele</a:t>
                      </a:r>
                      <a:r>
                        <a:rPr lang="en-US" sz="1200" dirty="0">
                          <a:latin typeface="Trebuchet MS" panose="020B0603020202020204" pitchFamily="34" charset="0"/>
                        </a:rPr>
                        <a:t> </a:t>
                      </a:r>
                      <a:r>
                        <a:rPr lang="en-US" sz="1200" dirty="0" err="1">
                          <a:latin typeface="Trebuchet MS" panose="020B0603020202020204" pitchFamily="34" charset="0"/>
                        </a:rPr>
                        <a:t>încheiate</a:t>
                      </a:r>
                      <a:r>
                        <a:rPr lang="en-US" sz="1200" dirty="0">
                          <a:latin typeface="Trebuchet MS" panose="020B0603020202020204" pitchFamily="34" charset="0"/>
                        </a:rPr>
                        <a:t> </a:t>
                      </a:r>
                      <a:r>
                        <a:rPr lang="en-US" sz="1200" dirty="0" err="1">
                          <a:latin typeface="Trebuchet MS" panose="020B0603020202020204" pitchFamily="34" charset="0"/>
                        </a:rPr>
                        <a:t>între</a:t>
                      </a:r>
                      <a:r>
                        <a:rPr lang="en-US" sz="1200" dirty="0">
                          <a:latin typeface="Trebuchet MS" panose="020B0603020202020204" pitchFamily="34" charset="0"/>
                        </a:rPr>
                        <a:t> </a:t>
                      </a:r>
                      <a:r>
                        <a:rPr lang="en-US" sz="1200" dirty="0" err="1">
                          <a:latin typeface="Trebuchet MS" panose="020B0603020202020204" pitchFamily="34" charset="0"/>
                        </a:rPr>
                        <a:t>părți</a:t>
                      </a:r>
                      <a:r>
                        <a:rPr lang="en-US" sz="1200" dirty="0">
                          <a:latin typeface="Trebuchet MS" panose="020B0603020202020204" pitchFamily="34" charset="0"/>
                        </a:rPr>
                        <a:t> </a:t>
                      </a:r>
                      <a:r>
                        <a:rPr lang="en-US" sz="1200" dirty="0" err="1">
                          <a:latin typeface="Trebuchet MS" panose="020B0603020202020204" pitchFamily="34" charset="0"/>
                        </a:rPr>
                        <a:t>trebuie</a:t>
                      </a:r>
                      <a:r>
                        <a:rPr lang="en-US" sz="1200" dirty="0">
                          <a:latin typeface="Trebuchet MS" panose="020B0603020202020204" pitchFamily="34" charset="0"/>
                        </a:rPr>
                        <a:t> </a:t>
                      </a:r>
                      <a:r>
                        <a:rPr lang="en-US" sz="1200" dirty="0" err="1">
                          <a:latin typeface="Trebuchet MS" panose="020B0603020202020204" pitchFamily="34" charset="0"/>
                        </a:rPr>
                        <a:t>să</a:t>
                      </a:r>
                      <a:r>
                        <a:rPr lang="en-US" sz="1200" dirty="0">
                          <a:latin typeface="Trebuchet MS" panose="020B0603020202020204" pitchFamily="34" charset="0"/>
                        </a:rPr>
                        <a:t> </a:t>
                      </a:r>
                      <a:r>
                        <a:rPr lang="en-US" sz="1200" dirty="0" err="1">
                          <a:latin typeface="Trebuchet MS" panose="020B0603020202020204" pitchFamily="34" charset="0"/>
                        </a:rPr>
                        <a:t>prevadă</a:t>
                      </a:r>
                      <a:r>
                        <a:rPr lang="en-US" sz="1200" dirty="0">
                          <a:latin typeface="Trebuchet MS" panose="020B0603020202020204" pitchFamily="34" charset="0"/>
                        </a:rPr>
                        <a:t> </a:t>
                      </a:r>
                      <a:r>
                        <a:rPr lang="en-US" sz="1200" dirty="0" err="1">
                          <a:latin typeface="Trebuchet MS" panose="020B0603020202020204" pitchFamily="34" charset="0"/>
                        </a:rPr>
                        <a:t>modul</a:t>
                      </a:r>
                      <a:r>
                        <a:rPr lang="en-US" sz="1200" dirty="0">
                          <a:latin typeface="Trebuchet MS" panose="020B0603020202020204" pitchFamily="34" charset="0"/>
                        </a:rPr>
                        <a:t> de </a:t>
                      </a:r>
                      <a:r>
                        <a:rPr lang="en-US" sz="1200" dirty="0" err="1">
                          <a:latin typeface="Trebuchet MS" panose="020B0603020202020204" pitchFamily="34" charset="0"/>
                        </a:rPr>
                        <a:t>derulare</a:t>
                      </a:r>
                      <a:r>
                        <a:rPr lang="en-US" sz="1200" dirty="0">
                          <a:latin typeface="Trebuchet MS" panose="020B0603020202020204" pitchFamily="34" charset="0"/>
                        </a:rPr>
                        <a:t> a </a:t>
                      </a:r>
                      <a:r>
                        <a:rPr lang="en-US" sz="1200" dirty="0" err="1">
                          <a:latin typeface="Trebuchet MS" panose="020B0603020202020204" pitchFamily="34" charset="0"/>
                        </a:rPr>
                        <a:t>operațiunilor</a:t>
                      </a:r>
                      <a:r>
                        <a:rPr lang="en-US" sz="1200" dirty="0">
                          <a:latin typeface="Trebuchet MS" panose="020B0603020202020204" pitchFamily="34" charset="0"/>
                        </a:rPr>
                        <a:t> </a:t>
                      </a:r>
                      <a:r>
                        <a:rPr lang="en-US" sz="1200" dirty="0" err="1">
                          <a:latin typeface="Trebuchet MS" panose="020B0603020202020204" pitchFamily="34" charset="0"/>
                        </a:rPr>
                        <a:t>şi</a:t>
                      </a:r>
                      <a:r>
                        <a:rPr lang="en-US" sz="1200" dirty="0">
                          <a:latin typeface="Trebuchet MS" panose="020B0603020202020204" pitchFamily="34" charset="0"/>
                        </a:rPr>
                        <a:t> </a:t>
                      </a:r>
                      <a:r>
                        <a:rPr lang="en-US" sz="1200" dirty="0" err="1">
                          <a:latin typeface="Trebuchet MS" panose="020B0603020202020204" pitchFamily="34" charset="0"/>
                        </a:rPr>
                        <a:t>să</a:t>
                      </a:r>
                      <a:r>
                        <a:rPr lang="en-US" sz="1200" dirty="0">
                          <a:latin typeface="Trebuchet MS" panose="020B0603020202020204" pitchFamily="34" charset="0"/>
                        </a:rPr>
                        <a:t> </a:t>
                      </a:r>
                      <a:r>
                        <a:rPr lang="en-US" sz="1200" dirty="0" err="1">
                          <a:latin typeface="Trebuchet MS" panose="020B0603020202020204" pitchFamily="34" charset="0"/>
                        </a:rPr>
                        <a:t>respecte</a:t>
                      </a:r>
                      <a:r>
                        <a:rPr lang="en-US" sz="1200" dirty="0">
                          <a:latin typeface="Trebuchet MS" panose="020B0603020202020204" pitchFamily="34" charset="0"/>
                        </a:rPr>
                        <a:t> </a:t>
                      </a:r>
                      <a:r>
                        <a:rPr lang="en-US" sz="1200" dirty="0" err="1">
                          <a:latin typeface="Trebuchet MS" panose="020B0603020202020204" pitchFamily="34" charset="0"/>
                        </a:rPr>
                        <a:t>cadrul</a:t>
                      </a:r>
                      <a:r>
                        <a:rPr lang="en-US" sz="1200" dirty="0">
                          <a:latin typeface="Trebuchet MS" panose="020B0603020202020204" pitchFamily="34" charset="0"/>
                        </a:rPr>
                        <a:t> legal existent.</a:t>
                      </a:r>
                    </a:p>
                    <a:p>
                      <a:pPr algn="just"/>
                      <a:r>
                        <a:rPr lang="en-US" sz="1200" dirty="0">
                          <a:latin typeface="Trebuchet MS" panose="020B0603020202020204" pitchFamily="34" charset="0"/>
                        </a:rPr>
                        <a:t>    (3) Forma </a:t>
                      </a:r>
                      <a:r>
                        <a:rPr lang="en-US" sz="1200" dirty="0" err="1">
                          <a:latin typeface="Trebuchet MS" panose="020B0603020202020204" pitchFamily="34" charset="0"/>
                        </a:rPr>
                        <a:t>juridică</a:t>
                      </a:r>
                      <a:r>
                        <a:rPr lang="en-US" sz="1200" dirty="0">
                          <a:latin typeface="Trebuchet MS" panose="020B0603020202020204" pitchFamily="34" charset="0"/>
                        </a:rPr>
                        <a:t> a </a:t>
                      </a:r>
                      <a:r>
                        <a:rPr lang="en-US" sz="1200" dirty="0" err="1">
                          <a:latin typeface="Trebuchet MS" panose="020B0603020202020204" pitchFamily="34" charset="0"/>
                        </a:rPr>
                        <a:t>unui</a:t>
                      </a:r>
                      <a:r>
                        <a:rPr lang="en-US" sz="1200" dirty="0">
                          <a:latin typeface="Trebuchet MS" panose="020B0603020202020204" pitchFamily="34" charset="0"/>
                        </a:rPr>
                        <a:t> document </a:t>
                      </a:r>
                      <a:r>
                        <a:rPr lang="en-US" sz="1200" dirty="0" err="1">
                          <a:latin typeface="Trebuchet MS" panose="020B0603020202020204" pitchFamily="34" charset="0"/>
                        </a:rPr>
                        <a:t>trebuie</a:t>
                      </a:r>
                      <a:r>
                        <a:rPr lang="en-US" sz="1200" dirty="0">
                          <a:latin typeface="Trebuchet MS" panose="020B0603020202020204" pitchFamily="34" charset="0"/>
                        </a:rPr>
                        <a:t> </a:t>
                      </a:r>
                      <a:r>
                        <a:rPr lang="en-US" sz="1200" dirty="0" err="1">
                          <a:latin typeface="Trebuchet MS" panose="020B0603020202020204" pitchFamily="34" charset="0"/>
                        </a:rPr>
                        <a:t>să</a:t>
                      </a:r>
                      <a:r>
                        <a:rPr lang="en-US" sz="1200" dirty="0">
                          <a:latin typeface="Trebuchet MS" panose="020B0603020202020204" pitchFamily="34" charset="0"/>
                        </a:rPr>
                        <a:t> fie </a:t>
                      </a:r>
                      <a:r>
                        <a:rPr lang="en-US" sz="1200" dirty="0" err="1">
                          <a:latin typeface="Trebuchet MS" panose="020B0603020202020204" pitchFamily="34" charset="0"/>
                        </a:rPr>
                        <a:t>în</a:t>
                      </a:r>
                      <a:r>
                        <a:rPr lang="en-US" sz="1200" dirty="0">
                          <a:latin typeface="Trebuchet MS" panose="020B0603020202020204" pitchFamily="34" charset="0"/>
                        </a:rPr>
                        <a:t> </a:t>
                      </a:r>
                      <a:r>
                        <a:rPr lang="en-US" sz="1200" dirty="0" err="1">
                          <a:latin typeface="Trebuchet MS" panose="020B0603020202020204" pitchFamily="34" charset="0"/>
                        </a:rPr>
                        <a:t>concordanță</a:t>
                      </a:r>
                      <a:r>
                        <a:rPr lang="en-US" sz="1200" dirty="0">
                          <a:latin typeface="Trebuchet MS" panose="020B0603020202020204" pitchFamily="34" charset="0"/>
                        </a:rPr>
                        <a:t> cu </a:t>
                      </a:r>
                      <a:r>
                        <a:rPr lang="en-US" sz="1200" dirty="0" err="1">
                          <a:latin typeface="Trebuchet MS" panose="020B0603020202020204" pitchFamily="34" charset="0"/>
                        </a:rPr>
                        <a:t>realitatea</a:t>
                      </a:r>
                      <a:r>
                        <a:rPr lang="en-US" sz="1200" dirty="0">
                          <a:latin typeface="Trebuchet MS" panose="020B0603020202020204" pitchFamily="34" charset="0"/>
                        </a:rPr>
                        <a:t> </a:t>
                      </a:r>
                      <a:r>
                        <a:rPr lang="en-US" sz="1200" dirty="0" err="1">
                          <a:latin typeface="Trebuchet MS" panose="020B0603020202020204" pitchFamily="34" charset="0"/>
                        </a:rPr>
                        <a:t>economică</a:t>
                      </a:r>
                      <a:r>
                        <a:rPr lang="en-US" sz="1200" dirty="0">
                          <a:latin typeface="Trebuchet MS" panose="020B0603020202020204" pitchFamily="34" charset="0"/>
                        </a:rPr>
                        <a:t>. </a:t>
                      </a:r>
                      <a:r>
                        <a:rPr lang="en-US" sz="1200" dirty="0" err="1">
                          <a:latin typeface="Trebuchet MS" panose="020B0603020202020204" pitchFamily="34" charset="0"/>
                        </a:rPr>
                        <a:t>Atunci</a:t>
                      </a:r>
                      <a:r>
                        <a:rPr lang="en-US" sz="1200" dirty="0">
                          <a:latin typeface="Trebuchet MS" panose="020B0603020202020204" pitchFamily="34" charset="0"/>
                        </a:rPr>
                        <a:t> </a:t>
                      </a:r>
                      <a:r>
                        <a:rPr lang="en-US" sz="1200" dirty="0" err="1">
                          <a:latin typeface="Trebuchet MS" panose="020B0603020202020204" pitchFamily="34" charset="0"/>
                        </a:rPr>
                        <a:t>când</a:t>
                      </a:r>
                      <a:r>
                        <a:rPr lang="en-US" sz="1200" dirty="0">
                          <a:latin typeface="Trebuchet MS" panose="020B0603020202020204" pitchFamily="34" charset="0"/>
                        </a:rPr>
                        <a:t> </a:t>
                      </a:r>
                      <a:r>
                        <a:rPr lang="en-US" sz="1200" dirty="0" err="1">
                          <a:latin typeface="Trebuchet MS" panose="020B0603020202020204" pitchFamily="34" charset="0"/>
                        </a:rPr>
                        <a:t>există</a:t>
                      </a:r>
                      <a:r>
                        <a:rPr lang="en-US" sz="1200" dirty="0">
                          <a:latin typeface="Trebuchet MS" panose="020B0603020202020204" pitchFamily="34" charset="0"/>
                        </a:rPr>
                        <a:t>  </a:t>
                      </a:r>
                      <a:r>
                        <a:rPr lang="en-US" sz="1200" dirty="0" err="1">
                          <a:latin typeface="Trebuchet MS" panose="020B0603020202020204" pitchFamily="34" charset="0"/>
                        </a:rPr>
                        <a:t>diferențe</a:t>
                      </a:r>
                      <a:r>
                        <a:rPr lang="en-US" sz="1200" dirty="0">
                          <a:latin typeface="Trebuchet MS" panose="020B0603020202020204" pitchFamily="34" charset="0"/>
                        </a:rPr>
                        <a:t> </a:t>
                      </a:r>
                      <a:r>
                        <a:rPr lang="en-US" sz="1200" dirty="0" err="1">
                          <a:latin typeface="Trebuchet MS" panose="020B0603020202020204" pitchFamily="34" charset="0"/>
                        </a:rPr>
                        <a:t>între</a:t>
                      </a:r>
                      <a:r>
                        <a:rPr lang="en-US" sz="1200" dirty="0">
                          <a:latin typeface="Trebuchet MS" panose="020B0603020202020204" pitchFamily="34" charset="0"/>
                        </a:rPr>
                        <a:t> </a:t>
                      </a:r>
                      <a:r>
                        <a:rPr lang="en-US" sz="1200" dirty="0" err="1">
                          <a:latin typeface="Trebuchet MS" panose="020B0603020202020204" pitchFamily="34" charset="0"/>
                        </a:rPr>
                        <a:t>fondul</a:t>
                      </a:r>
                      <a:r>
                        <a:rPr lang="en-US" sz="1200" dirty="0">
                          <a:latin typeface="Trebuchet MS" panose="020B0603020202020204" pitchFamily="34" charset="0"/>
                        </a:rPr>
                        <a:t> </a:t>
                      </a:r>
                      <a:r>
                        <a:rPr lang="en-US" sz="1200" dirty="0" err="1">
                          <a:latin typeface="Trebuchet MS" panose="020B0603020202020204" pitchFamily="34" charset="0"/>
                        </a:rPr>
                        <a:t>sau</a:t>
                      </a:r>
                      <a:r>
                        <a:rPr lang="en-US" sz="1200" dirty="0">
                          <a:latin typeface="Trebuchet MS" panose="020B0603020202020204" pitchFamily="34" charset="0"/>
                        </a:rPr>
                        <a:t> </a:t>
                      </a:r>
                      <a:r>
                        <a:rPr lang="en-US" sz="1200" dirty="0" err="1">
                          <a:latin typeface="Trebuchet MS" panose="020B0603020202020204" pitchFamily="34" charset="0"/>
                        </a:rPr>
                        <a:t>natura</a:t>
                      </a:r>
                      <a:r>
                        <a:rPr lang="en-US" sz="1200" dirty="0">
                          <a:latin typeface="Trebuchet MS" panose="020B0603020202020204" pitchFamily="34" charset="0"/>
                        </a:rPr>
                        <a:t> </a:t>
                      </a:r>
                      <a:r>
                        <a:rPr lang="en-US" sz="1200" dirty="0" err="1">
                          <a:latin typeface="Trebuchet MS" panose="020B0603020202020204" pitchFamily="34" charset="0"/>
                        </a:rPr>
                        <a:t>economică</a:t>
                      </a:r>
                      <a:r>
                        <a:rPr lang="en-US" sz="1200" dirty="0">
                          <a:latin typeface="Trebuchet MS" panose="020B0603020202020204" pitchFamily="34" charset="0"/>
                        </a:rPr>
                        <a:t>  a </a:t>
                      </a:r>
                      <a:r>
                        <a:rPr lang="en-US" sz="1200" dirty="0" err="1">
                          <a:latin typeface="Trebuchet MS" panose="020B0603020202020204" pitchFamily="34" charset="0"/>
                        </a:rPr>
                        <a:t>unei</a:t>
                      </a:r>
                      <a:r>
                        <a:rPr lang="en-US" sz="1200" dirty="0">
                          <a:latin typeface="Trebuchet MS" panose="020B0603020202020204" pitchFamily="34" charset="0"/>
                        </a:rPr>
                        <a:t> </a:t>
                      </a:r>
                      <a:r>
                        <a:rPr lang="en-US" sz="1200" dirty="0" err="1">
                          <a:latin typeface="Trebuchet MS" panose="020B0603020202020204" pitchFamily="34" charset="0"/>
                        </a:rPr>
                        <a:t>operațiuni</a:t>
                      </a:r>
                      <a:r>
                        <a:rPr lang="en-US" sz="1200" dirty="0">
                          <a:latin typeface="Trebuchet MS" panose="020B0603020202020204" pitchFamily="34" charset="0"/>
                        </a:rPr>
                        <a:t> </a:t>
                      </a:r>
                      <a:r>
                        <a:rPr lang="en-US" sz="1200" dirty="0" err="1">
                          <a:latin typeface="Trebuchet MS" panose="020B0603020202020204" pitchFamily="34" charset="0"/>
                        </a:rPr>
                        <a:t>sau</a:t>
                      </a:r>
                      <a:r>
                        <a:rPr lang="en-US" sz="1200" dirty="0">
                          <a:latin typeface="Trebuchet MS" panose="020B0603020202020204" pitchFamily="34" charset="0"/>
                        </a:rPr>
                        <a:t> </a:t>
                      </a:r>
                      <a:r>
                        <a:rPr lang="en-US" sz="1200" dirty="0" err="1">
                          <a:latin typeface="Trebuchet MS" panose="020B0603020202020204" pitchFamily="34" charset="0"/>
                        </a:rPr>
                        <a:t>tranzacții</a:t>
                      </a:r>
                      <a:r>
                        <a:rPr lang="en-US" sz="1200" dirty="0">
                          <a:latin typeface="Trebuchet MS" panose="020B0603020202020204" pitchFamily="34" charset="0"/>
                        </a:rPr>
                        <a:t>  </a:t>
                      </a:r>
                      <a:r>
                        <a:rPr lang="en-US" sz="1200" dirty="0" err="1">
                          <a:latin typeface="Trebuchet MS" panose="020B0603020202020204" pitchFamily="34" charset="0"/>
                        </a:rPr>
                        <a:t>şi</a:t>
                      </a:r>
                      <a:r>
                        <a:rPr lang="en-US" sz="1200" dirty="0">
                          <a:latin typeface="Trebuchet MS" panose="020B0603020202020204" pitchFamily="34" charset="0"/>
                        </a:rPr>
                        <a:t> forma </a:t>
                      </a:r>
                      <a:r>
                        <a:rPr lang="en-US" sz="1200" dirty="0" err="1">
                          <a:latin typeface="Trebuchet MS" panose="020B0603020202020204" pitchFamily="34" charset="0"/>
                        </a:rPr>
                        <a:t>sa</a:t>
                      </a:r>
                      <a:r>
                        <a:rPr lang="en-US" sz="1200" dirty="0">
                          <a:latin typeface="Trebuchet MS" panose="020B0603020202020204" pitchFamily="34" charset="0"/>
                        </a:rPr>
                        <a:t> </a:t>
                      </a:r>
                      <a:r>
                        <a:rPr lang="en-US" sz="1200" dirty="0" err="1">
                          <a:latin typeface="Trebuchet MS" panose="020B0603020202020204" pitchFamily="34" charset="0"/>
                        </a:rPr>
                        <a:t>juridică</a:t>
                      </a:r>
                      <a:r>
                        <a:rPr lang="en-US" sz="1200" dirty="0">
                          <a:latin typeface="Trebuchet MS" panose="020B0603020202020204" pitchFamily="34" charset="0"/>
                        </a:rPr>
                        <a:t>, </a:t>
                      </a:r>
                      <a:r>
                        <a:rPr lang="en-US" sz="1200" dirty="0" err="1">
                          <a:latin typeface="Trebuchet MS" panose="020B0603020202020204" pitchFamily="34" charset="0"/>
                        </a:rPr>
                        <a:t>entitatea</a:t>
                      </a:r>
                      <a:r>
                        <a:rPr lang="en-US" sz="1200" dirty="0">
                          <a:latin typeface="Trebuchet MS" panose="020B0603020202020204" pitchFamily="34" charset="0"/>
                        </a:rPr>
                        <a:t> </a:t>
                      </a:r>
                      <a:r>
                        <a:rPr lang="en-US" sz="1200" dirty="0" err="1">
                          <a:latin typeface="Trebuchet MS" panose="020B0603020202020204" pitchFamily="34" charset="0"/>
                        </a:rPr>
                        <a:t>va</a:t>
                      </a:r>
                      <a:r>
                        <a:rPr lang="en-US" sz="1200" dirty="0">
                          <a:latin typeface="Trebuchet MS" panose="020B0603020202020204" pitchFamily="34" charset="0"/>
                        </a:rPr>
                        <a:t> </a:t>
                      </a:r>
                      <a:r>
                        <a:rPr lang="en-US" sz="1200" dirty="0" err="1">
                          <a:latin typeface="Trebuchet MS" panose="020B0603020202020204" pitchFamily="34" charset="0"/>
                        </a:rPr>
                        <a:t>înregistra</a:t>
                      </a:r>
                      <a:r>
                        <a:rPr lang="en-US" sz="1200" dirty="0">
                          <a:latin typeface="Trebuchet MS" panose="020B0603020202020204" pitchFamily="34" charset="0"/>
                        </a:rPr>
                        <a:t> </a:t>
                      </a:r>
                      <a:r>
                        <a:rPr lang="en-US" sz="1200" dirty="0" err="1">
                          <a:latin typeface="Trebuchet MS" panose="020B0603020202020204" pitchFamily="34" charset="0"/>
                        </a:rPr>
                        <a:t>în</a:t>
                      </a:r>
                      <a:r>
                        <a:rPr lang="en-US" sz="1200" dirty="0">
                          <a:latin typeface="Trebuchet MS" panose="020B0603020202020204" pitchFamily="34" charset="0"/>
                        </a:rPr>
                        <a:t> </a:t>
                      </a:r>
                      <a:r>
                        <a:rPr lang="en-US" sz="1200" dirty="0" err="1">
                          <a:latin typeface="Trebuchet MS" panose="020B0603020202020204" pitchFamily="34" charset="0"/>
                        </a:rPr>
                        <a:t>contabilitate</a:t>
                      </a:r>
                      <a:r>
                        <a:rPr lang="en-US" sz="1200" dirty="0">
                          <a:latin typeface="Trebuchet MS" panose="020B0603020202020204" pitchFamily="34" charset="0"/>
                        </a:rPr>
                        <a:t> </a:t>
                      </a:r>
                      <a:r>
                        <a:rPr lang="en-US" sz="1200" dirty="0" err="1">
                          <a:latin typeface="Trebuchet MS" panose="020B0603020202020204" pitchFamily="34" charset="0"/>
                        </a:rPr>
                        <a:t>aceste</a:t>
                      </a:r>
                      <a:r>
                        <a:rPr lang="en-US" sz="1200" dirty="0">
                          <a:latin typeface="Trebuchet MS" panose="020B0603020202020204" pitchFamily="34" charset="0"/>
                        </a:rPr>
                        <a:t> </a:t>
                      </a:r>
                      <a:r>
                        <a:rPr lang="en-US" sz="1200" dirty="0" err="1">
                          <a:latin typeface="Trebuchet MS" panose="020B0603020202020204" pitchFamily="34" charset="0"/>
                        </a:rPr>
                        <a:t>operațiuni</a:t>
                      </a:r>
                      <a:r>
                        <a:rPr lang="en-US" sz="1200" dirty="0">
                          <a:latin typeface="Trebuchet MS" panose="020B0603020202020204" pitchFamily="34" charset="0"/>
                        </a:rPr>
                        <a:t>, cu </a:t>
                      </a:r>
                      <a:r>
                        <a:rPr lang="en-US" sz="1200" dirty="0" err="1">
                          <a:latin typeface="Trebuchet MS" panose="020B0603020202020204" pitchFamily="34" charset="0"/>
                        </a:rPr>
                        <a:t>respectarea</a:t>
                      </a:r>
                      <a:r>
                        <a:rPr lang="en-US" sz="1200" dirty="0">
                          <a:latin typeface="Trebuchet MS" panose="020B0603020202020204" pitchFamily="34" charset="0"/>
                        </a:rPr>
                        <a:t> </a:t>
                      </a:r>
                      <a:r>
                        <a:rPr lang="en-US" sz="1200" dirty="0" err="1">
                          <a:latin typeface="Trebuchet MS" panose="020B0603020202020204" pitchFamily="34" charset="0"/>
                        </a:rPr>
                        <a:t>fondului</a:t>
                      </a:r>
                      <a:r>
                        <a:rPr lang="en-US" sz="1200" dirty="0">
                          <a:latin typeface="Trebuchet MS" panose="020B0603020202020204" pitchFamily="34" charset="0"/>
                        </a:rPr>
                        <a:t> economic al </a:t>
                      </a:r>
                      <a:r>
                        <a:rPr lang="en-US" sz="1200" dirty="0" err="1">
                          <a:latin typeface="Trebuchet MS" panose="020B0603020202020204" pitchFamily="34" charset="0"/>
                        </a:rPr>
                        <a:t>acestora</a:t>
                      </a:r>
                      <a:r>
                        <a:rPr lang="en-US" sz="1200" dirty="0">
                          <a:latin typeface="Trebuchet MS" panose="020B0603020202020204" pitchFamily="34" charset="0"/>
                        </a:rPr>
                        <a:t>. “</a:t>
                      </a:r>
                    </a:p>
                    <a:p>
                      <a:pPr algn="just"/>
                      <a:endParaRPr lang="en-US" sz="1200" i="1" dirty="0"/>
                    </a:p>
                    <a:p>
                      <a:pPr algn="just"/>
                      <a:r>
                        <a:rPr lang="en-US" sz="1200" i="1" dirty="0" err="1">
                          <a:latin typeface="Trebuchet MS" panose="020B0603020202020204" pitchFamily="34" charset="0"/>
                        </a:rPr>
                        <a:t>Sursa</a:t>
                      </a:r>
                      <a:r>
                        <a:rPr lang="en-US" sz="1200" i="1" dirty="0">
                          <a:latin typeface="Trebuchet MS" panose="020B0603020202020204" pitchFamily="34" charset="0"/>
                        </a:rPr>
                        <a:t>: ORDIN   </a:t>
                      </a:r>
                      <a:r>
                        <a:rPr lang="en-US" sz="1200" i="1" dirty="0" err="1">
                          <a:latin typeface="Trebuchet MS" panose="020B0603020202020204" pitchFamily="34" charset="0"/>
                        </a:rPr>
                        <a:t>Nr</a:t>
                      </a:r>
                      <a:r>
                        <a:rPr lang="en-US" sz="1200" i="1" dirty="0">
                          <a:latin typeface="Trebuchet MS" panose="020B0603020202020204" pitchFamily="34" charset="0"/>
                        </a:rPr>
                        <a:t>. 1802 din 29 </a:t>
                      </a:r>
                      <a:r>
                        <a:rPr lang="en-US" sz="1200" i="1" dirty="0" err="1">
                          <a:latin typeface="Trebuchet MS" panose="020B0603020202020204" pitchFamily="34" charset="0"/>
                        </a:rPr>
                        <a:t>decembrie</a:t>
                      </a:r>
                      <a:r>
                        <a:rPr lang="en-US" sz="1200" i="1" dirty="0">
                          <a:latin typeface="Trebuchet MS" panose="020B0603020202020204" pitchFamily="34" charset="0"/>
                        </a:rPr>
                        <a:t> 2014 ‐ </a:t>
                      </a:r>
                      <a:r>
                        <a:rPr lang="en-US" sz="1200" i="1" dirty="0" err="1">
                          <a:latin typeface="Trebuchet MS" panose="020B0603020202020204" pitchFamily="34" charset="0"/>
                        </a:rPr>
                        <a:t>Partea</a:t>
                      </a:r>
                      <a:r>
                        <a:rPr lang="en-US" sz="1200" i="1" dirty="0">
                          <a:latin typeface="Trebuchet MS" panose="020B0603020202020204" pitchFamily="34" charset="0"/>
                        </a:rPr>
                        <a:t> I </a:t>
                      </a:r>
                      <a:r>
                        <a:rPr lang="en-US" sz="1200" i="1" dirty="0" err="1">
                          <a:latin typeface="Trebuchet MS" panose="020B0603020202020204" pitchFamily="34" charset="0"/>
                        </a:rPr>
                        <a:t>pentru</a:t>
                      </a:r>
                      <a:r>
                        <a:rPr lang="en-US" sz="1200" i="1" dirty="0">
                          <a:latin typeface="Trebuchet MS" panose="020B0603020202020204" pitchFamily="34" charset="0"/>
                        </a:rPr>
                        <a:t> </a:t>
                      </a:r>
                      <a:r>
                        <a:rPr lang="en-US" sz="1200" i="1" dirty="0" err="1">
                          <a:latin typeface="Trebuchet MS" panose="020B0603020202020204" pitchFamily="34" charset="0"/>
                        </a:rPr>
                        <a:t>aprobarea</a:t>
                      </a:r>
                      <a:r>
                        <a:rPr lang="en-US" sz="1200" i="1" dirty="0">
                          <a:latin typeface="Trebuchet MS" panose="020B0603020202020204" pitchFamily="34" charset="0"/>
                        </a:rPr>
                        <a:t> </a:t>
                      </a:r>
                      <a:r>
                        <a:rPr lang="en-US" sz="1200" i="1" dirty="0" err="1">
                          <a:latin typeface="Trebuchet MS" panose="020B0603020202020204" pitchFamily="34" charset="0"/>
                        </a:rPr>
                        <a:t>Reglementărilor</a:t>
                      </a:r>
                      <a:r>
                        <a:rPr lang="en-US" sz="1200" i="1" dirty="0">
                          <a:latin typeface="Trebuchet MS" panose="020B0603020202020204" pitchFamily="34" charset="0"/>
                        </a:rPr>
                        <a:t> </a:t>
                      </a:r>
                      <a:r>
                        <a:rPr lang="en-US" sz="1200" i="1" dirty="0" err="1">
                          <a:latin typeface="Trebuchet MS" panose="020B0603020202020204" pitchFamily="34" charset="0"/>
                        </a:rPr>
                        <a:t>contabile</a:t>
                      </a:r>
                      <a:r>
                        <a:rPr lang="en-US" sz="1200" i="1" dirty="0">
                          <a:latin typeface="Trebuchet MS" panose="020B0603020202020204" pitchFamily="34" charset="0"/>
                        </a:rPr>
                        <a:t> </a:t>
                      </a:r>
                      <a:r>
                        <a:rPr lang="en-US" sz="1200" i="1" dirty="0" err="1">
                          <a:latin typeface="Trebuchet MS" panose="020B0603020202020204" pitchFamily="34" charset="0"/>
                        </a:rPr>
                        <a:t>privind</a:t>
                      </a:r>
                      <a:r>
                        <a:rPr lang="en-US" sz="1200" i="1" dirty="0">
                          <a:latin typeface="Trebuchet MS" panose="020B0603020202020204" pitchFamily="34" charset="0"/>
                        </a:rPr>
                        <a:t> </a:t>
                      </a:r>
                      <a:r>
                        <a:rPr lang="en-US" sz="1200" i="1" dirty="0" err="1">
                          <a:latin typeface="Trebuchet MS" panose="020B0603020202020204" pitchFamily="34" charset="0"/>
                        </a:rPr>
                        <a:t>situațiile</a:t>
                      </a:r>
                      <a:r>
                        <a:rPr lang="en-US" sz="1200" i="1" dirty="0">
                          <a:latin typeface="Trebuchet MS" panose="020B0603020202020204" pitchFamily="34" charset="0"/>
                        </a:rPr>
                        <a:t> </a:t>
                      </a:r>
                      <a:r>
                        <a:rPr lang="en-US" sz="1200" i="1" dirty="0" err="1">
                          <a:latin typeface="Trebuchet MS" panose="020B0603020202020204" pitchFamily="34" charset="0"/>
                        </a:rPr>
                        <a:t>financiare</a:t>
                      </a:r>
                      <a:r>
                        <a:rPr lang="en-US" sz="1200" i="1" dirty="0">
                          <a:latin typeface="Trebuchet MS" panose="020B0603020202020204" pitchFamily="34" charset="0"/>
                        </a:rPr>
                        <a:t> </a:t>
                      </a:r>
                      <a:r>
                        <a:rPr lang="en-US" sz="1200" i="1" dirty="0" err="1">
                          <a:latin typeface="Trebuchet MS" panose="020B0603020202020204" pitchFamily="34" charset="0"/>
                        </a:rPr>
                        <a:t>anuale</a:t>
                      </a:r>
                      <a:r>
                        <a:rPr lang="en-US" sz="1200" i="1" dirty="0">
                          <a:latin typeface="Trebuchet MS" panose="020B0603020202020204" pitchFamily="34" charset="0"/>
                        </a:rPr>
                        <a:t> </a:t>
                      </a:r>
                      <a:r>
                        <a:rPr lang="en-US" sz="1200" i="1" dirty="0" err="1">
                          <a:latin typeface="Trebuchet MS" panose="020B0603020202020204" pitchFamily="34" charset="0"/>
                        </a:rPr>
                        <a:t>individuale</a:t>
                      </a:r>
                      <a:r>
                        <a:rPr lang="en-US" sz="1200" i="1" dirty="0">
                          <a:latin typeface="Trebuchet MS" panose="020B0603020202020204" pitchFamily="34" charset="0"/>
                        </a:rPr>
                        <a:t> </a:t>
                      </a:r>
                      <a:r>
                        <a:rPr lang="en-US" sz="1200" i="1" dirty="0" err="1">
                          <a:latin typeface="Trebuchet MS" panose="020B0603020202020204" pitchFamily="34" charset="0"/>
                        </a:rPr>
                        <a:t>şi</a:t>
                      </a:r>
                      <a:r>
                        <a:rPr lang="en-US" sz="1200" i="1" dirty="0">
                          <a:latin typeface="Trebuchet MS" panose="020B0603020202020204" pitchFamily="34" charset="0"/>
                        </a:rPr>
                        <a:t> </a:t>
                      </a:r>
                      <a:r>
                        <a:rPr lang="en-US" sz="1200" i="1" dirty="0" err="1">
                          <a:latin typeface="Trebuchet MS" panose="020B0603020202020204" pitchFamily="34" charset="0"/>
                        </a:rPr>
                        <a:t>situațiile</a:t>
                      </a:r>
                      <a:r>
                        <a:rPr lang="en-US" sz="1200" i="1" dirty="0">
                          <a:latin typeface="Trebuchet MS" panose="020B0603020202020204" pitchFamily="34" charset="0"/>
                        </a:rPr>
                        <a:t> </a:t>
                      </a:r>
                      <a:r>
                        <a:rPr lang="en-US" sz="1200" i="1" dirty="0" err="1">
                          <a:latin typeface="Trebuchet MS" panose="020B0603020202020204" pitchFamily="34" charset="0"/>
                        </a:rPr>
                        <a:t>financiare</a:t>
                      </a:r>
                      <a:r>
                        <a:rPr lang="en-US" sz="1200" i="1" dirty="0">
                          <a:latin typeface="Trebuchet MS" panose="020B0603020202020204" pitchFamily="34" charset="0"/>
                        </a:rPr>
                        <a:t> </a:t>
                      </a:r>
                      <a:r>
                        <a:rPr lang="en-US" sz="1200" i="1" dirty="0" err="1">
                          <a:latin typeface="Trebuchet MS" panose="020B0603020202020204" pitchFamily="34" charset="0"/>
                        </a:rPr>
                        <a:t>anuale</a:t>
                      </a:r>
                      <a:r>
                        <a:rPr lang="en-US" sz="1200" i="1" dirty="0">
                          <a:latin typeface="Trebuchet MS" panose="020B0603020202020204" pitchFamily="34" charset="0"/>
                        </a:rPr>
                        <a:t> consolidate</a:t>
                      </a:r>
                      <a:endParaRPr lang="en-US" sz="1200" i="1" dirty="0">
                        <a:solidFill>
                          <a:schemeClr val="bg1">
                            <a:lumMod val="95000"/>
                          </a:schemeClr>
                        </a:solidFill>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2187228"/>
                  </a:ext>
                </a:extLst>
              </a:tr>
            </a:tbl>
          </a:graphicData>
        </a:graphic>
      </p:graphicFrame>
    </p:spTree>
    <p:extLst>
      <p:ext uri="{BB962C8B-B14F-4D97-AF65-F5344CB8AC3E}">
        <p14:creationId xmlns:p14="http://schemas.microsoft.com/office/powerpoint/2010/main" val="359240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dirty="0">
                <a:solidFill>
                  <a:schemeClr val="bg1"/>
                </a:solidFill>
              </a:rPr>
              <a:t>Page #</a:t>
            </a:r>
            <a:endParaRPr lang="en-AU" sz="600" dirty="0">
              <a:solidFill>
                <a:schemeClr val="bg1"/>
              </a:solidFill>
            </a:endParaRPr>
          </a:p>
        </p:txBody>
      </p:sp>
      <p:sp>
        <p:nvSpPr>
          <p:cNvPr id="34"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4</a:t>
            </a:r>
          </a:p>
        </p:txBody>
      </p:sp>
      <p:sp>
        <p:nvSpPr>
          <p:cNvPr id="36" name="Title 1"/>
          <p:cNvSpPr>
            <a:spLocks noGrp="1"/>
          </p:cNvSpPr>
          <p:nvPr>
            <p:ph type="title"/>
          </p:nvPr>
        </p:nvSpPr>
        <p:spPr>
          <a:xfrm>
            <a:off x="458475" y="496400"/>
            <a:ext cx="8915400" cy="654050"/>
          </a:xfrm>
        </p:spPr>
        <p:txBody>
          <a:bodyPr lIns="0"/>
          <a:lstStyle/>
          <a:p>
            <a:r>
              <a:rPr lang="en-US" dirty="0" err="1">
                <a:solidFill>
                  <a:srgbClr val="2EB0A4"/>
                </a:solidFill>
                <a:latin typeface="Trebuchet MS" pitchFamily="34" charset="0"/>
                <a:cs typeface="Arial" charset="0"/>
              </a:rPr>
              <a:t>Modalitati</a:t>
            </a:r>
            <a:r>
              <a:rPr lang="en-US" dirty="0">
                <a:solidFill>
                  <a:srgbClr val="2EB0A4"/>
                </a:solidFill>
                <a:latin typeface="Trebuchet MS" pitchFamily="34" charset="0"/>
                <a:cs typeface="Arial" charset="0"/>
              </a:rPr>
              <a:t> de </a:t>
            </a:r>
            <a:r>
              <a:rPr lang="en-US" dirty="0" err="1">
                <a:solidFill>
                  <a:srgbClr val="2EB0A4"/>
                </a:solidFill>
                <a:latin typeface="Trebuchet MS" pitchFamily="34" charset="0"/>
                <a:cs typeface="Arial" charset="0"/>
              </a:rPr>
              <a:t>identificare</a:t>
            </a:r>
            <a:r>
              <a:rPr lang="en-US" dirty="0">
                <a:solidFill>
                  <a:srgbClr val="2EB0A4"/>
                </a:solidFill>
                <a:latin typeface="Trebuchet MS" pitchFamily="34" charset="0"/>
                <a:cs typeface="Arial" charset="0"/>
              </a:rPr>
              <a:t> a </a:t>
            </a:r>
            <a:r>
              <a:rPr lang="en-US" dirty="0" err="1">
                <a:solidFill>
                  <a:srgbClr val="2EB0A4"/>
                </a:solidFill>
                <a:latin typeface="Trebuchet MS" pitchFamily="34" charset="0"/>
                <a:cs typeface="Arial" charset="0"/>
              </a:rPr>
              <a:t>fondului</a:t>
            </a:r>
            <a:r>
              <a:rPr lang="en-US" dirty="0">
                <a:solidFill>
                  <a:srgbClr val="2EB0A4"/>
                </a:solidFill>
                <a:latin typeface="Trebuchet MS" pitchFamily="34" charset="0"/>
                <a:cs typeface="Arial" charset="0"/>
              </a:rPr>
              <a:t> economic</a:t>
            </a:r>
            <a:endParaRPr lang="ro-RO" noProof="0" dirty="0">
              <a:solidFill>
                <a:srgbClr val="2EB0A4"/>
              </a:solidFill>
              <a:latin typeface="Trebuchet MS" pitchFamily="34" charset="0"/>
              <a:cs typeface="Arial" charset="0"/>
            </a:endParaRPr>
          </a:p>
        </p:txBody>
      </p:sp>
      <p:sp>
        <p:nvSpPr>
          <p:cNvPr id="7" name="Rectangle 6"/>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graphicFrame>
        <p:nvGraphicFramePr>
          <p:cNvPr id="2" name="Table 1">
            <a:extLst>
              <a:ext uri="{FF2B5EF4-FFF2-40B4-BE49-F238E27FC236}">
                <a16:creationId xmlns:a16="http://schemas.microsoft.com/office/drawing/2014/main" id="{2C727008-A7E6-45A4-8343-6763D3604033}"/>
              </a:ext>
            </a:extLst>
          </p:cNvPr>
          <p:cNvGraphicFramePr>
            <a:graphicFrameLocks noGrp="1"/>
          </p:cNvGraphicFramePr>
          <p:nvPr>
            <p:extLst>
              <p:ext uri="{D42A27DB-BD31-4B8C-83A1-F6EECF244321}">
                <p14:modId xmlns:p14="http://schemas.microsoft.com/office/powerpoint/2010/main" val="2936027097"/>
              </p:ext>
            </p:extLst>
          </p:nvPr>
        </p:nvGraphicFramePr>
        <p:xfrm>
          <a:off x="422991" y="1146393"/>
          <a:ext cx="8950884" cy="2194560"/>
        </p:xfrm>
        <a:graphic>
          <a:graphicData uri="http://schemas.openxmlformats.org/drawingml/2006/table">
            <a:tbl>
              <a:tblPr firstRow="1" bandRow="1">
                <a:tableStyleId>{793D81CF-94F2-401A-BA57-92F5A7B2D0C5}</a:tableStyleId>
              </a:tblPr>
              <a:tblGrid>
                <a:gridCol w="8950884">
                  <a:extLst>
                    <a:ext uri="{9D8B030D-6E8A-4147-A177-3AD203B41FA5}">
                      <a16:colId xmlns:a16="http://schemas.microsoft.com/office/drawing/2014/main" val="1853013492"/>
                    </a:ext>
                  </a:extLst>
                </a:gridCol>
              </a:tblGrid>
              <a:tr h="182788">
                <a:tc>
                  <a:txBody>
                    <a:bodyPr/>
                    <a:lstStyle/>
                    <a:p>
                      <a:pPr algn="l"/>
                      <a:r>
                        <a:rPr lang="en-US" sz="1200" dirty="0" err="1">
                          <a:latin typeface="Trebuchet MS" panose="020B0603020202020204" pitchFamily="34" charset="0"/>
                        </a:rPr>
                        <a:t>Pasi</a:t>
                      </a:r>
                      <a:r>
                        <a:rPr lang="en-US" sz="1200" dirty="0">
                          <a:latin typeface="Trebuchet MS" panose="020B0603020202020204" pitchFamily="34" charset="0"/>
                        </a:rPr>
                        <a:t> de </a:t>
                      </a:r>
                      <a:r>
                        <a:rPr lang="en-US" sz="1200" dirty="0" err="1">
                          <a:latin typeface="Trebuchet MS" panose="020B0603020202020204" pitchFamily="34" charset="0"/>
                        </a:rPr>
                        <a:t>urmat</a:t>
                      </a:r>
                      <a:r>
                        <a:rPr lang="en-US" sz="1200" dirty="0">
                          <a:latin typeface="Trebuchet MS" panose="020B0603020202020204" pitchFamily="34" charset="0"/>
                        </a:rPr>
                        <a:t> in </a:t>
                      </a:r>
                      <a:r>
                        <a:rPr lang="en-US" sz="1200" dirty="0" err="1">
                          <a:latin typeface="Trebuchet MS" panose="020B0603020202020204" pitchFamily="34" charset="0"/>
                        </a:rPr>
                        <a:t>scopul</a:t>
                      </a:r>
                      <a:r>
                        <a:rPr lang="en-US" sz="1200" dirty="0">
                          <a:latin typeface="Trebuchet MS" panose="020B0603020202020204" pitchFamily="34" charset="0"/>
                        </a:rPr>
                        <a:t> </a:t>
                      </a:r>
                      <a:r>
                        <a:rPr lang="en-US" sz="1200" dirty="0" err="1">
                          <a:latin typeface="Trebuchet MS" panose="020B0603020202020204" pitchFamily="34" charset="0"/>
                        </a:rPr>
                        <a:t>identificarii</a:t>
                      </a:r>
                      <a:r>
                        <a:rPr lang="en-US" sz="1200" dirty="0">
                          <a:latin typeface="Trebuchet MS" panose="020B0603020202020204" pitchFamily="34" charset="0"/>
                        </a:rPr>
                        <a:t> </a:t>
                      </a:r>
                      <a:r>
                        <a:rPr lang="en-US" sz="1200" dirty="0" err="1">
                          <a:latin typeface="Trebuchet MS" panose="020B0603020202020204" pitchFamily="34" charset="0"/>
                        </a:rPr>
                        <a:t>fondului</a:t>
                      </a:r>
                      <a:r>
                        <a:rPr lang="en-US" sz="1200" dirty="0">
                          <a:latin typeface="Trebuchet MS" panose="020B0603020202020204" pitchFamily="34" charset="0"/>
                        </a:rPr>
                        <a:t> economic al </a:t>
                      </a:r>
                      <a:r>
                        <a:rPr lang="en-US" sz="1200" dirty="0" err="1">
                          <a:latin typeface="Trebuchet MS" panose="020B0603020202020204" pitchFamily="34" charset="0"/>
                        </a:rPr>
                        <a:t>tranzactiei</a:t>
                      </a:r>
                      <a:endParaRPr lang="en-US" sz="1200" dirty="0">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EB0A4"/>
                    </a:solidFill>
                  </a:tcPr>
                </a:tc>
                <a:extLst>
                  <a:ext uri="{0D108BD9-81ED-4DB2-BD59-A6C34878D82A}">
                    <a16:rowId xmlns:a16="http://schemas.microsoft.com/office/drawing/2014/main" val="1236432835"/>
                  </a:ext>
                </a:extLst>
              </a:tr>
              <a:tr h="1905444">
                <a:tc>
                  <a:txBody>
                    <a:bodyPr/>
                    <a:lstStyle/>
                    <a:p>
                      <a:pPr marL="228600" indent="-228600" algn="just">
                        <a:buAutoNum type="alphaLcPeriod"/>
                      </a:pPr>
                      <a:r>
                        <a:rPr lang="en-US" sz="1200" b="1" i="1" dirty="0" err="1">
                          <a:solidFill>
                            <a:schemeClr val="tx1"/>
                          </a:solidFill>
                          <a:latin typeface="Trebuchet MS" panose="020B0603020202020204" pitchFamily="34" charset="0"/>
                        </a:rPr>
                        <a:t>Analiza</a:t>
                      </a:r>
                      <a:r>
                        <a:rPr lang="en-US" sz="1200" b="1" i="1" dirty="0">
                          <a:solidFill>
                            <a:schemeClr val="tx1"/>
                          </a:solidFill>
                          <a:latin typeface="Trebuchet MS" panose="020B0603020202020204" pitchFamily="34" charset="0"/>
                        </a:rPr>
                        <a:t> </a:t>
                      </a:r>
                      <a:r>
                        <a:rPr lang="en-US" sz="1200" b="1" i="1" dirty="0" err="1">
                          <a:solidFill>
                            <a:schemeClr val="tx1"/>
                          </a:solidFill>
                          <a:latin typeface="Trebuchet MS" panose="020B0603020202020204" pitchFamily="34" charset="0"/>
                        </a:rPr>
                        <a:t>functionala</a:t>
                      </a:r>
                      <a:r>
                        <a:rPr lang="en-US" sz="1200" b="1" i="1" dirty="0">
                          <a:solidFill>
                            <a:schemeClr val="tx1"/>
                          </a:solidFill>
                          <a:latin typeface="Trebuchet MS" panose="020B0603020202020204" pitchFamily="34" charset="0"/>
                        </a:rPr>
                        <a:t>: </a:t>
                      </a:r>
                    </a:p>
                    <a:p>
                      <a:pPr marL="171450" indent="-171450" algn="just">
                        <a:buFontTx/>
                        <a:buChar char="-"/>
                      </a:pPr>
                      <a:r>
                        <a:rPr lang="en-US" sz="1200" i="1" dirty="0" err="1">
                          <a:solidFill>
                            <a:schemeClr val="tx1"/>
                          </a:solidFill>
                          <a:latin typeface="Trebuchet MS" panose="020B0603020202020204" pitchFamily="34" charset="0"/>
                        </a:rPr>
                        <a:t>Identificare</a:t>
                      </a:r>
                      <a:r>
                        <a:rPr lang="en-US" sz="1200" i="1" dirty="0">
                          <a:solidFill>
                            <a:schemeClr val="tx1"/>
                          </a:solidFill>
                          <a:latin typeface="Trebuchet MS" panose="020B0603020202020204" pitchFamily="34" charset="0"/>
                        </a:rPr>
                        <a:t> </a:t>
                      </a:r>
                      <a:r>
                        <a:rPr lang="en-US" sz="1200" i="1" dirty="0" err="1">
                          <a:solidFill>
                            <a:schemeClr val="tx1"/>
                          </a:solidFill>
                          <a:latin typeface="Trebuchet MS" panose="020B0603020202020204" pitchFamily="34" charset="0"/>
                        </a:rPr>
                        <a:t>functii</a:t>
                      </a:r>
                      <a:r>
                        <a:rPr lang="en-US" sz="1200" i="1" dirty="0">
                          <a:solidFill>
                            <a:schemeClr val="tx1"/>
                          </a:solidFill>
                          <a:latin typeface="Trebuchet MS" panose="020B0603020202020204" pitchFamily="34" charset="0"/>
                        </a:rPr>
                        <a:t>; </a:t>
                      </a:r>
                    </a:p>
                    <a:p>
                      <a:pPr marL="171450" indent="-171450" algn="just">
                        <a:buFontTx/>
                        <a:buChar char="-"/>
                      </a:pPr>
                      <a:r>
                        <a:rPr lang="en-US" sz="1200" i="1" dirty="0" err="1">
                          <a:solidFill>
                            <a:schemeClr val="tx1"/>
                          </a:solidFill>
                          <a:latin typeface="Trebuchet MS" panose="020B0603020202020204" pitchFamily="34" charset="0"/>
                        </a:rPr>
                        <a:t>Identificare</a:t>
                      </a:r>
                      <a:r>
                        <a:rPr lang="en-US" sz="1200" i="1" dirty="0">
                          <a:solidFill>
                            <a:schemeClr val="tx1"/>
                          </a:solidFill>
                          <a:latin typeface="Trebuchet MS" panose="020B0603020202020204" pitchFamily="34" charset="0"/>
                        </a:rPr>
                        <a:t> </a:t>
                      </a:r>
                      <a:r>
                        <a:rPr lang="en-US" sz="1200" i="1" dirty="0" err="1">
                          <a:solidFill>
                            <a:schemeClr val="tx1"/>
                          </a:solidFill>
                          <a:latin typeface="Trebuchet MS" panose="020B0603020202020204" pitchFamily="34" charset="0"/>
                        </a:rPr>
                        <a:t>riscuri</a:t>
                      </a:r>
                      <a:r>
                        <a:rPr lang="en-US" sz="1200" i="1" dirty="0">
                          <a:solidFill>
                            <a:schemeClr val="tx1"/>
                          </a:solidFill>
                          <a:latin typeface="Trebuchet MS" panose="020B0603020202020204" pitchFamily="34" charset="0"/>
                        </a:rPr>
                        <a:t>; </a:t>
                      </a:r>
                    </a:p>
                    <a:p>
                      <a:pPr marL="171450" indent="-171450" algn="just">
                        <a:buFontTx/>
                        <a:buChar char="-"/>
                      </a:pPr>
                      <a:r>
                        <a:rPr lang="en-US" sz="1200" i="1" dirty="0" err="1">
                          <a:solidFill>
                            <a:schemeClr val="tx1"/>
                          </a:solidFill>
                          <a:latin typeface="Trebuchet MS" panose="020B0603020202020204" pitchFamily="34" charset="0"/>
                        </a:rPr>
                        <a:t>Identificare</a:t>
                      </a:r>
                      <a:r>
                        <a:rPr lang="en-US" sz="1200" i="1" dirty="0">
                          <a:solidFill>
                            <a:schemeClr val="tx1"/>
                          </a:solidFill>
                          <a:latin typeface="Trebuchet MS" panose="020B0603020202020204" pitchFamily="34" charset="0"/>
                        </a:rPr>
                        <a:t> active </a:t>
                      </a:r>
                      <a:r>
                        <a:rPr lang="en-US" sz="1200" i="1" dirty="0" err="1">
                          <a:solidFill>
                            <a:schemeClr val="tx1"/>
                          </a:solidFill>
                          <a:latin typeface="Trebuchet MS" panose="020B0603020202020204" pitchFamily="34" charset="0"/>
                        </a:rPr>
                        <a:t>utilizate</a:t>
                      </a:r>
                      <a:r>
                        <a:rPr lang="en-US" sz="1200" i="1" dirty="0">
                          <a:solidFill>
                            <a:schemeClr val="tx1"/>
                          </a:solidFill>
                          <a:latin typeface="Trebuchet MS" panose="020B0603020202020204" pitchFamily="34" charset="0"/>
                        </a:rPr>
                        <a:t>. </a:t>
                      </a:r>
                    </a:p>
                    <a:p>
                      <a:pPr marL="171450" indent="-171450" algn="just">
                        <a:buFontTx/>
                        <a:buChar char="-"/>
                      </a:pPr>
                      <a:endParaRPr lang="en-US" sz="1200" i="1" dirty="0">
                        <a:solidFill>
                          <a:schemeClr val="tx1"/>
                        </a:solidFill>
                        <a:latin typeface="Trebuchet MS" panose="020B0603020202020204" pitchFamily="34" charset="0"/>
                      </a:endParaRPr>
                    </a:p>
                    <a:p>
                      <a:pPr marL="171450" indent="-171450" algn="just">
                        <a:buFontTx/>
                        <a:buChar char="-"/>
                      </a:pPr>
                      <a:endParaRPr lang="en-US" sz="1200" i="1" dirty="0">
                        <a:solidFill>
                          <a:schemeClr val="tx1"/>
                        </a:solidFill>
                        <a:latin typeface="Trebuchet MS" panose="020B0603020202020204" pitchFamily="34" charset="0"/>
                      </a:endParaRPr>
                    </a:p>
                    <a:p>
                      <a:pPr marL="0" indent="0" algn="just">
                        <a:buFontTx/>
                        <a:buNone/>
                      </a:pPr>
                      <a:r>
                        <a:rPr lang="en-US" sz="1200" i="1" dirty="0">
                          <a:solidFill>
                            <a:schemeClr val="tx1"/>
                          </a:solidFill>
                          <a:latin typeface="Trebuchet MS" panose="020B0603020202020204" pitchFamily="34" charset="0"/>
                        </a:rPr>
                        <a:t>b. </a:t>
                      </a:r>
                      <a:r>
                        <a:rPr lang="en-US" sz="1200" b="1" i="1" dirty="0" err="1">
                          <a:solidFill>
                            <a:schemeClr val="tx1"/>
                          </a:solidFill>
                          <a:latin typeface="Trebuchet MS" panose="020B0603020202020204" pitchFamily="34" charset="0"/>
                        </a:rPr>
                        <a:t>Identificarea</a:t>
                      </a:r>
                      <a:r>
                        <a:rPr lang="en-US" sz="1200" b="1" i="1" dirty="0">
                          <a:solidFill>
                            <a:schemeClr val="tx1"/>
                          </a:solidFill>
                          <a:latin typeface="Trebuchet MS" panose="020B0603020202020204" pitchFamily="34" charset="0"/>
                        </a:rPr>
                        <a:t> </a:t>
                      </a:r>
                      <a:r>
                        <a:rPr lang="en-US" sz="1200" b="1" i="1" dirty="0" err="1">
                          <a:solidFill>
                            <a:schemeClr val="tx1"/>
                          </a:solidFill>
                          <a:latin typeface="Trebuchet MS" panose="020B0603020202020204" pitchFamily="34" charset="0"/>
                        </a:rPr>
                        <a:t>profilului</a:t>
                      </a:r>
                      <a:r>
                        <a:rPr lang="en-US" sz="1200" b="1" i="1" dirty="0">
                          <a:solidFill>
                            <a:schemeClr val="tx1"/>
                          </a:solidFill>
                          <a:latin typeface="Trebuchet MS" panose="020B0603020202020204" pitchFamily="34" charset="0"/>
                        </a:rPr>
                        <a:t> functional al </a:t>
                      </a:r>
                      <a:r>
                        <a:rPr lang="en-US" sz="1200" b="1" i="1" dirty="0" err="1">
                          <a:solidFill>
                            <a:schemeClr val="tx1"/>
                          </a:solidFill>
                          <a:latin typeface="Trebuchet MS" panose="020B0603020202020204" pitchFamily="34" charset="0"/>
                        </a:rPr>
                        <a:t>companiilor</a:t>
                      </a:r>
                      <a:r>
                        <a:rPr lang="en-US" sz="1200" b="1" i="1" dirty="0">
                          <a:solidFill>
                            <a:schemeClr val="tx1"/>
                          </a:solidFill>
                          <a:latin typeface="Trebuchet MS" panose="020B0603020202020204" pitchFamily="34" charset="0"/>
                        </a:rPr>
                        <a:t> </a:t>
                      </a:r>
                      <a:r>
                        <a:rPr lang="en-US" sz="1200" b="1" i="1" dirty="0" err="1">
                          <a:solidFill>
                            <a:schemeClr val="tx1"/>
                          </a:solidFill>
                          <a:latin typeface="Trebuchet MS" panose="020B0603020202020204" pitchFamily="34" charset="0"/>
                        </a:rPr>
                        <a:t>raportat</a:t>
                      </a:r>
                      <a:r>
                        <a:rPr lang="en-US" sz="1200" b="1" i="1" dirty="0">
                          <a:solidFill>
                            <a:schemeClr val="tx1"/>
                          </a:solidFill>
                          <a:latin typeface="Trebuchet MS" panose="020B0603020202020204" pitchFamily="34" charset="0"/>
                        </a:rPr>
                        <a:t> la </a:t>
                      </a:r>
                      <a:r>
                        <a:rPr lang="en-US" sz="1200" b="1" i="1" dirty="0" err="1">
                          <a:solidFill>
                            <a:schemeClr val="tx1"/>
                          </a:solidFill>
                          <a:latin typeface="Trebuchet MS" panose="020B0603020202020204" pitchFamily="34" charset="0"/>
                        </a:rPr>
                        <a:t>analiza</a:t>
                      </a:r>
                      <a:r>
                        <a:rPr lang="en-US" sz="1200" b="1" i="1" dirty="0">
                          <a:solidFill>
                            <a:schemeClr val="tx1"/>
                          </a:solidFill>
                          <a:latin typeface="Trebuchet MS" panose="020B0603020202020204" pitchFamily="34" charset="0"/>
                        </a:rPr>
                        <a:t> </a:t>
                      </a:r>
                      <a:r>
                        <a:rPr lang="en-US" sz="1200" b="1" i="1" dirty="0" err="1">
                          <a:solidFill>
                            <a:schemeClr val="tx1"/>
                          </a:solidFill>
                          <a:latin typeface="Trebuchet MS" panose="020B0603020202020204" pitchFamily="34" charset="0"/>
                        </a:rPr>
                        <a:t>functionala</a:t>
                      </a:r>
                      <a:r>
                        <a:rPr lang="en-US" sz="1200" b="1" i="1" dirty="0">
                          <a:solidFill>
                            <a:schemeClr val="tx1"/>
                          </a:solidFill>
                          <a:latin typeface="Trebuchet MS" panose="020B0603020202020204" pitchFamily="34" charset="0"/>
                        </a:rPr>
                        <a:t>; </a:t>
                      </a:r>
                    </a:p>
                    <a:p>
                      <a:pPr marL="0" indent="0" algn="just">
                        <a:buFontTx/>
                        <a:buNone/>
                      </a:pPr>
                      <a:endParaRPr lang="en-US" sz="1200" b="1" i="1" dirty="0">
                        <a:solidFill>
                          <a:schemeClr val="tx1"/>
                        </a:solidFill>
                        <a:latin typeface="Trebuchet MS" panose="020B0603020202020204" pitchFamily="34" charset="0"/>
                      </a:endParaRPr>
                    </a:p>
                    <a:p>
                      <a:pPr marL="0" indent="0" algn="just">
                        <a:buFontTx/>
                        <a:buNone/>
                      </a:pPr>
                      <a:r>
                        <a:rPr lang="en-US" sz="1200" b="1" i="1" dirty="0">
                          <a:solidFill>
                            <a:schemeClr val="tx1"/>
                          </a:solidFill>
                          <a:latin typeface="Trebuchet MS" panose="020B0603020202020204" pitchFamily="34" charset="0"/>
                        </a:rPr>
                        <a:t>c. </a:t>
                      </a:r>
                      <a:r>
                        <a:rPr lang="en-US" sz="1200" b="1" i="1" dirty="0" err="1">
                          <a:solidFill>
                            <a:schemeClr val="tx1"/>
                          </a:solidFill>
                          <a:latin typeface="Trebuchet MS" panose="020B0603020202020204" pitchFamily="34" charset="0"/>
                        </a:rPr>
                        <a:t>Identificarea</a:t>
                      </a:r>
                      <a:r>
                        <a:rPr lang="en-US" sz="1200" b="1" i="1" dirty="0">
                          <a:solidFill>
                            <a:schemeClr val="tx1"/>
                          </a:solidFill>
                          <a:latin typeface="Trebuchet MS" panose="020B0603020202020204" pitchFamily="34" charset="0"/>
                        </a:rPr>
                        <a:t> </a:t>
                      </a:r>
                      <a:r>
                        <a:rPr lang="en-US" sz="1200" b="1" i="1" dirty="0" err="1">
                          <a:solidFill>
                            <a:schemeClr val="tx1"/>
                          </a:solidFill>
                          <a:latin typeface="Trebuchet MS" panose="020B0603020202020204" pitchFamily="34" charset="0"/>
                        </a:rPr>
                        <a:t>tratamentului</a:t>
                      </a:r>
                      <a:r>
                        <a:rPr lang="en-US" sz="1200" b="1" i="1" dirty="0">
                          <a:solidFill>
                            <a:schemeClr val="tx1"/>
                          </a:solidFill>
                          <a:latin typeface="Trebuchet MS" panose="020B0603020202020204" pitchFamily="34" charset="0"/>
                        </a:rPr>
                        <a:t> </a:t>
                      </a:r>
                      <a:r>
                        <a:rPr lang="en-US" sz="1200" b="1" i="1" dirty="0" err="1">
                          <a:solidFill>
                            <a:schemeClr val="tx1"/>
                          </a:solidFill>
                          <a:latin typeface="Trebuchet MS" panose="020B0603020202020204" pitchFamily="34" charset="0"/>
                        </a:rPr>
                        <a:t>contabil</a:t>
                      </a:r>
                      <a:r>
                        <a:rPr lang="en-US" sz="1200" b="1" i="1" dirty="0">
                          <a:solidFill>
                            <a:schemeClr val="tx1"/>
                          </a:solidFill>
                          <a:latin typeface="Trebuchet MS" panose="020B0603020202020204" pitchFamily="34" charset="0"/>
                        </a:rPr>
                        <a:t> </a:t>
                      </a:r>
                      <a:r>
                        <a:rPr lang="en-US" sz="1200" b="1" i="1" dirty="0" err="1">
                          <a:solidFill>
                            <a:schemeClr val="tx1"/>
                          </a:solidFill>
                          <a:latin typeface="Trebuchet MS" panose="020B0603020202020204" pitchFamily="34" charset="0"/>
                        </a:rPr>
                        <a:t>aplicabil</a:t>
                      </a:r>
                      <a:r>
                        <a:rPr lang="en-US" sz="1200" b="1" i="1" dirty="0">
                          <a:solidFill>
                            <a:schemeClr val="tx1"/>
                          </a:solidFill>
                          <a:latin typeface="Trebuchet MS" panose="020B0603020202020204" pitchFamily="34" charset="0"/>
                        </a:rPr>
                        <a:t> </a:t>
                      </a:r>
                      <a:r>
                        <a:rPr lang="en-US" sz="1200" b="1" i="1" dirty="0" err="1">
                          <a:solidFill>
                            <a:schemeClr val="tx1"/>
                          </a:solidFill>
                          <a:latin typeface="Trebuchet MS" panose="020B0603020202020204" pitchFamily="34" charset="0"/>
                        </a:rPr>
                        <a:t>si</a:t>
                      </a:r>
                      <a:r>
                        <a:rPr lang="en-US" sz="1200" b="1" i="1" dirty="0">
                          <a:solidFill>
                            <a:schemeClr val="tx1"/>
                          </a:solidFill>
                          <a:latin typeface="Trebuchet MS" panose="020B0603020202020204" pitchFamily="34" charset="0"/>
                        </a:rPr>
                        <a:t> a </a:t>
                      </a:r>
                      <a:r>
                        <a:rPr lang="en-US" sz="1200" b="1" i="1" dirty="0" err="1">
                          <a:solidFill>
                            <a:schemeClr val="tx1"/>
                          </a:solidFill>
                          <a:latin typeface="Trebuchet MS" panose="020B0603020202020204" pitchFamily="34" charset="0"/>
                        </a:rPr>
                        <a:t>principalelor</a:t>
                      </a:r>
                      <a:r>
                        <a:rPr lang="en-US" sz="1200" b="1" i="1" dirty="0">
                          <a:solidFill>
                            <a:schemeClr val="tx1"/>
                          </a:solidFill>
                          <a:latin typeface="Trebuchet MS" panose="020B0603020202020204" pitchFamily="34" charset="0"/>
                        </a:rPr>
                        <a:t> </a:t>
                      </a:r>
                      <a:r>
                        <a:rPr lang="en-US" sz="1200" b="1" i="1" dirty="0" err="1">
                          <a:solidFill>
                            <a:schemeClr val="tx1"/>
                          </a:solidFill>
                          <a:latin typeface="Trebuchet MS" panose="020B0603020202020204" pitchFamily="34" charset="0"/>
                        </a:rPr>
                        <a:t>implicatii</a:t>
                      </a:r>
                      <a:r>
                        <a:rPr lang="en-US" sz="1200" b="1" i="1" dirty="0">
                          <a:solidFill>
                            <a:schemeClr val="tx1"/>
                          </a:solidFill>
                          <a:latin typeface="Trebuchet MS" panose="020B0603020202020204" pitchFamily="34" charset="0"/>
                        </a:rPr>
                        <a:t> din </a:t>
                      </a:r>
                      <a:r>
                        <a:rPr lang="en-US" sz="1200" b="1" i="1" dirty="0" err="1">
                          <a:solidFill>
                            <a:schemeClr val="tx1"/>
                          </a:solidFill>
                          <a:latin typeface="Trebuchet MS" panose="020B0603020202020204" pitchFamily="34" charset="0"/>
                        </a:rPr>
                        <a:t>punct</a:t>
                      </a:r>
                      <a:r>
                        <a:rPr lang="en-US" sz="1200" b="1" i="1" dirty="0">
                          <a:solidFill>
                            <a:schemeClr val="tx1"/>
                          </a:solidFill>
                          <a:latin typeface="Trebuchet MS" panose="020B0603020202020204" pitchFamily="34" charset="0"/>
                        </a:rPr>
                        <a:t> de </a:t>
                      </a:r>
                      <a:r>
                        <a:rPr lang="en-US" sz="1200" b="1" i="1" dirty="0" err="1">
                          <a:solidFill>
                            <a:schemeClr val="tx1"/>
                          </a:solidFill>
                          <a:latin typeface="Trebuchet MS" panose="020B0603020202020204" pitchFamily="34" charset="0"/>
                        </a:rPr>
                        <a:t>vedere</a:t>
                      </a:r>
                      <a:r>
                        <a:rPr lang="en-US" sz="1200" b="1" i="1" dirty="0">
                          <a:solidFill>
                            <a:schemeClr val="tx1"/>
                          </a:solidFill>
                          <a:latin typeface="Trebuchet MS" panose="020B0603020202020204" pitchFamily="34" charset="0"/>
                        </a:rPr>
                        <a:t> fiscal.</a:t>
                      </a:r>
                    </a:p>
                    <a:p>
                      <a:pPr marL="0" indent="0" algn="just">
                        <a:buFontTx/>
                        <a:buNone/>
                      </a:pPr>
                      <a:endParaRPr lang="en-US" sz="1200" b="1" i="1" dirty="0">
                        <a:solidFill>
                          <a:schemeClr val="tx1"/>
                        </a:solidFill>
                        <a:latin typeface="Trebuchet MS" panose="020B0603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2187228"/>
                  </a:ext>
                </a:extLst>
              </a:tr>
            </a:tbl>
          </a:graphicData>
        </a:graphic>
      </p:graphicFrame>
      <p:sp>
        <p:nvSpPr>
          <p:cNvPr id="8" name="Rectangle 7">
            <a:extLst>
              <a:ext uri="{FF2B5EF4-FFF2-40B4-BE49-F238E27FC236}">
                <a16:creationId xmlns:a16="http://schemas.microsoft.com/office/drawing/2014/main" id="{20EF9C56-2A4E-4EAB-B0BC-7DFF4B2D4E9B}"/>
              </a:ext>
            </a:extLst>
          </p:cNvPr>
          <p:cNvSpPr/>
          <p:nvPr/>
        </p:nvSpPr>
        <p:spPr>
          <a:xfrm>
            <a:off x="455310" y="3560059"/>
            <a:ext cx="8976775" cy="1938992"/>
          </a:xfrm>
          <a:prstGeom prst="rect">
            <a:avLst/>
          </a:prstGeom>
        </p:spPr>
        <p:txBody>
          <a:bodyPr wrap="square" lIns="0" rIns="0">
            <a:spAutoFit/>
          </a:bodyPr>
          <a:lstStyle/>
          <a:p>
            <a:pPr marL="228600" lvl="1" indent="-228600" algn="just">
              <a:spcBef>
                <a:spcPts val="600"/>
              </a:spcBef>
              <a:spcAft>
                <a:spcPts val="600"/>
              </a:spcAft>
              <a:buAutoNum type="arabicPeriod"/>
            </a:pPr>
            <a:r>
              <a:rPr lang="en-US" altLang="en-US" sz="1000" dirty="0" err="1">
                <a:solidFill>
                  <a:srgbClr val="685040"/>
                </a:solidFill>
                <a:latin typeface="Trebuchet MS"/>
              </a:rPr>
              <a:t>Analiza</a:t>
            </a:r>
            <a:r>
              <a:rPr lang="en-US" altLang="en-US" sz="1000" dirty="0">
                <a:solidFill>
                  <a:srgbClr val="685040"/>
                </a:solidFill>
                <a:latin typeface="Trebuchet MS"/>
              </a:rPr>
              <a:t> </a:t>
            </a:r>
            <a:r>
              <a:rPr lang="en-US" altLang="en-US" sz="1000" dirty="0" err="1">
                <a:solidFill>
                  <a:srgbClr val="685040"/>
                </a:solidFill>
                <a:latin typeface="Trebuchet MS"/>
              </a:rPr>
              <a:t>functionala</a:t>
            </a:r>
            <a:r>
              <a:rPr lang="en-US" altLang="en-US" sz="1000" dirty="0">
                <a:solidFill>
                  <a:srgbClr val="685040"/>
                </a:solidFill>
                <a:latin typeface="Trebuchet MS"/>
              </a:rPr>
              <a:t> are </a:t>
            </a:r>
            <a:r>
              <a:rPr lang="en-US" altLang="en-US" sz="1000" dirty="0" err="1">
                <a:solidFill>
                  <a:srgbClr val="685040"/>
                </a:solidFill>
                <a:latin typeface="Trebuchet MS"/>
              </a:rPr>
              <a:t>menirea</a:t>
            </a:r>
            <a:r>
              <a:rPr lang="en-US" altLang="en-US" sz="1000" dirty="0">
                <a:solidFill>
                  <a:srgbClr val="685040"/>
                </a:solidFill>
                <a:latin typeface="Trebuchet MS"/>
              </a:rPr>
              <a:t> </a:t>
            </a:r>
            <a:r>
              <a:rPr lang="en-US" altLang="en-US" sz="1000" dirty="0" err="1">
                <a:solidFill>
                  <a:srgbClr val="685040"/>
                </a:solidFill>
                <a:latin typeface="Trebuchet MS"/>
              </a:rPr>
              <a:t>identificarii</a:t>
            </a:r>
            <a:r>
              <a:rPr lang="en-US" altLang="en-US" sz="1000" dirty="0">
                <a:solidFill>
                  <a:srgbClr val="685040"/>
                </a:solidFill>
                <a:latin typeface="Trebuchet MS"/>
              </a:rPr>
              <a:t> </a:t>
            </a:r>
            <a:r>
              <a:rPr lang="en-US" altLang="en-US" sz="1000" dirty="0" err="1">
                <a:solidFill>
                  <a:srgbClr val="685040"/>
                </a:solidFill>
                <a:latin typeface="Trebuchet MS"/>
              </a:rPr>
              <a:t>functiilor</a:t>
            </a:r>
            <a:r>
              <a:rPr lang="en-US" altLang="en-US" sz="1000" dirty="0">
                <a:solidFill>
                  <a:srgbClr val="685040"/>
                </a:solidFill>
                <a:latin typeface="Trebuchet MS"/>
              </a:rPr>
              <a:t> </a:t>
            </a:r>
            <a:r>
              <a:rPr lang="en-US" altLang="en-US" sz="1000" dirty="0" err="1">
                <a:solidFill>
                  <a:srgbClr val="685040"/>
                </a:solidFill>
                <a:latin typeface="Trebuchet MS"/>
              </a:rPr>
              <a:t>indeplinite</a:t>
            </a:r>
            <a:r>
              <a:rPr lang="en-US" altLang="en-US" sz="1000" dirty="0">
                <a:solidFill>
                  <a:srgbClr val="685040"/>
                </a:solidFill>
                <a:latin typeface="Trebuchet MS"/>
              </a:rPr>
              <a:t>, a </a:t>
            </a:r>
            <a:r>
              <a:rPr lang="en-US" altLang="en-US" sz="1000" dirty="0" err="1">
                <a:solidFill>
                  <a:srgbClr val="685040"/>
                </a:solidFill>
                <a:latin typeface="Trebuchet MS"/>
              </a:rPr>
              <a:t>riscurilor</a:t>
            </a:r>
            <a:r>
              <a:rPr lang="en-US" altLang="en-US" sz="1000" dirty="0">
                <a:solidFill>
                  <a:srgbClr val="685040"/>
                </a:solidFill>
                <a:latin typeface="Trebuchet MS"/>
              </a:rPr>
              <a:t> </a:t>
            </a:r>
            <a:r>
              <a:rPr lang="en-US" altLang="en-US" sz="1000" dirty="0" err="1">
                <a:solidFill>
                  <a:srgbClr val="685040"/>
                </a:solidFill>
                <a:latin typeface="Trebuchet MS"/>
              </a:rPr>
              <a:t>asumate</a:t>
            </a:r>
            <a:r>
              <a:rPr lang="en-US" altLang="en-US" sz="1000" dirty="0">
                <a:solidFill>
                  <a:srgbClr val="685040"/>
                </a:solidFill>
                <a:latin typeface="Trebuchet MS"/>
              </a:rPr>
              <a:t> </a:t>
            </a:r>
            <a:r>
              <a:rPr lang="en-US" altLang="en-US" sz="1000" dirty="0" err="1">
                <a:solidFill>
                  <a:srgbClr val="685040"/>
                </a:solidFill>
                <a:latin typeface="Trebuchet MS"/>
              </a:rPr>
              <a:t>si</a:t>
            </a:r>
            <a:r>
              <a:rPr lang="en-US" altLang="en-US" sz="1000" dirty="0">
                <a:solidFill>
                  <a:srgbClr val="685040"/>
                </a:solidFill>
                <a:latin typeface="Trebuchet MS"/>
              </a:rPr>
              <a:t> a </a:t>
            </a:r>
            <a:r>
              <a:rPr lang="en-US" altLang="en-US" sz="1000" dirty="0" err="1">
                <a:solidFill>
                  <a:srgbClr val="685040"/>
                </a:solidFill>
                <a:latin typeface="Trebuchet MS"/>
              </a:rPr>
              <a:t>activelor</a:t>
            </a:r>
            <a:r>
              <a:rPr lang="en-US" altLang="en-US" sz="1000" dirty="0">
                <a:solidFill>
                  <a:srgbClr val="685040"/>
                </a:solidFill>
                <a:latin typeface="Trebuchet MS"/>
              </a:rPr>
              <a:t> </a:t>
            </a:r>
            <a:r>
              <a:rPr lang="en-US" altLang="en-US" sz="1000" dirty="0" err="1">
                <a:solidFill>
                  <a:srgbClr val="685040"/>
                </a:solidFill>
                <a:latin typeface="Trebuchet MS"/>
              </a:rPr>
              <a:t>utilizate</a:t>
            </a:r>
            <a:r>
              <a:rPr lang="en-US" altLang="en-US" sz="1000" dirty="0">
                <a:solidFill>
                  <a:srgbClr val="685040"/>
                </a:solidFill>
                <a:latin typeface="Trebuchet MS"/>
              </a:rPr>
              <a:t> de </a:t>
            </a:r>
            <a:r>
              <a:rPr lang="en-US" altLang="en-US" sz="1000" dirty="0" err="1">
                <a:solidFill>
                  <a:srgbClr val="685040"/>
                </a:solidFill>
                <a:latin typeface="Trebuchet MS"/>
              </a:rPr>
              <a:t>partile</a:t>
            </a:r>
            <a:r>
              <a:rPr lang="en-US" altLang="en-US" sz="1000" dirty="0">
                <a:solidFill>
                  <a:srgbClr val="685040"/>
                </a:solidFill>
                <a:latin typeface="Trebuchet MS"/>
              </a:rPr>
              <a:t> implicate in </a:t>
            </a:r>
            <a:r>
              <a:rPr lang="en-US" altLang="en-US" sz="1000" dirty="0" err="1">
                <a:solidFill>
                  <a:srgbClr val="685040"/>
                </a:solidFill>
                <a:latin typeface="Trebuchet MS"/>
              </a:rPr>
              <a:t>derularea</a:t>
            </a:r>
            <a:r>
              <a:rPr lang="en-US" altLang="en-US" sz="1000" dirty="0">
                <a:solidFill>
                  <a:srgbClr val="685040"/>
                </a:solidFill>
                <a:latin typeface="Trebuchet MS"/>
              </a:rPr>
              <a:t> </a:t>
            </a:r>
            <a:r>
              <a:rPr lang="en-US" altLang="en-US" sz="1000" dirty="0" err="1">
                <a:solidFill>
                  <a:srgbClr val="685040"/>
                </a:solidFill>
                <a:latin typeface="Trebuchet MS"/>
              </a:rPr>
              <a:t>tranzactiilor</a:t>
            </a:r>
            <a:r>
              <a:rPr lang="en-US" altLang="en-US" sz="1000" dirty="0">
                <a:solidFill>
                  <a:srgbClr val="685040"/>
                </a:solidFill>
                <a:latin typeface="Trebuchet MS"/>
              </a:rPr>
              <a:t>. </a:t>
            </a:r>
          </a:p>
          <a:p>
            <a:pPr marL="228600" lvl="1" indent="-228600" algn="just">
              <a:spcBef>
                <a:spcPts val="600"/>
              </a:spcBef>
              <a:spcAft>
                <a:spcPts val="600"/>
              </a:spcAft>
              <a:buAutoNum type="arabicPeriod"/>
            </a:pPr>
            <a:r>
              <a:rPr lang="en-US" altLang="en-US" sz="1000" dirty="0" err="1">
                <a:solidFill>
                  <a:srgbClr val="685040"/>
                </a:solidFill>
                <a:latin typeface="Trebuchet MS"/>
              </a:rPr>
              <a:t>Profilul</a:t>
            </a:r>
            <a:r>
              <a:rPr lang="en-US" altLang="en-US" sz="1000" dirty="0">
                <a:solidFill>
                  <a:srgbClr val="685040"/>
                </a:solidFill>
                <a:latin typeface="Trebuchet MS"/>
              </a:rPr>
              <a:t> functional al </a:t>
            </a:r>
            <a:r>
              <a:rPr lang="en-US" altLang="en-US" sz="1000" dirty="0" err="1">
                <a:solidFill>
                  <a:srgbClr val="685040"/>
                </a:solidFill>
                <a:latin typeface="Trebuchet MS"/>
              </a:rPr>
              <a:t>unei</a:t>
            </a:r>
            <a:r>
              <a:rPr lang="en-US" altLang="en-US" sz="1000" dirty="0">
                <a:solidFill>
                  <a:srgbClr val="685040"/>
                </a:solidFill>
                <a:latin typeface="Trebuchet MS"/>
              </a:rPr>
              <a:t> </a:t>
            </a:r>
            <a:r>
              <a:rPr lang="en-US" altLang="en-US" sz="1000" dirty="0" err="1">
                <a:solidFill>
                  <a:srgbClr val="685040"/>
                </a:solidFill>
                <a:latin typeface="Trebuchet MS"/>
              </a:rPr>
              <a:t>companii</a:t>
            </a:r>
            <a:r>
              <a:rPr lang="en-US" altLang="en-US" sz="1000" dirty="0">
                <a:solidFill>
                  <a:srgbClr val="685040"/>
                </a:solidFill>
                <a:latin typeface="Trebuchet MS"/>
              </a:rPr>
              <a:t> </a:t>
            </a:r>
            <a:r>
              <a:rPr lang="en-US" altLang="en-US" sz="1000" dirty="0" err="1">
                <a:solidFill>
                  <a:srgbClr val="685040"/>
                </a:solidFill>
                <a:latin typeface="Trebuchet MS"/>
              </a:rPr>
              <a:t>deriva</a:t>
            </a:r>
            <a:r>
              <a:rPr lang="en-US" altLang="en-US" sz="1000" dirty="0">
                <a:solidFill>
                  <a:srgbClr val="685040"/>
                </a:solidFill>
                <a:latin typeface="Trebuchet MS"/>
              </a:rPr>
              <a:t> din </a:t>
            </a:r>
            <a:r>
              <a:rPr lang="en-US" altLang="en-US" sz="1000" dirty="0" err="1">
                <a:solidFill>
                  <a:srgbClr val="685040"/>
                </a:solidFill>
                <a:latin typeface="Trebuchet MS"/>
              </a:rPr>
              <a:t>analiza</a:t>
            </a:r>
            <a:r>
              <a:rPr lang="en-US" altLang="en-US" sz="1000" dirty="0">
                <a:solidFill>
                  <a:srgbClr val="685040"/>
                </a:solidFill>
                <a:latin typeface="Trebuchet MS"/>
              </a:rPr>
              <a:t> </a:t>
            </a:r>
            <a:r>
              <a:rPr lang="en-US" altLang="en-US" sz="1000" dirty="0" err="1">
                <a:solidFill>
                  <a:srgbClr val="685040"/>
                </a:solidFill>
                <a:latin typeface="Trebuchet MS"/>
              </a:rPr>
              <a:t>functionala</a:t>
            </a:r>
            <a:r>
              <a:rPr lang="en-US" altLang="en-US" sz="1000" dirty="0">
                <a:solidFill>
                  <a:srgbClr val="685040"/>
                </a:solidFill>
                <a:latin typeface="Trebuchet MS"/>
              </a:rPr>
              <a:t>. </a:t>
            </a:r>
            <a:r>
              <a:rPr lang="en-US" altLang="en-US" sz="1000" dirty="0" err="1">
                <a:solidFill>
                  <a:srgbClr val="685040"/>
                </a:solidFill>
                <a:latin typeface="Trebuchet MS"/>
              </a:rPr>
              <a:t>Principalele</a:t>
            </a:r>
            <a:r>
              <a:rPr lang="en-US" altLang="en-US" sz="1000" dirty="0">
                <a:solidFill>
                  <a:srgbClr val="685040"/>
                </a:solidFill>
                <a:latin typeface="Trebuchet MS"/>
              </a:rPr>
              <a:t> </a:t>
            </a:r>
            <a:r>
              <a:rPr lang="en-US" altLang="en-US" sz="1000" dirty="0" err="1">
                <a:solidFill>
                  <a:srgbClr val="685040"/>
                </a:solidFill>
                <a:latin typeface="Trebuchet MS"/>
              </a:rPr>
              <a:t>profiluri</a:t>
            </a:r>
            <a:r>
              <a:rPr lang="en-US" altLang="en-US" sz="1000" dirty="0">
                <a:solidFill>
                  <a:srgbClr val="685040"/>
                </a:solidFill>
                <a:latin typeface="Trebuchet MS"/>
              </a:rPr>
              <a:t> </a:t>
            </a:r>
            <a:r>
              <a:rPr lang="en-US" altLang="en-US" sz="1000" dirty="0" err="1">
                <a:solidFill>
                  <a:srgbClr val="685040"/>
                </a:solidFill>
                <a:latin typeface="Trebuchet MS"/>
              </a:rPr>
              <a:t>functionale</a:t>
            </a:r>
            <a:r>
              <a:rPr lang="en-US" altLang="en-US" sz="1000" dirty="0">
                <a:solidFill>
                  <a:srgbClr val="685040"/>
                </a:solidFill>
                <a:latin typeface="Trebuchet MS"/>
              </a:rPr>
              <a:t> ale </a:t>
            </a:r>
            <a:r>
              <a:rPr lang="en-US" altLang="en-US" sz="1000" dirty="0" err="1">
                <a:solidFill>
                  <a:srgbClr val="685040"/>
                </a:solidFill>
                <a:latin typeface="Trebuchet MS"/>
              </a:rPr>
              <a:t>unei</a:t>
            </a:r>
            <a:r>
              <a:rPr lang="en-US" altLang="en-US" sz="1000" dirty="0">
                <a:solidFill>
                  <a:srgbClr val="685040"/>
                </a:solidFill>
                <a:latin typeface="Trebuchet MS"/>
              </a:rPr>
              <a:t> </a:t>
            </a:r>
            <a:r>
              <a:rPr lang="en-US" altLang="en-US" sz="1000" dirty="0" err="1">
                <a:solidFill>
                  <a:srgbClr val="685040"/>
                </a:solidFill>
                <a:latin typeface="Trebuchet MS"/>
              </a:rPr>
              <a:t>companii</a:t>
            </a:r>
            <a:r>
              <a:rPr lang="en-US" altLang="en-US" sz="1000" dirty="0">
                <a:solidFill>
                  <a:srgbClr val="685040"/>
                </a:solidFill>
                <a:latin typeface="Trebuchet MS"/>
              </a:rPr>
              <a:t> de </a:t>
            </a:r>
            <a:r>
              <a:rPr lang="en-US" altLang="en-US" sz="1000" dirty="0" err="1">
                <a:solidFill>
                  <a:srgbClr val="685040"/>
                </a:solidFill>
                <a:latin typeface="Trebuchet MS"/>
              </a:rPr>
              <a:t>productie</a:t>
            </a:r>
            <a:r>
              <a:rPr lang="en-US" altLang="en-US" sz="1000" dirty="0">
                <a:solidFill>
                  <a:srgbClr val="685040"/>
                </a:solidFill>
                <a:latin typeface="Trebuchet MS"/>
              </a:rPr>
              <a:t> </a:t>
            </a:r>
            <a:r>
              <a:rPr lang="en-US" altLang="en-US" sz="1000" dirty="0" err="1">
                <a:solidFill>
                  <a:srgbClr val="685040"/>
                </a:solidFill>
                <a:latin typeface="Trebuchet MS"/>
              </a:rPr>
              <a:t>sunt</a:t>
            </a:r>
            <a:r>
              <a:rPr lang="en-US" altLang="en-US" sz="1000" dirty="0">
                <a:solidFill>
                  <a:srgbClr val="685040"/>
                </a:solidFill>
                <a:latin typeface="Trebuchet MS"/>
              </a:rPr>
              <a:t>: </a:t>
            </a:r>
          </a:p>
          <a:p>
            <a:pPr marL="171450" lvl="1" indent="-171450" algn="just">
              <a:spcBef>
                <a:spcPts val="600"/>
              </a:spcBef>
              <a:spcAft>
                <a:spcPts val="600"/>
              </a:spcAft>
              <a:buFontTx/>
              <a:buChar char="-"/>
            </a:pPr>
            <a:r>
              <a:rPr lang="en-US" altLang="en-US" sz="1000" dirty="0" err="1">
                <a:solidFill>
                  <a:srgbClr val="685040"/>
                </a:solidFill>
                <a:latin typeface="Trebuchet MS"/>
              </a:rPr>
              <a:t>Producator</a:t>
            </a:r>
            <a:r>
              <a:rPr lang="en-US" altLang="en-US" sz="1000" dirty="0">
                <a:solidFill>
                  <a:srgbClr val="685040"/>
                </a:solidFill>
                <a:latin typeface="Trebuchet MS"/>
              </a:rPr>
              <a:t> cu </a:t>
            </a:r>
            <a:r>
              <a:rPr lang="en-US" altLang="en-US" sz="1000" dirty="0" err="1">
                <a:solidFill>
                  <a:srgbClr val="685040"/>
                </a:solidFill>
                <a:latin typeface="Trebuchet MS"/>
              </a:rPr>
              <a:t>functii</a:t>
            </a:r>
            <a:r>
              <a:rPr lang="en-US" altLang="en-US" sz="1000" dirty="0">
                <a:solidFill>
                  <a:srgbClr val="685040"/>
                </a:solidFill>
                <a:latin typeface="Trebuchet MS"/>
              </a:rPr>
              <a:t> </a:t>
            </a:r>
            <a:r>
              <a:rPr lang="en-US" altLang="en-US" sz="1000" dirty="0" err="1">
                <a:solidFill>
                  <a:srgbClr val="685040"/>
                </a:solidFill>
                <a:latin typeface="Trebuchet MS"/>
              </a:rPr>
              <a:t>si</a:t>
            </a:r>
            <a:r>
              <a:rPr lang="en-US" altLang="en-US" sz="1000" dirty="0">
                <a:solidFill>
                  <a:srgbClr val="685040"/>
                </a:solidFill>
                <a:latin typeface="Trebuchet MS"/>
              </a:rPr>
              <a:t> </a:t>
            </a:r>
            <a:r>
              <a:rPr lang="en-US" altLang="en-US" sz="1000" dirty="0" err="1">
                <a:solidFill>
                  <a:srgbClr val="685040"/>
                </a:solidFill>
                <a:latin typeface="Trebuchet MS"/>
              </a:rPr>
              <a:t>riscuri</a:t>
            </a:r>
            <a:r>
              <a:rPr lang="en-US" altLang="en-US" sz="1000" dirty="0">
                <a:solidFill>
                  <a:srgbClr val="685040"/>
                </a:solidFill>
                <a:latin typeface="Trebuchet MS"/>
              </a:rPr>
              <a:t> </a:t>
            </a:r>
            <a:r>
              <a:rPr lang="en-US" altLang="en-US" sz="1000" dirty="0" err="1">
                <a:solidFill>
                  <a:srgbClr val="685040"/>
                </a:solidFill>
                <a:latin typeface="Trebuchet MS"/>
              </a:rPr>
              <a:t>depline</a:t>
            </a:r>
            <a:r>
              <a:rPr lang="en-US" altLang="en-US" sz="1000" dirty="0">
                <a:solidFill>
                  <a:srgbClr val="685040"/>
                </a:solidFill>
                <a:latin typeface="Trebuchet MS"/>
              </a:rPr>
              <a:t>; </a:t>
            </a:r>
          </a:p>
          <a:p>
            <a:pPr marL="171450" lvl="1" indent="-171450" algn="just">
              <a:spcBef>
                <a:spcPts val="600"/>
              </a:spcBef>
              <a:spcAft>
                <a:spcPts val="600"/>
              </a:spcAft>
              <a:buFontTx/>
              <a:buChar char="-"/>
            </a:pPr>
            <a:r>
              <a:rPr lang="en-US" altLang="en-US" sz="1000" dirty="0" err="1">
                <a:solidFill>
                  <a:srgbClr val="685040"/>
                </a:solidFill>
                <a:latin typeface="Trebuchet MS"/>
              </a:rPr>
              <a:t>Producator</a:t>
            </a:r>
            <a:r>
              <a:rPr lang="en-US" altLang="en-US" sz="1000" dirty="0">
                <a:solidFill>
                  <a:srgbClr val="685040"/>
                </a:solidFill>
                <a:latin typeface="Trebuchet MS"/>
              </a:rPr>
              <a:t> la </a:t>
            </a:r>
            <a:r>
              <a:rPr lang="en-US" altLang="en-US" sz="1000" dirty="0" err="1">
                <a:solidFill>
                  <a:srgbClr val="685040"/>
                </a:solidFill>
                <a:latin typeface="Trebuchet MS"/>
              </a:rPr>
              <a:t>comanda</a:t>
            </a:r>
            <a:r>
              <a:rPr lang="en-US" altLang="en-US" sz="1000" dirty="0">
                <a:solidFill>
                  <a:srgbClr val="685040"/>
                </a:solidFill>
                <a:latin typeface="Trebuchet MS"/>
              </a:rPr>
              <a:t>; </a:t>
            </a:r>
          </a:p>
          <a:p>
            <a:pPr marL="171450" lvl="1" indent="-171450" algn="just">
              <a:spcBef>
                <a:spcPts val="600"/>
              </a:spcBef>
              <a:spcAft>
                <a:spcPts val="600"/>
              </a:spcAft>
              <a:buFontTx/>
              <a:buChar char="-"/>
            </a:pPr>
            <a:r>
              <a:rPr lang="en-US" altLang="en-US" sz="1000" dirty="0" err="1">
                <a:solidFill>
                  <a:srgbClr val="685040"/>
                </a:solidFill>
                <a:latin typeface="Trebuchet MS"/>
              </a:rPr>
              <a:t>Prestator</a:t>
            </a:r>
            <a:r>
              <a:rPr lang="en-US" altLang="en-US" sz="1000" dirty="0">
                <a:solidFill>
                  <a:srgbClr val="685040"/>
                </a:solidFill>
                <a:latin typeface="Trebuchet MS"/>
              </a:rPr>
              <a:t> de </a:t>
            </a:r>
            <a:r>
              <a:rPr lang="en-US" altLang="en-US" sz="1000" dirty="0" err="1">
                <a:solidFill>
                  <a:srgbClr val="685040"/>
                </a:solidFill>
                <a:latin typeface="Trebuchet MS"/>
              </a:rPr>
              <a:t>servicii</a:t>
            </a:r>
            <a:r>
              <a:rPr lang="en-US" altLang="en-US" sz="1000" dirty="0">
                <a:solidFill>
                  <a:srgbClr val="685040"/>
                </a:solidFill>
                <a:latin typeface="Trebuchet MS"/>
              </a:rPr>
              <a:t> de </a:t>
            </a:r>
            <a:r>
              <a:rPr lang="en-US" altLang="en-US" sz="1000" dirty="0" err="1">
                <a:solidFill>
                  <a:srgbClr val="685040"/>
                </a:solidFill>
                <a:latin typeface="Trebuchet MS"/>
              </a:rPr>
              <a:t>prelucrare</a:t>
            </a:r>
            <a:r>
              <a:rPr lang="en-US" altLang="en-US" sz="1000" dirty="0">
                <a:solidFill>
                  <a:srgbClr val="685040"/>
                </a:solidFill>
                <a:latin typeface="Trebuchet MS"/>
              </a:rPr>
              <a:t>.</a:t>
            </a:r>
          </a:p>
          <a:p>
            <a:pPr marL="171450" lvl="1" indent="-171450" algn="just">
              <a:spcBef>
                <a:spcPts val="600"/>
              </a:spcBef>
              <a:spcAft>
                <a:spcPts val="600"/>
              </a:spcAft>
              <a:buFontTx/>
              <a:buChar char="-"/>
            </a:pPr>
            <a:endParaRPr lang="en-US" altLang="en-US" sz="1000" dirty="0">
              <a:solidFill>
                <a:srgbClr val="685040"/>
              </a:solidFill>
              <a:latin typeface="Trebuchet MS"/>
            </a:endParaRPr>
          </a:p>
        </p:txBody>
      </p:sp>
    </p:spTree>
    <p:extLst>
      <p:ext uri="{BB962C8B-B14F-4D97-AF65-F5344CB8AC3E}">
        <p14:creationId xmlns:p14="http://schemas.microsoft.com/office/powerpoint/2010/main" val="175438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dirty="0">
                <a:solidFill>
                  <a:schemeClr val="bg1"/>
                </a:solidFill>
              </a:rPr>
              <a:t>Page #</a:t>
            </a:r>
            <a:endParaRPr lang="en-AU" sz="600" dirty="0">
              <a:solidFill>
                <a:schemeClr val="bg1"/>
              </a:solidFill>
            </a:endParaRPr>
          </a:p>
        </p:txBody>
      </p:sp>
      <p:sp>
        <p:nvSpPr>
          <p:cNvPr id="11"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5</a:t>
            </a:r>
          </a:p>
        </p:txBody>
      </p:sp>
      <p:sp>
        <p:nvSpPr>
          <p:cNvPr id="13" name="Title 1"/>
          <p:cNvSpPr>
            <a:spLocks noGrp="1"/>
          </p:cNvSpPr>
          <p:nvPr>
            <p:ph type="title"/>
          </p:nvPr>
        </p:nvSpPr>
        <p:spPr>
          <a:xfrm>
            <a:off x="466724" y="620688"/>
            <a:ext cx="8915400" cy="654050"/>
          </a:xfrm>
        </p:spPr>
        <p:txBody>
          <a:bodyPr lIns="0"/>
          <a:lstStyle/>
          <a:p>
            <a:r>
              <a:rPr lang="en-US" noProof="0" dirty="0" err="1">
                <a:solidFill>
                  <a:srgbClr val="2EB0A4"/>
                </a:solidFill>
                <a:latin typeface="Trebuchet MS" pitchFamily="34" charset="0"/>
                <a:cs typeface="Arial" charset="0"/>
              </a:rPr>
              <a:t>Profiluri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functionale</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si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principalele</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diferente</a:t>
            </a:r>
            <a:r>
              <a:rPr lang="en-US" noProof="0" dirty="0">
                <a:solidFill>
                  <a:srgbClr val="2EB0A4"/>
                </a:solidFill>
                <a:latin typeface="Trebuchet MS" pitchFamily="34" charset="0"/>
                <a:cs typeface="Arial" charset="0"/>
              </a:rPr>
              <a:t> </a:t>
            </a:r>
            <a:r>
              <a:rPr lang="en-US" dirty="0" err="1">
                <a:solidFill>
                  <a:srgbClr val="2EB0A4"/>
                </a:solidFill>
                <a:latin typeface="Trebuchet MS" pitchFamily="34" charset="0"/>
                <a:cs typeface="Arial" charset="0"/>
              </a:rPr>
              <a:t>identificate</a:t>
            </a:r>
            <a:endParaRPr lang="ro-RO" noProof="0" dirty="0">
              <a:solidFill>
                <a:srgbClr val="2EB0A4"/>
              </a:solidFill>
              <a:latin typeface="Trebuchet MS" pitchFamily="34" charset="0"/>
              <a:cs typeface="Arial" charset="0"/>
            </a:endParaRPr>
          </a:p>
        </p:txBody>
      </p:sp>
      <p:sp>
        <p:nvSpPr>
          <p:cNvPr id="9" name="Rectangle 8"/>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graphicFrame>
        <p:nvGraphicFramePr>
          <p:cNvPr id="6" name="Table 5">
            <a:extLst>
              <a:ext uri="{FF2B5EF4-FFF2-40B4-BE49-F238E27FC236}">
                <a16:creationId xmlns:a16="http://schemas.microsoft.com/office/drawing/2014/main" id="{CAC83D37-CB64-4493-AF4A-2B1AF4E84321}"/>
              </a:ext>
            </a:extLst>
          </p:cNvPr>
          <p:cNvGraphicFramePr>
            <a:graphicFrameLocks noGrp="1"/>
          </p:cNvGraphicFramePr>
          <p:nvPr>
            <p:extLst>
              <p:ext uri="{D42A27DB-BD31-4B8C-83A1-F6EECF244321}">
                <p14:modId xmlns:p14="http://schemas.microsoft.com/office/powerpoint/2010/main" val="3815889948"/>
              </p:ext>
            </p:extLst>
          </p:nvPr>
        </p:nvGraphicFramePr>
        <p:xfrm>
          <a:off x="448333" y="1124744"/>
          <a:ext cx="9037067" cy="4877889"/>
        </p:xfrm>
        <a:graphic>
          <a:graphicData uri="http://schemas.openxmlformats.org/drawingml/2006/table">
            <a:tbl>
              <a:tblPr firstRow="1" firstCol="1" bandRow="1">
                <a:tableStyleId>{7DF18680-E054-41AD-8BC1-D1AEF772440D}</a:tableStyleId>
              </a:tblPr>
              <a:tblGrid>
                <a:gridCol w="5328593">
                  <a:extLst>
                    <a:ext uri="{9D8B030D-6E8A-4147-A177-3AD203B41FA5}">
                      <a16:colId xmlns:a16="http://schemas.microsoft.com/office/drawing/2014/main" val="2103434939"/>
                    </a:ext>
                  </a:extLst>
                </a:gridCol>
                <a:gridCol w="1440160">
                  <a:extLst>
                    <a:ext uri="{9D8B030D-6E8A-4147-A177-3AD203B41FA5}">
                      <a16:colId xmlns:a16="http://schemas.microsoft.com/office/drawing/2014/main" val="3593966704"/>
                    </a:ext>
                  </a:extLst>
                </a:gridCol>
                <a:gridCol w="1224136">
                  <a:extLst>
                    <a:ext uri="{9D8B030D-6E8A-4147-A177-3AD203B41FA5}">
                      <a16:colId xmlns:a16="http://schemas.microsoft.com/office/drawing/2014/main" val="3316745775"/>
                    </a:ext>
                  </a:extLst>
                </a:gridCol>
                <a:gridCol w="1044178">
                  <a:extLst>
                    <a:ext uri="{9D8B030D-6E8A-4147-A177-3AD203B41FA5}">
                      <a16:colId xmlns:a16="http://schemas.microsoft.com/office/drawing/2014/main" val="488047089"/>
                    </a:ext>
                  </a:extLst>
                </a:gridCol>
              </a:tblGrid>
              <a:tr h="788408">
                <a:tc>
                  <a:txBody>
                    <a:bodyPr/>
                    <a:lstStyle/>
                    <a:p>
                      <a:pPr marL="0" marR="0" algn="ctr">
                        <a:lnSpc>
                          <a:spcPts val="1450"/>
                        </a:lnSpc>
                        <a:spcBef>
                          <a:spcPts val="600"/>
                        </a:spcBef>
                        <a:spcAft>
                          <a:spcPts val="600"/>
                        </a:spcAft>
                        <a:tabLst>
                          <a:tab pos="457200" algn="l"/>
                        </a:tabLst>
                      </a:pPr>
                      <a:r>
                        <a:rPr lang="ro-RO" sz="1200" dirty="0">
                          <a:effectLst/>
                        </a:rPr>
                        <a:t>Principalele functii</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200" dirty="0">
                          <a:effectLst/>
                        </a:rPr>
                        <a:t>Producator cu functii si riscuri depline</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200" dirty="0">
                          <a:effectLst/>
                        </a:rPr>
                        <a:t>Producator la comanda</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200" dirty="0">
                          <a:effectLst/>
                        </a:rPr>
                        <a:t>Prestator servicii de prelucrare</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extLst>
                  <a:ext uri="{0D108BD9-81ED-4DB2-BD59-A6C34878D82A}">
                    <a16:rowId xmlns:a16="http://schemas.microsoft.com/office/drawing/2014/main" val="2985837099"/>
                  </a:ext>
                </a:extLst>
              </a:tr>
              <a:tr h="313292">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Identificarea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furnizorilor</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materii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prime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materiale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ce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urmeaza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afi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prelucrate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extLst>
                  <a:ext uri="{0D108BD9-81ED-4DB2-BD59-A6C34878D82A}">
                    <a16:rowId xmlns:a16="http://schemas.microsoft.com/office/drawing/2014/main" val="1635782144"/>
                  </a:ext>
                </a:extLst>
              </a:tr>
              <a:tr h="288032">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Contractarea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negocierea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preturilor</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aferente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materiei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prime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materialelor</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a:t>
                      </a:r>
                      <a:r>
                        <a:rPr lang="ro-RO" sz="1000" dirty="0">
                          <a:solidFill>
                            <a:schemeClr val="tx1"/>
                          </a:solidFill>
                          <a:effectLst/>
                          <a:latin typeface="Trebuchet MS" panose="020B0603020202020204" pitchFamily="34" charset="0"/>
                        </a:rPr>
                        <a:t>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896127949"/>
                  </a:ext>
                </a:extLst>
              </a:tr>
              <a:tr h="360040">
                <a:tc>
                  <a:txBody>
                    <a:bodyPr/>
                    <a:lstStyle/>
                    <a:p>
                      <a:pPr marL="0" marR="0" algn="l">
                        <a:lnSpc>
                          <a:spcPts val="1450"/>
                        </a:lnSpc>
                        <a:spcBef>
                          <a:spcPts val="600"/>
                        </a:spcBef>
                        <a:spcAft>
                          <a:spcPts val="600"/>
                        </a:spcAft>
                        <a:tabLst>
                          <a:tab pos="457200" algn="l"/>
                        </a:tabLst>
                      </a:pPr>
                      <a:r>
                        <a:rPr lang="en-US" sz="1000" b="0" i="1" dirty="0">
                          <a:solidFill>
                            <a:schemeClr val="bg1"/>
                          </a:solidFill>
                          <a:effectLst/>
                          <a:latin typeface="Trebuchet MS" panose="020B0603020202020204" pitchFamily="34" charset="0"/>
                        </a:rPr>
                        <a:t>Control de </a:t>
                      </a:r>
                      <a:r>
                        <a:rPr lang="en-US" sz="1000" b="0" i="1" dirty="0" err="1">
                          <a:solidFill>
                            <a:schemeClr val="bg1"/>
                          </a:solidFill>
                          <a:effectLst/>
                          <a:latin typeface="Trebuchet MS" panose="020B0603020202020204" pitchFamily="34" charset="0"/>
                        </a:rPr>
                        <a:t>calitate</a:t>
                      </a:r>
                      <a:r>
                        <a:rPr lang="en-US" sz="1000" b="0" i="1" dirty="0">
                          <a:solidFill>
                            <a:schemeClr val="bg1"/>
                          </a:solidFill>
                          <a:effectLst/>
                          <a:latin typeface="Trebuchet MS" panose="020B0603020202020204" pitchFamily="34" charset="0"/>
                        </a:rPr>
                        <a:t> al </a:t>
                      </a:r>
                      <a:r>
                        <a:rPr lang="en-US" sz="1000" b="0" i="1" dirty="0" err="1">
                          <a:solidFill>
                            <a:schemeClr val="bg1"/>
                          </a:solidFill>
                          <a:effectLst/>
                          <a:latin typeface="Trebuchet MS" panose="020B0603020202020204" pitchFamily="34" charset="0"/>
                        </a:rPr>
                        <a:t>materiei</a:t>
                      </a:r>
                      <a:r>
                        <a:rPr lang="en-US" sz="1000" b="0" i="1" dirty="0">
                          <a:solidFill>
                            <a:schemeClr val="bg1"/>
                          </a:solidFill>
                          <a:effectLst/>
                          <a:latin typeface="Trebuchet MS" panose="020B0603020202020204" pitchFamily="34" charset="0"/>
                        </a:rPr>
                        <a:t> prime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 / - </a:t>
                      </a:r>
                    </a:p>
                  </a:txBody>
                  <a:tcPr marL="68580" marR="68580" marT="0" marB="0" anchor="ctr">
                    <a:solidFill>
                      <a:srgbClr val="EEE8E5"/>
                    </a:solidFill>
                  </a:tcPr>
                </a:tc>
                <a:extLst>
                  <a:ext uri="{0D108BD9-81ED-4DB2-BD59-A6C34878D82A}">
                    <a16:rowId xmlns:a16="http://schemas.microsoft.com/office/drawing/2014/main" val="1853144920"/>
                  </a:ext>
                </a:extLst>
              </a:tr>
              <a:tr h="288032">
                <a:tc>
                  <a:txBody>
                    <a:bodyPr/>
                    <a:lstStyle/>
                    <a:p>
                      <a:pPr marL="0" marR="0" algn="l">
                        <a:lnSpc>
                          <a:spcPts val="1450"/>
                        </a:lnSpc>
                        <a:spcBef>
                          <a:spcPts val="600"/>
                        </a:spcBef>
                        <a:spcAft>
                          <a:spcPts val="600"/>
                        </a:spcAft>
                        <a:tabLst>
                          <a:tab pos="457200" algn="l"/>
                        </a:tabLst>
                      </a:pP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Plata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materiei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prime</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extLst>
                  <a:ext uri="{0D108BD9-81ED-4DB2-BD59-A6C34878D82A}">
                    <a16:rowId xmlns:a16="http://schemas.microsoft.com/office/drawing/2014/main" val="2747430168"/>
                  </a:ext>
                </a:extLst>
              </a:tr>
              <a:tr h="288032">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rPr>
                        <a:t>Asigurarea</a:t>
                      </a:r>
                      <a:r>
                        <a:rPr lang="en-US" sz="1000" b="0" i="1" dirty="0">
                          <a:solidFill>
                            <a:schemeClr val="bg1"/>
                          </a:solidFill>
                          <a:effectLst/>
                          <a:latin typeface="Trebuchet MS" panose="020B0603020202020204" pitchFamily="34" charset="0"/>
                        </a:rPr>
                        <a:t> </a:t>
                      </a:r>
                      <a:r>
                        <a:rPr lang="en-US" sz="1000" b="0" i="1" dirty="0" err="1">
                          <a:solidFill>
                            <a:schemeClr val="bg1"/>
                          </a:solidFill>
                          <a:effectLst/>
                          <a:latin typeface="Trebuchet MS" panose="020B0603020202020204" pitchFamily="34" charset="0"/>
                        </a:rPr>
                        <a:t>facilitatilor</a:t>
                      </a:r>
                      <a:r>
                        <a:rPr lang="en-US" sz="1000" b="0" i="1" dirty="0">
                          <a:solidFill>
                            <a:schemeClr val="bg1"/>
                          </a:solidFill>
                          <a:effectLst/>
                          <a:latin typeface="Trebuchet MS" panose="020B0603020202020204" pitchFamily="34" charset="0"/>
                        </a:rPr>
                        <a:t> de </a:t>
                      </a:r>
                      <a:r>
                        <a:rPr lang="en-US" sz="1000" b="0" i="1" dirty="0" err="1">
                          <a:solidFill>
                            <a:schemeClr val="bg1"/>
                          </a:solidFill>
                          <a:effectLst/>
                          <a:latin typeface="Trebuchet MS" panose="020B0603020202020204" pitchFamily="34" charset="0"/>
                        </a:rPr>
                        <a:t>prelucrare</a:t>
                      </a:r>
                      <a:r>
                        <a:rPr lang="en-US" sz="1000" b="0" i="1" dirty="0">
                          <a:solidFill>
                            <a:schemeClr val="bg1"/>
                          </a:solidFill>
                          <a:effectLst/>
                          <a:latin typeface="Trebuchet MS" panose="020B0603020202020204" pitchFamily="34" charset="0"/>
                        </a:rPr>
                        <a:t> a </a:t>
                      </a:r>
                      <a:r>
                        <a:rPr lang="en-US" sz="1000" b="0" i="1" dirty="0" err="1">
                          <a:solidFill>
                            <a:schemeClr val="bg1"/>
                          </a:solidFill>
                          <a:effectLst/>
                          <a:latin typeface="Trebuchet MS" panose="020B0603020202020204" pitchFamily="34" charset="0"/>
                        </a:rPr>
                        <a:t>materiei</a:t>
                      </a:r>
                      <a:r>
                        <a:rPr lang="en-US" sz="1000" b="0" i="1" dirty="0">
                          <a:solidFill>
                            <a:schemeClr val="bg1"/>
                          </a:solidFill>
                          <a:effectLst/>
                          <a:latin typeface="Trebuchet MS" panose="020B0603020202020204" pitchFamily="34" charset="0"/>
                        </a:rPr>
                        <a:t> prime (</a:t>
                      </a:r>
                      <a:r>
                        <a:rPr lang="en-US" sz="1000" b="0" i="1" dirty="0" err="1">
                          <a:solidFill>
                            <a:schemeClr val="bg1"/>
                          </a:solidFill>
                          <a:effectLst/>
                          <a:latin typeface="Trebuchet MS" panose="020B0603020202020204" pitchFamily="34" charset="0"/>
                        </a:rPr>
                        <a:t>echipamente</a:t>
                      </a:r>
                      <a:r>
                        <a:rPr lang="en-US" sz="1000" b="0" i="1" dirty="0">
                          <a:solidFill>
                            <a:schemeClr val="bg1"/>
                          </a:solidFill>
                          <a:effectLst/>
                          <a:latin typeface="Trebuchet MS" panose="020B0603020202020204" pitchFamily="34" charset="0"/>
                        </a:rPr>
                        <a:t>, </a:t>
                      </a:r>
                      <a:r>
                        <a:rPr lang="en-US" sz="1000" b="0" i="1" dirty="0" err="1">
                          <a:solidFill>
                            <a:schemeClr val="bg1"/>
                          </a:solidFill>
                          <a:effectLst/>
                          <a:latin typeface="Trebuchet MS" panose="020B0603020202020204" pitchFamily="34" charset="0"/>
                        </a:rPr>
                        <a:t>resursa</a:t>
                      </a:r>
                      <a:r>
                        <a:rPr lang="en-US" sz="1000" b="0" i="1" dirty="0">
                          <a:solidFill>
                            <a:schemeClr val="bg1"/>
                          </a:solidFill>
                          <a:effectLst/>
                          <a:latin typeface="Trebuchet MS" panose="020B0603020202020204" pitchFamily="34" charset="0"/>
                        </a:rPr>
                        <a:t> </a:t>
                      </a:r>
                      <a:r>
                        <a:rPr lang="en-US" sz="1000" b="0" i="1" dirty="0" err="1">
                          <a:solidFill>
                            <a:schemeClr val="bg1"/>
                          </a:solidFill>
                          <a:effectLst/>
                          <a:latin typeface="Trebuchet MS" panose="020B0603020202020204" pitchFamily="34" charset="0"/>
                        </a:rPr>
                        <a:t>umana</a:t>
                      </a:r>
                      <a:r>
                        <a:rPr lang="en-US" sz="1000" b="0" i="1" dirty="0">
                          <a:solidFill>
                            <a:schemeClr val="bg1"/>
                          </a:solidFill>
                          <a:effectLst/>
                          <a:latin typeface="Trebuchet MS" panose="020B0603020202020204" pitchFamily="34" charset="0"/>
                        </a:rPr>
                        <a:t>, </a:t>
                      </a:r>
                      <a:r>
                        <a:rPr lang="en-US" sz="1000" b="0" i="1" dirty="0" err="1">
                          <a:solidFill>
                            <a:schemeClr val="bg1"/>
                          </a:solidFill>
                          <a:effectLst/>
                          <a:latin typeface="Trebuchet MS" panose="020B0603020202020204" pitchFamily="34" charset="0"/>
                        </a:rPr>
                        <a:t>spatii</a:t>
                      </a:r>
                      <a:r>
                        <a:rPr lang="en-US" sz="1000" b="0" i="1" dirty="0">
                          <a:solidFill>
                            <a:schemeClr val="bg1"/>
                          </a:solidFill>
                          <a:effectLst/>
                          <a:latin typeface="Trebuchet MS" panose="020B0603020202020204" pitchFamily="34" charset="0"/>
                        </a:rPr>
                        <a:t> de </a:t>
                      </a:r>
                      <a:r>
                        <a:rPr lang="en-US" sz="1000" b="0" i="1" dirty="0" err="1">
                          <a:solidFill>
                            <a:schemeClr val="bg1"/>
                          </a:solidFill>
                          <a:effectLst/>
                          <a:latin typeface="Trebuchet MS" panose="020B0603020202020204" pitchFamily="34" charset="0"/>
                        </a:rPr>
                        <a:t>productie</a:t>
                      </a:r>
                      <a:r>
                        <a:rPr lang="en-US" sz="1000" b="0" i="1" dirty="0">
                          <a:solidFill>
                            <a:schemeClr val="bg1"/>
                          </a:solidFill>
                          <a:effectLst/>
                          <a:latin typeface="Trebuchet MS" panose="020B0603020202020204" pitchFamily="34" charset="0"/>
                        </a:rPr>
                        <a:t>)</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558633088"/>
                  </a:ext>
                </a:extLst>
              </a:tr>
              <a:tr h="491817">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Asigurarea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calitatii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minimizarea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pierderilor</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cauzate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procesul</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prelucrare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materiei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prime</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extLst>
                  <a:ext uri="{0D108BD9-81ED-4DB2-BD59-A6C34878D82A}">
                    <a16:rowId xmlns:a16="http://schemas.microsoft.com/office/drawing/2014/main" val="1141132740"/>
                  </a:ext>
                </a:extLst>
              </a:tr>
              <a:tr h="491817">
                <a:tc>
                  <a:txBody>
                    <a:bodyPr/>
                    <a:lstStyle/>
                    <a:p>
                      <a:pPr marL="0" marR="0" algn="l">
                        <a:lnSpc>
                          <a:spcPts val="1450"/>
                        </a:lnSpc>
                        <a:spcBef>
                          <a:spcPts val="600"/>
                        </a:spcBef>
                        <a:spcAft>
                          <a:spcPts val="600"/>
                        </a:spcAft>
                        <a:tabLst>
                          <a:tab pos="457200" algn="l"/>
                        </a:tabLst>
                      </a:pP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Control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calitate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al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produselor</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finite</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 / x</a:t>
                      </a:r>
                    </a:p>
                  </a:txBody>
                  <a:tcPr marL="68580" marR="68580" marT="0" marB="0" anchor="ctr">
                    <a:solidFill>
                      <a:schemeClr val="bg1">
                        <a:lumMod val="85000"/>
                      </a:schemeClr>
                    </a:solidFill>
                  </a:tcPr>
                </a:tc>
                <a:extLst>
                  <a:ext uri="{0D108BD9-81ED-4DB2-BD59-A6C34878D82A}">
                    <a16:rowId xmlns:a16="http://schemas.microsoft.com/office/drawing/2014/main" val="3405726126"/>
                  </a:ext>
                </a:extLst>
              </a:tr>
              <a:tr h="491817">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Functii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marketing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vanzare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produse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finite</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 / -</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extLst>
                  <a:ext uri="{0D108BD9-81ED-4DB2-BD59-A6C34878D82A}">
                    <a16:rowId xmlns:a16="http://schemas.microsoft.com/office/drawing/2014/main" val="165143322"/>
                  </a:ext>
                </a:extLst>
              </a:tr>
              <a:tr h="491817">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Functie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dezvoltare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noi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produse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extLst>
                  <a:ext uri="{0D108BD9-81ED-4DB2-BD59-A6C34878D82A}">
                    <a16:rowId xmlns:a16="http://schemas.microsoft.com/office/drawing/2014/main" val="3364069039"/>
                  </a:ext>
                </a:extLst>
              </a:tr>
              <a:tr h="491817">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Functie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dezvoltare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perfectionare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proces</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productie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extLst>
                  <a:ext uri="{0D108BD9-81ED-4DB2-BD59-A6C34878D82A}">
                    <a16:rowId xmlns:a16="http://schemas.microsoft.com/office/drawing/2014/main" val="2719962534"/>
                  </a:ext>
                </a:extLst>
              </a:tr>
            </a:tbl>
          </a:graphicData>
        </a:graphic>
      </p:graphicFrame>
      <p:sp>
        <p:nvSpPr>
          <p:cNvPr id="14" name="Rectangle 13">
            <a:extLst>
              <a:ext uri="{FF2B5EF4-FFF2-40B4-BE49-F238E27FC236}">
                <a16:creationId xmlns:a16="http://schemas.microsoft.com/office/drawing/2014/main" id="{4D22B928-A1C2-4C19-A229-76A4ADA4CB19}"/>
              </a:ext>
            </a:extLst>
          </p:cNvPr>
          <p:cNvSpPr/>
          <p:nvPr/>
        </p:nvSpPr>
        <p:spPr>
          <a:xfrm>
            <a:off x="501071" y="6056381"/>
            <a:ext cx="8976775" cy="246221"/>
          </a:xfrm>
          <a:prstGeom prst="rect">
            <a:avLst/>
          </a:prstGeom>
        </p:spPr>
        <p:txBody>
          <a:bodyPr wrap="square" lIns="0" rIns="0">
            <a:spAutoFit/>
          </a:bodyPr>
          <a:lstStyle/>
          <a:p>
            <a:pPr marL="0" lvl="1" algn="just">
              <a:spcBef>
                <a:spcPts val="600"/>
              </a:spcBef>
              <a:spcAft>
                <a:spcPts val="600"/>
              </a:spcAft>
            </a:pPr>
            <a:r>
              <a:rPr lang="en-US" altLang="en-US" sz="1000" dirty="0">
                <a:solidFill>
                  <a:srgbClr val="685040"/>
                </a:solidFill>
                <a:latin typeface="Trebuchet MS"/>
              </a:rPr>
              <a:t> “-” </a:t>
            </a:r>
            <a:r>
              <a:rPr lang="en-US" altLang="en-US" sz="1000" dirty="0" err="1">
                <a:solidFill>
                  <a:srgbClr val="685040"/>
                </a:solidFill>
                <a:latin typeface="Trebuchet MS"/>
              </a:rPr>
              <a:t>neaplicabil</a:t>
            </a:r>
            <a:r>
              <a:rPr lang="en-US" altLang="en-US" sz="1000" dirty="0">
                <a:solidFill>
                  <a:srgbClr val="685040"/>
                </a:solidFill>
                <a:latin typeface="Trebuchet MS"/>
              </a:rPr>
              <a:t>, “x” – </a:t>
            </a:r>
            <a:r>
              <a:rPr lang="en-US" altLang="en-US" sz="1000" dirty="0" err="1">
                <a:solidFill>
                  <a:srgbClr val="685040"/>
                </a:solidFill>
                <a:latin typeface="Trebuchet MS"/>
              </a:rPr>
              <a:t>limitat</a:t>
            </a:r>
            <a:r>
              <a:rPr lang="en-US" altLang="en-US" sz="1000" dirty="0">
                <a:solidFill>
                  <a:srgbClr val="685040"/>
                </a:solidFill>
                <a:latin typeface="Trebuchet MS"/>
              </a:rPr>
              <a:t>, “xxx” - </a:t>
            </a:r>
            <a:r>
              <a:rPr lang="en-US" altLang="en-US" sz="1000" dirty="0" err="1">
                <a:solidFill>
                  <a:srgbClr val="685040"/>
                </a:solidFill>
                <a:latin typeface="Trebuchet MS"/>
              </a:rPr>
              <a:t>deplin</a:t>
            </a:r>
            <a:endParaRPr lang="en-US" altLang="en-US" sz="1000" dirty="0">
              <a:solidFill>
                <a:srgbClr val="685040"/>
              </a:solidFill>
              <a:latin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dirty="0">
                <a:solidFill>
                  <a:schemeClr val="bg1"/>
                </a:solidFill>
              </a:rPr>
              <a:t>Page #</a:t>
            </a:r>
            <a:endParaRPr lang="en-AU" sz="600" dirty="0">
              <a:solidFill>
                <a:schemeClr val="bg1"/>
              </a:solidFill>
            </a:endParaRPr>
          </a:p>
        </p:txBody>
      </p:sp>
      <p:sp>
        <p:nvSpPr>
          <p:cNvPr id="11"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6</a:t>
            </a:r>
          </a:p>
        </p:txBody>
      </p:sp>
      <p:sp>
        <p:nvSpPr>
          <p:cNvPr id="13" name="Title 1"/>
          <p:cNvSpPr>
            <a:spLocks noGrp="1"/>
          </p:cNvSpPr>
          <p:nvPr>
            <p:ph type="title"/>
          </p:nvPr>
        </p:nvSpPr>
        <p:spPr>
          <a:xfrm>
            <a:off x="466724" y="620688"/>
            <a:ext cx="8915400" cy="654050"/>
          </a:xfrm>
        </p:spPr>
        <p:txBody>
          <a:bodyPr lIns="0"/>
          <a:lstStyle/>
          <a:p>
            <a:r>
              <a:rPr lang="en-US" noProof="0" dirty="0" err="1">
                <a:solidFill>
                  <a:srgbClr val="2EB0A4"/>
                </a:solidFill>
                <a:latin typeface="Trebuchet MS" pitchFamily="34" charset="0"/>
                <a:cs typeface="Arial" charset="0"/>
              </a:rPr>
              <a:t>Profiluri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functionale</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si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principalele</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diferente</a:t>
            </a:r>
            <a:r>
              <a:rPr lang="en-US" noProof="0" dirty="0">
                <a:solidFill>
                  <a:srgbClr val="2EB0A4"/>
                </a:solidFill>
                <a:latin typeface="Trebuchet MS" pitchFamily="34" charset="0"/>
                <a:cs typeface="Arial" charset="0"/>
              </a:rPr>
              <a:t> </a:t>
            </a:r>
            <a:r>
              <a:rPr lang="en-US" dirty="0" err="1">
                <a:solidFill>
                  <a:srgbClr val="2EB0A4"/>
                </a:solidFill>
                <a:latin typeface="Trebuchet MS" pitchFamily="34" charset="0"/>
                <a:cs typeface="Arial" charset="0"/>
              </a:rPr>
              <a:t>identificate</a:t>
            </a:r>
            <a:endParaRPr lang="ro-RO" noProof="0" dirty="0">
              <a:solidFill>
                <a:srgbClr val="2EB0A4"/>
              </a:solidFill>
              <a:latin typeface="Trebuchet MS" pitchFamily="34" charset="0"/>
              <a:cs typeface="Arial" charset="0"/>
            </a:endParaRPr>
          </a:p>
        </p:txBody>
      </p:sp>
      <p:sp>
        <p:nvSpPr>
          <p:cNvPr id="9" name="Rectangle 8"/>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graphicFrame>
        <p:nvGraphicFramePr>
          <p:cNvPr id="6" name="Table 5">
            <a:extLst>
              <a:ext uri="{FF2B5EF4-FFF2-40B4-BE49-F238E27FC236}">
                <a16:creationId xmlns:a16="http://schemas.microsoft.com/office/drawing/2014/main" id="{CAC83D37-CB64-4493-AF4A-2B1AF4E84321}"/>
              </a:ext>
            </a:extLst>
          </p:cNvPr>
          <p:cNvGraphicFramePr>
            <a:graphicFrameLocks noGrp="1"/>
          </p:cNvGraphicFramePr>
          <p:nvPr>
            <p:extLst>
              <p:ext uri="{D42A27DB-BD31-4B8C-83A1-F6EECF244321}">
                <p14:modId xmlns:p14="http://schemas.microsoft.com/office/powerpoint/2010/main" val="2761419080"/>
              </p:ext>
            </p:extLst>
          </p:nvPr>
        </p:nvGraphicFramePr>
        <p:xfrm>
          <a:off x="448333" y="1124744"/>
          <a:ext cx="9037067" cy="3801287"/>
        </p:xfrm>
        <a:graphic>
          <a:graphicData uri="http://schemas.openxmlformats.org/drawingml/2006/table">
            <a:tbl>
              <a:tblPr firstRow="1" firstCol="1" bandRow="1">
                <a:tableStyleId>{7DF18680-E054-41AD-8BC1-D1AEF772440D}</a:tableStyleId>
              </a:tblPr>
              <a:tblGrid>
                <a:gridCol w="5328593">
                  <a:extLst>
                    <a:ext uri="{9D8B030D-6E8A-4147-A177-3AD203B41FA5}">
                      <a16:colId xmlns:a16="http://schemas.microsoft.com/office/drawing/2014/main" val="2103434939"/>
                    </a:ext>
                  </a:extLst>
                </a:gridCol>
                <a:gridCol w="1440160">
                  <a:extLst>
                    <a:ext uri="{9D8B030D-6E8A-4147-A177-3AD203B41FA5}">
                      <a16:colId xmlns:a16="http://schemas.microsoft.com/office/drawing/2014/main" val="3593966704"/>
                    </a:ext>
                  </a:extLst>
                </a:gridCol>
                <a:gridCol w="1224136">
                  <a:extLst>
                    <a:ext uri="{9D8B030D-6E8A-4147-A177-3AD203B41FA5}">
                      <a16:colId xmlns:a16="http://schemas.microsoft.com/office/drawing/2014/main" val="3316745775"/>
                    </a:ext>
                  </a:extLst>
                </a:gridCol>
                <a:gridCol w="1044178">
                  <a:extLst>
                    <a:ext uri="{9D8B030D-6E8A-4147-A177-3AD203B41FA5}">
                      <a16:colId xmlns:a16="http://schemas.microsoft.com/office/drawing/2014/main" val="488047089"/>
                    </a:ext>
                  </a:extLst>
                </a:gridCol>
              </a:tblGrid>
              <a:tr h="788408">
                <a:tc>
                  <a:txBody>
                    <a:bodyPr/>
                    <a:lstStyle/>
                    <a:p>
                      <a:pPr marL="0" marR="0" algn="ctr">
                        <a:lnSpc>
                          <a:spcPts val="1450"/>
                        </a:lnSpc>
                        <a:spcBef>
                          <a:spcPts val="600"/>
                        </a:spcBef>
                        <a:spcAft>
                          <a:spcPts val="600"/>
                        </a:spcAft>
                        <a:tabLst>
                          <a:tab pos="457200" algn="l"/>
                        </a:tabLst>
                      </a:pPr>
                      <a:r>
                        <a:rPr lang="ro-RO" sz="1200" dirty="0">
                          <a:effectLst/>
                        </a:rPr>
                        <a:t>Principalele </a:t>
                      </a:r>
                      <a:r>
                        <a:rPr lang="en-US" sz="1200" dirty="0" err="1">
                          <a:effectLst/>
                        </a:rPr>
                        <a:t>riscuri</a:t>
                      </a:r>
                      <a:r>
                        <a:rPr lang="en-US" sz="1200" dirty="0">
                          <a:effectLst/>
                        </a:rPr>
                        <a:t> </a:t>
                      </a:r>
                      <a:r>
                        <a:rPr lang="en-US" sz="1200" dirty="0" err="1">
                          <a:effectLst/>
                        </a:rPr>
                        <a:t>asumate</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200" dirty="0">
                          <a:effectLst/>
                        </a:rPr>
                        <a:t>Producator cu functii si riscuri depline</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200" dirty="0">
                          <a:effectLst/>
                        </a:rPr>
                        <a:t>Producator la comanda</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200" dirty="0">
                          <a:effectLst/>
                        </a:rPr>
                        <a:t>Prestator servicii de prelucrare</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extLst>
                  <a:ext uri="{0D108BD9-81ED-4DB2-BD59-A6C34878D82A}">
                    <a16:rowId xmlns:a16="http://schemas.microsoft.com/office/drawing/2014/main" val="2985837099"/>
                  </a:ext>
                </a:extLst>
              </a:tr>
              <a:tr h="313292">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Risc</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privind</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calitatea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materiei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prime</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extLst>
                  <a:ext uri="{0D108BD9-81ED-4DB2-BD59-A6C34878D82A}">
                    <a16:rowId xmlns:a16="http://schemas.microsoft.com/office/drawing/2014/main" val="1635782144"/>
                  </a:ext>
                </a:extLst>
              </a:tr>
              <a:tr h="288032">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Risc</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produs</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riscul</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ca un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produs</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nu fie in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linie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cu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cerintele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pietei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896127949"/>
                  </a:ext>
                </a:extLst>
              </a:tr>
              <a:tr h="360040">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rPr>
                        <a:t>Risc</a:t>
                      </a:r>
                      <a:r>
                        <a:rPr lang="en-US" sz="1000" b="0" i="1" dirty="0">
                          <a:solidFill>
                            <a:schemeClr val="bg1"/>
                          </a:solidFill>
                          <a:effectLst/>
                          <a:latin typeface="Trebuchet MS" panose="020B0603020202020204" pitchFamily="34" charset="0"/>
                        </a:rPr>
                        <a:t> de </a:t>
                      </a:r>
                      <a:r>
                        <a:rPr lang="en-US" sz="1000" b="0" i="1" dirty="0" err="1">
                          <a:solidFill>
                            <a:schemeClr val="bg1"/>
                          </a:solidFill>
                          <a:effectLst/>
                          <a:latin typeface="Trebuchet MS" panose="020B0603020202020204" pitchFamily="34" charset="0"/>
                        </a:rPr>
                        <a:t>plata</a:t>
                      </a:r>
                      <a:r>
                        <a:rPr lang="en-US" sz="1000" b="0" i="1" dirty="0">
                          <a:solidFill>
                            <a:schemeClr val="bg1"/>
                          </a:solidFill>
                          <a:effectLst/>
                          <a:latin typeface="Trebuchet MS" panose="020B0603020202020204" pitchFamily="34" charset="0"/>
                        </a:rPr>
                        <a:t> a </a:t>
                      </a:r>
                      <a:r>
                        <a:rPr lang="en-US" sz="1000" b="0" i="1" dirty="0" err="1">
                          <a:solidFill>
                            <a:schemeClr val="bg1"/>
                          </a:solidFill>
                          <a:effectLst/>
                          <a:latin typeface="Trebuchet MS" panose="020B0603020202020204" pitchFamily="34" charset="0"/>
                        </a:rPr>
                        <a:t>materiei</a:t>
                      </a:r>
                      <a:r>
                        <a:rPr lang="en-US" sz="1000" b="0" i="1" dirty="0">
                          <a:solidFill>
                            <a:schemeClr val="bg1"/>
                          </a:solidFill>
                          <a:effectLst/>
                          <a:latin typeface="Trebuchet MS" panose="020B0603020202020204" pitchFamily="34" charset="0"/>
                        </a:rPr>
                        <a:t> prime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rgbClr val="EEE8E5"/>
                    </a:solidFill>
                  </a:tcPr>
                </a:tc>
                <a:extLst>
                  <a:ext uri="{0D108BD9-81ED-4DB2-BD59-A6C34878D82A}">
                    <a16:rowId xmlns:a16="http://schemas.microsoft.com/office/drawing/2014/main" val="1853144920"/>
                  </a:ext>
                </a:extLst>
              </a:tr>
              <a:tr h="288032">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Risc</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strategic /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piata</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 / -</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extLst>
                  <a:ext uri="{0D108BD9-81ED-4DB2-BD59-A6C34878D82A}">
                    <a16:rowId xmlns:a16="http://schemas.microsoft.com/office/drawing/2014/main" val="2747430168"/>
                  </a:ext>
                </a:extLst>
              </a:tr>
              <a:tr h="288032">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rPr>
                        <a:t>Risc</a:t>
                      </a:r>
                      <a:r>
                        <a:rPr lang="en-US" sz="1000" b="0" i="1" dirty="0">
                          <a:solidFill>
                            <a:schemeClr val="bg1"/>
                          </a:solidFill>
                          <a:effectLst/>
                          <a:latin typeface="Trebuchet MS" panose="020B0603020202020204" pitchFamily="34" charset="0"/>
                        </a:rPr>
                        <a:t> de </a:t>
                      </a:r>
                      <a:r>
                        <a:rPr lang="en-US" sz="1000" b="0" i="1" dirty="0" err="1">
                          <a:solidFill>
                            <a:schemeClr val="bg1"/>
                          </a:solidFill>
                          <a:effectLst/>
                          <a:latin typeface="Trebuchet MS" panose="020B0603020202020204" pitchFamily="34" charset="0"/>
                        </a:rPr>
                        <a:t>productie</a:t>
                      </a:r>
                      <a:r>
                        <a:rPr lang="en-US" sz="1000" b="0" i="1" dirty="0">
                          <a:solidFill>
                            <a:schemeClr val="bg1"/>
                          </a:solidFill>
                          <a:effectLst/>
                          <a:latin typeface="Trebuchet MS" panose="020B0603020202020204" pitchFamily="34" charset="0"/>
                        </a:rPr>
                        <a:t> /  de </a:t>
                      </a:r>
                      <a:r>
                        <a:rPr lang="en-US" sz="1000" b="0" i="1" dirty="0" err="1">
                          <a:solidFill>
                            <a:schemeClr val="bg1"/>
                          </a:solidFill>
                          <a:effectLst/>
                          <a:latin typeface="Trebuchet MS" panose="020B0603020202020204" pitchFamily="34" charset="0"/>
                        </a:rPr>
                        <a:t>infrastructura</a:t>
                      </a:r>
                      <a:r>
                        <a:rPr lang="en-US" sz="1000" b="0" i="1" dirty="0">
                          <a:solidFill>
                            <a:schemeClr val="bg1"/>
                          </a:solidFill>
                          <a:effectLst/>
                          <a:latin typeface="Trebuchet MS" panose="020B0603020202020204" pitchFamily="34" charset="0"/>
                        </a:rPr>
                        <a:t> de </a:t>
                      </a:r>
                      <a:r>
                        <a:rPr lang="en-US" sz="1000" b="0" i="1" dirty="0" err="1">
                          <a:solidFill>
                            <a:schemeClr val="bg1"/>
                          </a:solidFill>
                          <a:effectLst/>
                          <a:latin typeface="Trebuchet MS" panose="020B0603020202020204" pitchFamily="34" charset="0"/>
                        </a:rPr>
                        <a:t>productie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558633088"/>
                  </a:ext>
                </a:extLst>
              </a:tr>
              <a:tr h="491817">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Risc</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eficienta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productiei</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extLst>
                  <a:ext uri="{0D108BD9-81ED-4DB2-BD59-A6C34878D82A}">
                    <a16:rowId xmlns:a16="http://schemas.microsoft.com/office/drawing/2014/main" val="1141132740"/>
                  </a:ext>
                </a:extLst>
              </a:tr>
              <a:tr h="491817">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Risc</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transactional /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trezorerie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privind</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materiile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prime</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extLst>
                  <a:ext uri="{0D108BD9-81ED-4DB2-BD59-A6C34878D82A}">
                    <a16:rowId xmlns:a16="http://schemas.microsoft.com/office/drawing/2014/main" val="3405726126"/>
                  </a:ext>
                </a:extLst>
              </a:tr>
              <a:tr h="491817">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Risc</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stoc</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extLst>
                  <a:ext uri="{0D108BD9-81ED-4DB2-BD59-A6C34878D82A}">
                    <a16:rowId xmlns:a16="http://schemas.microsoft.com/office/drawing/2014/main" val="165143322"/>
                  </a:ext>
                </a:extLst>
              </a:tr>
            </a:tbl>
          </a:graphicData>
        </a:graphic>
      </p:graphicFrame>
      <p:sp>
        <p:nvSpPr>
          <p:cNvPr id="7" name="Rectangle 6">
            <a:extLst>
              <a:ext uri="{FF2B5EF4-FFF2-40B4-BE49-F238E27FC236}">
                <a16:creationId xmlns:a16="http://schemas.microsoft.com/office/drawing/2014/main" id="{7E8E3654-ABEB-4697-997A-6D1A92A03A95}"/>
              </a:ext>
            </a:extLst>
          </p:cNvPr>
          <p:cNvSpPr/>
          <p:nvPr/>
        </p:nvSpPr>
        <p:spPr>
          <a:xfrm>
            <a:off x="515602" y="5813125"/>
            <a:ext cx="8976775" cy="246221"/>
          </a:xfrm>
          <a:prstGeom prst="rect">
            <a:avLst/>
          </a:prstGeom>
        </p:spPr>
        <p:txBody>
          <a:bodyPr wrap="square" lIns="0" rIns="0">
            <a:spAutoFit/>
          </a:bodyPr>
          <a:lstStyle/>
          <a:p>
            <a:pPr marL="0" lvl="1" algn="just">
              <a:spcBef>
                <a:spcPts val="600"/>
              </a:spcBef>
              <a:spcAft>
                <a:spcPts val="600"/>
              </a:spcAft>
            </a:pPr>
            <a:r>
              <a:rPr lang="en-US" altLang="en-US" sz="1000" dirty="0">
                <a:solidFill>
                  <a:srgbClr val="685040"/>
                </a:solidFill>
                <a:latin typeface="Trebuchet MS"/>
              </a:rPr>
              <a:t> “-” </a:t>
            </a:r>
            <a:r>
              <a:rPr lang="en-US" altLang="en-US" sz="1000" dirty="0" err="1">
                <a:solidFill>
                  <a:srgbClr val="685040"/>
                </a:solidFill>
                <a:latin typeface="Trebuchet MS"/>
              </a:rPr>
              <a:t>neaplicabil</a:t>
            </a:r>
            <a:r>
              <a:rPr lang="en-US" altLang="en-US" sz="1000" dirty="0">
                <a:solidFill>
                  <a:srgbClr val="685040"/>
                </a:solidFill>
                <a:latin typeface="Trebuchet MS"/>
              </a:rPr>
              <a:t>, “x” – </a:t>
            </a:r>
            <a:r>
              <a:rPr lang="en-US" altLang="en-US" sz="1000" dirty="0" err="1">
                <a:solidFill>
                  <a:srgbClr val="685040"/>
                </a:solidFill>
                <a:latin typeface="Trebuchet MS"/>
              </a:rPr>
              <a:t>limitat</a:t>
            </a:r>
            <a:r>
              <a:rPr lang="en-US" altLang="en-US" sz="1000" dirty="0">
                <a:solidFill>
                  <a:srgbClr val="685040"/>
                </a:solidFill>
                <a:latin typeface="Trebuchet MS"/>
              </a:rPr>
              <a:t>, “xxx” - </a:t>
            </a:r>
            <a:r>
              <a:rPr lang="en-US" altLang="en-US" sz="1000" dirty="0" err="1">
                <a:solidFill>
                  <a:srgbClr val="685040"/>
                </a:solidFill>
                <a:latin typeface="Trebuchet MS"/>
              </a:rPr>
              <a:t>deplin</a:t>
            </a:r>
            <a:endParaRPr lang="en-US" altLang="en-US" sz="1000" dirty="0">
              <a:solidFill>
                <a:srgbClr val="685040"/>
              </a:solidFill>
              <a:latin typeface="Trebuchet MS"/>
            </a:endParaRPr>
          </a:p>
        </p:txBody>
      </p:sp>
    </p:spTree>
    <p:extLst>
      <p:ext uri="{BB962C8B-B14F-4D97-AF65-F5344CB8AC3E}">
        <p14:creationId xmlns:p14="http://schemas.microsoft.com/office/powerpoint/2010/main" val="302510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dirty="0">
                <a:solidFill>
                  <a:schemeClr val="bg1"/>
                </a:solidFill>
              </a:rPr>
              <a:t>Page #</a:t>
            </a:r>
            <a:endParaRPr lang="en-AU" sz="600" dirty="0">
              <a:solidFill>
                <a:schemeClr val="bg1"/>
              </a:solidFill>
            </a:endParaRPr>
          </a:p>
        </p:txBody>
      </p:sp>
      <p:sp>
        <p:nvSpPr>
          <p:cNvPr id="11"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7</a:t>
            </a:r>
          </a:p>
        </p:txBody>
      </p:sp>
      <p:sp>
        <p:nvSpPr>
          <p:cNvPr id="13" name="Title 1"/>
          <p:cNvSpPr>
            <a:spLocks noGrp="1"/>
          </p:cNvSpPr>
          <p:nvPr>
            <p:ph type="title"/>
          </p:nvPr>
        </p:nvSpPr>
        <p:spPr>
          <a:xfrm>
            <a:off x="466724" y="620688"/>
            <a:ext cx="8915400" cy="654050"/>
          </a:xfrm>
        </p:spPr>
        <p:txBody>
          <a:bodyPr lIns="0"/>
          <a:lstStyle/>
          <a:p>
            <a:r>
              <a:rPr lang="en-US" noProof="0" dirty="0" err="1">
                <a:solidFill>
                  <a:srgbClr val="2EB0A4"/>
                </a:solidFill>
                <a:latin typeface="Trebuchet MS" pitchFamily="34" charset="0"/>
                <a:cs typeface="Arial" charset="0"/>
              </a:rPr>
              <a:t>Profiluri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functionale</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si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principalele</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diferente</a:t>
            </a:r>
            <a:r>
              <a:rPr lang="en-US" noProof="0" dirty="0">
                <a:solidFill>
                  <a:srgbClr val="2EB0A4"/>
                </a:solidFill>
                <a:latin typeface="Trebuchet MS" pitchFamily="34" charset="0"/>
                <a:cs typeface="Arial" charset="0"/>
              </a:rPr>
              <a:t> </a:t>
            </a:r>
            <a:r>
              <a:rPr lang="en-US" dirty="0" err="1">
                <a:solidFill>
                  <a:srgbClr val="2EB0A4"/>
                </a:solidFill>
                <a:latin typeface="Trebuchet MS" pitchFamily="34" charset="0"/>
                <a:cs typeface="Arial" charset="0"/>
              </a:rPr>
              <a:t>identificate</a:t>
            </a:r>
            <a:endParaRPr lang="ro-RO" noProof="0" dirty="0">
              <a:solidFill>
                <a:srgbClr val="2EB0A4"/>
              </a:solidFill>
              <a:latin typeface="Trebuchet MS" pitchFamily="34" charset="0"/>
              <a:cs typeface="Arial" charset="0"/>
            </a:endParaRPr>
          </a:p>
        </p:txBody>
      </p:sp>
      <p:sp>
        <p:nvSpPr>
          <p:cNvPr id="9" name="Rectangle 8"/>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graphicFrame>
        <p:nvGraphicFramePr>
          <p:cNvPr id="6" name="Table 5">
            <a:extLst>
              <a:ext uri="{FF2B5EF4-FFF2-40B4-BE49-F238E27FC236}">
                <a16:creationId xmlns:a16="http://schemas.microsoft.com/office/drawing/2014/main" id="{CAC83D37-CB64-4493-AF4A-2B1AF4E84321}"/>
              </a:ext>
            </a:extLst>
          </p:cNvPr>
          <p:cNvGraphicFramePr>
            <a:graphicFrameLocks noGrp="1"/>
          </p:cNvGraphicFramePr>
          <p:nvPr>
            <p:extLst>
              <p:ext uri="{D42A27DB-BD31-4B8C-83A1-F6EECF244321}">
                <p14:modId xmlns:p14="http://schemas.microsoft.com/office/powerpoint/2010/main" val="935883395"/>
              </p:ext>
            </p:extLst>
          </p:nvPr>
        </p:nvGraphicFramePr>
        <p:xfrm>
          <a:off x="455310" y="1159611"/>
          <a:ext cx="9037067" cy="4360812"/>
        </p:xfrm>
        <a:graphic>
          <a:graphicData uri="http://schemas.openxmlformats.org/drawingml/2006/table">
            <a:tbl>
              <a:tblPr firstRow="1" firstCol="1" bandRow="1">
                <a:tableStyleId>{7DF18680-E054-41AD-8BC1-D1AEF772440D}</a:tableStyleId>
              </a:tblPr>
              <a:tblGrid>
                <a:gridCol w="5328593">
                  <a:extLst>
                    <a:ext uri="{9D8B030D-6E8A-4147-A177-3AD203B41FA5}">
                      <a16:colId xmlns:a16="http://schemas.microsoft.com/office/drawing/2014/main" val="2103434939"/>
                    </a:ext>
                  </a:extLst>
                </a:gridCol>
                <a:gridCol w="1440160">
                  <a:extLst>
                    <a:ext uri="{9D8B030D-6E8A-4147-A177-3AD203B41FA5}">
                      <a16:colId xmlns:a16="http://schemas.microsoft.com/office/drawing/2014/main" val="3593966704"/>
                    </a:ext>
                  </a:extLst>
                </a:gridCol>
                <a:gridCol w="1224136">
                  <a:extLst>
                    <a:ext uri="{9D8B030D-6E8A-4147-A177-3AD203B41FA5}">
                      <a16:colId xmlns:a16="http://schemas.microsoft.com/office/drawing/2014/main" val="3316745775"/>
                    </a:ext>
                  </a:extLst>
                </a:gridCol>
                <a:gridCol w="1044178">
                  <a:extLst>
                    <a:ext uri="{9D8B030D-6E8A-4147-A177-3AD203B41FA5}">
                      <a16:colId xmlns:a16="http://schemas.microsoft.com/office/drawing/2014/main" val="488047089"/>
                    </a:ext>
                  </a:extLst>
                </a:gridCol>
              </a:tblGrid>
              <a:tr h="788408">
                <a:tc>
                  <a:txBody>
                    <a:bodyPr/>
                    <a:lstStyle/>
                    <a:p>
                      <a:pPr marL="0" marR="0" algn="ctr">
                        <a:lnSpc>
                          <a:spcPts val="1450"/>
                        </a:lnSpc>
                        <a:spcBef>
                          <a:spcPts val="600"/>
                        </a:spcBef>
                        <a:spcAft>
                          <a:spcPts val="600"/>
                        </a:spcAft>
                        <a:tabLst>
                          <a:tab pos="457200" algn="l"/>
                        </a:tabLst>
                      </a:pPr>
                      <a:r>
                        <a:rPr lang="ro-RO" sz="1200" dirty="0">
                          <a:effectLst/>
                        </a:rPr>
                        <a:t>Principalele </a:t>
                      </a:r>
                      <a:r>
                        <a:rPr lang="en-US" sz="1200" dirty="0" err="1">
                          <a:effectLst/>
                        </a:rPr>
                        <a:t>resurse</a:t>
                      </a:r>
                      <a:r>
                        <a:rPr lang="en-US" sz="1200" dirty="0">
                          <a:effectLst/>
                        </a:rPr>
                        <a:t> </a:t>
                      </a:r>
                      <a:r>
                        <a:rPr lang="en-US" sz="1200" dirty="0" err="1">
                          <a:effectLst/>
                        </a:rPr>
                        <a:t>utilizate</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200" dirty="0">
                          <a:effectLst/>
                        </a:rPr>
                        <a:t>Producator cu functii si riscuri depline</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200" dirty="0">
                          <a:effectLst/>
                        </a:rPr>
                        <a:t>Producator la comanda</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200" dirty="0">
                          <a:effectLst/>
                        </a:rPr>
                        <a:t>Prestator servicii de prelucrare</a:t>
                      </a:r>
                      <a:endParaRPr lang="en-US" sz="1200" dirty="0">
                        <a:solidFill>
                          <a:srgbClr val="000000"/>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extLst>
                  <a:ext uri="{0D108BD9-81ED-4DB2-BD59-A6C34878D82A}">
                    <a16:rowId xmlns:a16="http://schemas.microsoft.com/office/drawing/2014/main" val="2985837099"/>
                  </a:ext>
                </a:extLst>
              </a:tr>
              <a:tr h="313292">
                <a:tc>
                  <a:txBody>
                    <a:bodyPr/>
                    <a:lstStyle/>
                    <a:p>
                      <a:pPr marL="0" marR="0" algn="l">
                        <a:lnSpc>
                          <a:spcPts val="1450"/>
                        </a:lnSpc>
                        <a:spcBef>
                          <a:spcPts val="600"/>
                        </a:spcBef>
                        <a:spcAft>
                          <a:spcPts val="600"/>
                        </a:spcAft>
                        <a:tabLst>
                          <a:tab pos="457200" algn="l"/>
                        </a:tabLst>
                      </a:pP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Personal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specilizat</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in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identificarea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selectarea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negocierea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cu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furnizorii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materii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prime</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extLst>
                  <a:ext uri="{0D108BD9-81ED-4DB2-BD59-A6C34878D82A}">
                    <a16:rowId xmlns:a16="http://schemas.microsoft.com/office/drawing/2014/main" val="1635782144"/>
                  </a:ext>
                </a:extLst>
              </a:tr>
              <a:tr h="288032">
                <a:tc>
                  <a:txBody>
                    <a:bodyPr/>
                    <a:lstStyle/>
                    <a:p>
                      <a:pPr marL="0" marR="0" algn="l">
                        <a:lnSpc>
                          <a:spcPts val="1450"/>
                        </a:lnSpc>
                        <a:spcBef>
                          <a:spcPts val="600"/>
                        </a:spcBef>
                        <a:spcAft>
                          <a:spcPts val="600"/>
                        </a:spcAft>
                        <a:tabLst>
                          <a:tab pos="457200" algn="l"/>
                        </a:tabLst>
                      </a:pP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Personal de marketing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si</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vanzare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896127949"/>
                  </a:ext>
                </a:extLst>
              </a:tr>
              <a:tr h="360040">
                <a:tc>
                  <a:txBody>
                    <a:bodyPr/>
                    <a:lstStyle/>
                    <a:p>
                      <a:pPr marL="0" marR="0" algn="l">
                        <a:lnSpc>
                          <a:spcPts val="1450"/>
                        </a:lnSpc>
                        <a:spcBef>
                          <a:spcPts val="600"/>
                        </a:spcBef>
                        <a:spcAft>
                          <a:spcPts val="600"/>
                        </a:spcAft>
                        <a:tabLst>
                          <a:tab pos="457200" algn="l"/>
                        </a:tabLst>
                      </a:pPr>
                      <a:r>
                        <a:rPr lang="en-US" sz="1000" b="0" i="1" dirty="0">
                          <a:solidFill>
                            <a:schemeClr val="bg1"/>
                          </a:solidFill>
                          <a:effectLst/>
                          <a:latin typeface="Trebuchet MS" panose="020B0603020202020204" pitchFamily="34" charset="0"/>
                        </a:rPr>
                        <a:t>Personal de </a:t>
                      </a:r>
                      <a:r>
                        <a:rPr lang="en-US" sz="1000" b="0" i="1" dirty="0" err="1">
                          <a:solidFill>
                            <a:schemeClr val="bg1"/>
                          </a:solidFill>
                          <a:effectLst/>
                          <a:latin typeface="Trebuchet MS" panose="020B0603020202020204" pitchFamily="34" charset="0"/>
                        </a:rPr>
                        <a:t>productie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EEE8E5"/>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rgbClr val="EEE8E5"/>
                    </a:solidFill>
                  </a:tcPr>
                </a:tc>
                <a:extLst>
                  <a:ext uri="{0D108BD9-81ED-4DB2-BD59-A6C34878D82A}">
                    <a16:rowId xmlns:a16="http://schemas.microsoft.com/office/drawing/2014/main" val="1853144920"/>
                  </a:ext>
                </a:extLst>
              </a:tr>
              <a:tr h="288032">
                <a:tc>
                  <a:txBody>
                    <a:bodyPr/>
                    <a:lstStyle/>
                    <a:p>
                      <a:pPr marL="0" marR="0" algn="l">
                        <a:lnSpc>
                          <a:spcPts val="1450"/>
                        </a:lnSpc>
                        <a:spcBef>
                          <a:spcPts val="600"/>
                        </a:spcBef>
                        <a:spcAft>
                          <a:spcPts val="600"/>
                        </a:spcAft>
                        <a:tabLst>
                          <a:tab pos="457200" algn="l"/>
                        </a:tabLst>
                      </a:pP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Personal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administrativ</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extLst>
                  <a:ext uri="{0D108BD9-81ED-4DB2-BD59-A6C34878D82A}">
                    <a16:rowId xmlns:a16="http://schemas.microsoft.com/office/drawing/2014/main" val="2747430168"/>
                  </a:ext>
                </a:extLst>
              </a:tr>
              <a:tr h="288032">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Echipamente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productie</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ro-RO"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rPr>
                        <a:t>xxx</a:t>
                      </a:r>
                      <a:endPar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558633088"/>
                  </a:ext>
                </a:extLst>
              </a:tr>
              <a:tr h="491817">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Depozite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extLst>
                  <a:ext uri="{0D108BD9-81ED-4DB2-BD59-A6C34878D82A}">
                    <a16:rowId xmlns:a16="http://schemas.microsoft.com/office/drawing/2014/main" val="1141132740"/>
                  </a:ext>
                </a:extLst>
              </a:tr>
              <a:tr h="491817">
                <a:tc>
                  <a:txBody>
                    <a:bodyPr/>
                    <a:lstStyle/>
                    <a:p>
                      <a:pPr marL="0" marR="0" algn="l">
                        <a:lnSpc>
                          <a:spcPts val="1450"/>
                        </a:lnSpc>
                        <a:spcBef>
                          <a:spcPts val="600"/>
                        </a:spcBef>
                        <a:spcAft>
                          <a:spcPts val="600"/>
                        </a:spcAft>
                        <a:tabLst>
                          <a:tab pos="457200" algn="l"/>
                        </a:tabLst>
                      </a:pP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Flota</a:t>
                      </a: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 auto</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 / - </a:t>
                      </a:r>
                    </a:p>
                  </a:txBody>
                  <a:tcPr marL="68580" marR="68580" marT="0" marB="0" anchor="ctr">
                    <a:solidFill>
                      <a:schemeClr val="bg1">
                        <a:lumMod val="85000"/>
                      </a:schemeClr>
                    </a:solidFill>
                  </a:tcPr>
                </a:tc>
                <a:extLst>
                  <a:ext uri="{0D108BD9-81ED-4DB2-BD59-A6C34878D82A}">
                    <a16:rowId xmlns:a16="http://schemas.microsoft.com/office/drawing/2014/main" val="3405726126"/>
                  </a:ext>
                </a:extLst>
              </a:tr>
              <a:tr h="491817">
                <a:tc>
                  <a:txBody>
                    <a:bodyPr/>
                    <a:lstStyle/>
                    <a:p>
                      <a:pPr marL="0" marR="0" algn="l">
                        <a:lnSpc>
                          <a:spcPts val="1450"/>
                        </a:lnSpc>
                        <a:spcBef>
                          <a:spcPts val="600"/>
                        </a:spcBef>
                        <a:spcAft>
                          <a:spcPts val="600"/>
                        </a:spcAft>
                        <a:tabLst>
                          <a:tab pos="457200" algn="l"/>
                        </a:tabLst>
                      </a:pP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Marci</a:t>
                      </a: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a:t>
                      </a:r>
                    </a:p>
                  </a:txBody>
                  <a:tcPr marL="68580" marR="68580" marT="0" marB="0" anchor="ctr">
                    <a:solidFill>
                      <a:schemeClr val="bg1">
                        <a:lumMod val="85000"/>
                      </a:schemeClr>
                    </a:solidFill>
                  </a:tcPr>
                </a:tc>
                <a:extLst>
                  <a:ext uri="{0D108BD9-81ED-4DB2-BD59-A6C34878D82A}">
                    <a16:rowId xmlns:a16="http://schemas.microsoft.com/office/drawing/2014/main" val="165143322"/>
                  </a:ext>
                </a:extLst>
              </a:tr>
              <a:tr h="491817">
                <a:tc>
                  <a:txBody>
                    <a:bodyPr/>
                    <a:lstStyle/>
                    <a:p>
                      <a:pPr marL="0" marR="0" algn="l">
                        <a:lnSpc>
                          <a:spcPts val="1450"/>
                        </a:lnSpc>
                        <a:spcBef>
                          <a:spcPts val="600"/>
                        </a:spcBef>
                        <a:spcAft>
                          <a:spcPts val="600"/>
                        </a:spcAft>
                        <a:tabLst>
                          <a:tab pos="457200" algn="l"/>
                        </a:tabLst>
                      </a:pPr>
                      <a:r>
                        <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Know how de </a:t>
                      </a:r>
                      <a:r>
                        <a:rPr lang="en-US" sz="1000" b="0" i="1" dirty="0" err="1">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rPr>
                        <a:t>productie</a:t>
                      </a:r>
                      <a:endParaRPr lang="en-US" sz="1000" b="0" i="1" dirty="0">
                        <a:solidFill>
                          <a:schemeClr val="bg1"/>
                        </a:solidFill>
                        <a:effectLst/>
                        <a:latin typeface="Trebuchet MS" panose="020B0603020202020204" pitchFamily="34" charset="0"/>
                        <a:ea typeface="MS Mincho" panose="02020609040205080304" pitchFamily="49" charset="-128"/>
                        <a:cs typeface="Times New Roman" panose="02020603050405020304" pitchFamily="18" charset="0"/>
                      </a:endParaRPr>
                    </a:p>
                  </a:txBody>
                  <a:tcPr marL="68580" marR="68580" marT="0" marB="0" anchor="ctr">
                    <a:solidFill>
                      <a:srgbClr val="2EB0A4"/>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tc>
                  <a:txBody>
                    <a:bodyPr/>
                    <a:lstStyle/>
                    <a:p>
                      <a:pPr marL="0" marR="0" algn="ctr">
                        <a:lnSpc>
                          <a:spcPts val="1450"/>
                        </a:lnSpc>
                        <a:spcBef>
                          <a:spcPts val="600"/>
                        </a:spcBef>
                        <a:spcAft>
                          <a:spcPts val="600"/>
                        </a:spcAft>
                        <a:tabLst>
                          <a:tab pos="457200" algn="l"/>
                        </a:tabLst>
                      </a:pPr>
                      <a:r>
                        <a:rPr lang="en-US" sz="1000" dirty="0">
                          <a:solidFill>
                            <a:schemeClr val="tx1"/>
                          </a:solidFill>
                          <a:effectLst/>
                          <a:latin typeface="Trebuchet MS" panose="020B0603020202020204" pitchFamily="34" charset="0"/>
                          <a:ea typeface="MS Mincho" panose="02020609040205080304" pitchFamily="49" charset="-128"/>
                          <a:cs typeface="Times New Roman" panose="02020603050405020304" pitchFamily="18" charset="0"/>
                        </a:rPr>
                        <a:t>xxx</a:t>
                      </a:r>
                    </a:p>
                  </a:txBody>
                  <a:tcPr marL="68580" marR="68580" marT="0" marB="0" anchor="ctr">
                    <a:solidFill>
                      <a:schemeClr val="bg1">
                        <a:lumMod val="85000"/>
                      </a:schemeClr>
                    </a:solidFill>
                  </a:tcPr>
                </a:tc>
                <a:extLst>
                  <a:ext uri="{0D108BD9-81ED-4DB2-BD59-A6C34878D82A}">
                    <a16:rowId xmlns:a16="http://schemas.microsoft.com/office/drawing/2014/main" val="3827465181"/>
                  </a:ext>
                </a:extLst>
              </a:tr>
            </a:tbl>
          </a:graphicData>
        </a:graphic>
      </p:graphicFrame>
      <p:sp>
        <p:nvSpPr>
          <p:cNvPr id="7" name="Rectangle 6">
            <a:extLst>
              <a:ext uri="{FF2B5EF4-FFF2-40B4-BE49-F238E27FC236}">
                <a16:creationId xmlns:a16="http://schemas.microsoft.com/office/drawing/2014/main" id="{881AA16E-C9A2-4CAC-9AE3-71DEC4AF6D98}"/>
              </a:ext>
            </a:extLst>
          </p:cNvPr>
          <p:cNvSpPr/>
          <p:nvPr/>
        </p:nvSpPr>
        <p:spPr>
          <a:xfrm>
            <a:off x="515602" y="5813125"/>
            <a:ext cx="8976775" cy="246221"/>
          </a:xfrm>
          <a:prstGeom prst="rect">
            <a:avLst/>
          </a:prstGeom>
        </p:spPr>
        <p:txBody>
          <a:bodyPr wrap="square" lIns="0" rIns="0">
            <a:spAutoFit/>
          </a:bodyPr>
          <a:lstStyle/>
          <a:p>
            <a:pPr marL="0" lvl="1" algn="just">
              <a:spcBef>
                <a:spcPts val="600"/>
              </a:spcBef>
              <a:spcAft>
                <a:spcPts val="600"/>
              </a:spcAft>
            </a:pPr>
            <a:r>
              <a:rPr lang="en-US" altLang="en-US" sz="1000" dirty="0">
                <a:solidFill>
                  <a:srgbClr val="685040"/>
                </a:solidFill>
                <a:latin typeface="Trebuchet MS"/>
              </a:rPr>
              <a:t> “-” </a:t>
            </a:r>
            <a:r>
              <a:rPr lang="en-US" altLang="en-US" sz="1000" dirty="0" err="1">
                <a:solidFill>
                  <a:srgbClr val="685040"/>
                </a:solidFill>
                <a:latin typeface="Trebuchet MS"/>
              </a:rPr>
              <a:t>neaplicabil</a:t>
            </a:r>
            <a:r>
              <a:rPr lang="en-US" altLang="en-US" sz="1000" dirty="0">
                <a:solidFill>
                  <a:srgbClr val="685040"/>
                </a:solidFill>
                <a:latin typeface="Trebuchet MS"/>
              </a:rPr>
              <a:t>, “x” – </a:t>
            </a:r>
            <a:r>
              <a:rPr lang="en-US" altLang="en-US" sz="1000" dirty="0" err="1">
                <a:solidFill>
                  <a:srgbClr val="685040"/>
                </a:solidFill>
                <a:latin typeface="Trebuchet MS"/>
              </a:rPr>
              <a:t>limitat</a:t>
            </a:r>
            <a:r>
              <a:rPr lang="en-US" altLang="en-US" sz="1000" dirty="0">
                <a:solidFill>
                  <a:srgbClr val="685040"/>
                </a:solidFill>
                <a:latin typeface="Trebuchet MS"/>
              </a:rPr>
              <a:t>, “xxx” - </a:t>
            </a:r>
            <a:r>
              <a:rPr lang="en-US" altLang="en-US" sz="1000" dirty="0" err="1">
                <a:solidFill>
                  <a:srgbClr val="685040"/>
                </a:solidFill>
                <a:latin typeface="Trebuchet MS"/>
              </a:rPr>
              <a:t>deplin</a:t>
            </a:r>
            <a:endParaRPr lang="en-US" altLang="en-US" sz="1000" dirty="0">
              <a:solidFill>
                <a:srgbClr val="685040"/>
              </a:solidFill>
              <a:latin typeface="Trebuchet MS"/>
            </a:endParaRPr>
          </a:p>
        </p:txBody>
      </p:sp>
    </p:spTree>
    <p:extLst>
      <p:ext uri="{BB962C8B-B14F-4D97-AF65-F5344CB8AC3E}">
        <p14:creationId xmlns:p14="http://schemas.microsoft.com/office/powerpoint/2010/main" val="388357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4"/>
          <p:cNvSpPr txBox="1">
            <a:spLocks noChangeArrowheads="1"/>
          </p:cNvSpPr>
          <p:nvPr/>
        </p:nvSpPr>
        <p:spPr bwMode="auto">
          <a:xfrm>
            <a:off x="8953500" y="6400800"/>
            <a:ext cx="500063" cy="184150"/>
          </a:xfrm>
          <a:prstGeom prst="rect">
            <a:avLst/>
          </a:prstGeom>
          <a:noFill/>
          <a:ln w="9525">
            <a:noFill/>
            <a:miter lim="800000"/>
            <a:headEnd/>
            <a:tailEnd/>
          </a:ln>
        </p:spPr>
        <p:txBody>
          <a:bodyPr>
            <a:spAutoFit/>
          </a:bodyPr>
          <a:lstStyle/>
          <a:p>
            <a:pPr algn="r"/>
            <a:r>
              <a:rPr lang="en-US" sz="600">
                <a:solidFill>
                  <a:schemeClr val="bg1"/>
                </a:solidFill>
              </a:rPr>
              <a:t>Page #</a:t>
            </a:r>
            <a:endParaRPr lang="en-AU" sz="600">
              <a:solidFill>
                <a:schemeClr val="bg1"/>
              </a:solidFill>
            </a:endParaRPr>
          </a:p>
        </p:txBody>
      </p:sp>
      <p:sp>
        <p:nvSpPr>
          <p:cNvPr id="34" name="TextBox 5"/>
          <p:cNvSpPr txBox="1">
            <a:spLocks noChangeArrowheads="1"/>
          </p:cNvSpPr>
          <p:nvPr/>
        </p:nvSpPr>
        <p:spPr bwMode="auto">
          <a:xfrm>
            <a:off x="8167686" y="6356350"/>
            <a:ext cx="1214438" cy="246221"/>
          </a:xfrm>
          <a:prstGeom prst="rect">
            <a:avLst/>
          </a:prstGeom>
          <a:noFill/>
          <a:ln w="9525">
            <a:noFill/>
            <a:miter lim="800000"/>
            <a:headEnd/>
            <a:tailEnd/>
          </a:ln>
        </p:spPr>
        <p:txBody>
          <a:bodyPr lIns="0" rIns="0">
            <a:spAutoFit/>
          </a:bodyPr>
          <a:lstStyle/>
          <a:p>
            <a:pPr algn="r"/>
            <a:r>
              <a:rPr lang="en-AU" sz="1000" dirty="0" err="1">
                <a:solidFill>
                  <a:srgbClr val="685040"/>
                </a:solidFill>
                <a:latin typeface="Trebuchet MS" pitchFamily="34" charset="0"/>
              </a:rPr>
              <a:t>Pagina</a:t>
            </a:r>
            <a:r>
              <a:rPr lang="en-AU" sz="1000" dirty="0">
                <a:solidFill>
                  <a:srgbClr val="685040"/>
                </a:solidFill>
                <a:latin typeface="Trebuchet MS" pitchFamily="34" charset="0"/>
              </a:rPr>
              <a:t> 8</a:t>
            </a:r>
          </a:p>
        </p:txBody>
      </p:sp>
      <p:sp>
        <p:nvSpPr>
          <p:cNvPr id="36" name="Title 1"/>
          <p:cNvSpPr>
            <a:spLocks noGrp="1"/>
          </p:cNvSpPr>
          <p:nvPr>
            <p:ph type="title"/>
          </p:nvPr>
        </p:nvSpPr>
        <p:spPr>
          <a:xfrm>
            <a:off x="464616" y="760566"/>
            <a:ext cx="8915400" cy="654050"/>
          </a:xfrm>
        </p:spPr>
        <p:txBody>
          <a:bodyPr lIns="0"/>
          <a:lstStyle/>
          <a:p>
            <a:r>
              <a:rPr lang="en-US" noProof="0" dirty="0" err="1">
                <a:solidFill>
                  <a:srgbClr val="2EB0A4"/>
                </a:solidFill>
                <a:latin typeface="Trebuchet MS" pitchFamily="34" charset="0"/>
                <a:cs typeface="Arial" charset="0"/>
              </a:rPr>
              <a:t>Concluzii</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privind</a:t>
            </a:r>
            <a:r>
              <a:rPr lang="en-US" noProof="0" dirty="0">
                <a:solidFill>
                  <a:srgbClr val="2EB0A4"/>
                </a:solidFill>
                <a:latin typeface="Trebuchet MS" pitchFamily="34" charset="0"/>
                <a:cs typeface="Arial" charset="0"/>
              </a:rPr>
              <a:t> </a:t>
            </a:r>
            <a:r>
              <a:rPr lang="en-US" noProof="0" dirty="0" err="1">
                <a:solidFill>
                  <a:srgbClr val="2EB0A4"/>
                </a:solidFill>
                <a:latin typeface="Trebuchet MS" pitchFamily="34" charset="0"/>
                <a:cs typeface="Arial" charset="0"/>
              </a:rPr>
              <a:t>profilul</a:t>
            </a:r>
            <a:r>
              <a:rPr lang="en-US" noProof="0" dirty="0">
                <a:solidFill>
                  <a:srgbClr val="2EB0A4"/>
                </a:solidFill>
                <a:latin typeface="Trebuchet MS" pitchFamily="34" charset="0"/>
                <a:cs typeface="Arial" charset="0"/>
              </a:rPr>
              <a:t> functional</a:t>
            </a:r>
            <a:endParaRPr lang="ro-RO" noProof="0" dirty="0">
              <a:solidFill>
                <a:srgbClr val="2EB0A4"/>
              </a:solidFill>
              <a:latin typeface="Trebuchet MS" pitchFamily="34" charset="0"/>
              <a:cs typeface="Arial" charset="0"/>
            </a:endParaRPr>
          </a:p>
        </p:txBody>
      </p:sp>
      <p:sp>
        <p:nvSpPr>
          <p:cNvPr id="9" name="Rectangle 8"/>
          <p:cNvSpPr/>
          <p:nvPr/>
        </p:nvSpPr>
        <p:spPr>
          <a:xfrm>
            <a:off x="466724" y="6356350"/>
            <a:ext cx="4953000" cy="230832"/>
          </a:xfrm>
          <a:prstGeom prst="rect">
            <a:avLst/>
          </a:prstGeom>
        </p:spPr>
        <p:txBody>
          <a:bodyPr lIns="0" rIns="0">
            <a:spAutoFit/>
          </a:bodyPr>
          <a:lstStyle/>
          <a:p>
            <a:r>
              <a:rPr lang="en-US" sz="900" dirty="0" err="1">
                <a:solidFill>
                  <a:srgbClr val="ED1A3B"/>
                </a:solidFill>
                <a:latin typeface="Trebuchet MS" panose="020B0603020202020204" pitchFamily="34" charset="0"/>
              </a:rPr>
              <a:t>Drepturi</a:t>
            </a:r>
            <a:r>
              <a:rPr lang="en-US" sz="900" dirty="0">
                <a:solidFill>
                  <a:srgbClr val="ED1A3B"/>
                </a:solidFill>
                <a:latin typeface="Trebuchet MS" panose="020B0603020202020204" pitchFamily="34" charset="0"/>
              </a:rPr>
              <a:t> de </a:t>
            </a:r>
            <a:r>
              <a:rPr lang="en-US" sz="900" dirty="0" err="1">
                <a:solidFill>
                  <a:srgbClr val="ED1A3B"/>
                </a:solidFill>
                <a:latin typeface="Trebuchet MS" panose="020B0603020202020204" pitchFamily="34" charset="0"/>
              </a:rPr>
              <a:t>autor</a:t>
            </a:r>
            <a:r>
              <a:rPr lang="en-US" sz="900" dirty="0">
                <a:solidFill>
                  <a:srgbClr val="ED1A3B"/>
                </a:solidFill>
                <a:latin typeface="Trebuchet MS" panose="020B0603020202020204" pitchFamily="34" charset="0"/>
              </a:rPr>
              <a:t> 2018 BDO Tax SRL. </a:t>
            </a:r>
            <a:r>
              <a:rPr lang="en-US" sz="900" dirty="0" err="1">
                <a:solidFill>
                  <a:srgbClr val="ED1A3B"/>
                </a:solidFill>
                <a:latin typeface="Trebuchet MS" panose="020B0603020202020204" pitchFamily="34" charset="0"/>
              </a:rPr>
              <a:t>Toate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drepturile</a:t>
            </a:r>
            <a:r>
              <a:rPr lang="en-US" sz="900" dirty="0">
                <a:solidFill>
                  <a:srgbClr val="ED1A3B"/>
                </a:solidFill>
                <a:latin typeface="Trebuchet MS" panose="020B0603020202020204" pitchFamily="34" charset="0"/>
              </a:rPr>
              <a:t> </a:t>
            </a:r>
            <a:r>
              <a:rPr lang="en-US" sz="900" dirty="0" err="1">
                <a:solidFill>
                  <a:srgbClr val="ED1A3B"/>
                </a:solidFill>
                <a:latin typeface="Trebuchet MS" panose="020B0603020202020204" pitchFamily="34" charset="0"/>
              </a:rPr>
              <a:t>rezervate</a:t>
            </a:r>
            <a:endParaRPr lang="en-US" sz="900" dirty="0">
              <a:solidFill>
                <a:srgbClr val="ED1A3B"/>
              </a:solidFill>
              <a:latin typeface="Trebuchet MS" panose="020B0603020202020204" pitchFamily="34" charset="0"/>
            </a:endParaRPr>
          </a:p>
        </p:txBody>
      </p:sp>
      <p:sp>
        <p:nvSpPr>
          <p:cNvPr id="15" name="Shape 883">
            <a:extLst>
              <a:ext uri="{FF2B5EF4-FFF2-40B4-BE49-F238E27FC236}">
                <a16:creationId xmlns:a16="http://schemas.microsoft.com/office/drawing/2014/main" id="{504071F2-BD0F-46E4-8652-266CB4288205}"/>
              </a:ext>
            </a:extLst>
          </p:cNvPr>
          <p:cNvSpPr/>
          <p:nvPr/>
        </p:nvSpPr>
        <p:spPr>
          <a:xfrm>
            <a:off x="374461" y="3229014"/>
            <a:ext cx="2006581" cy="34216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ctr"/>
            <a:r>
              <a:rPr lang="en-US" sz="1000" b="1" dirty="0" err="1">
                <a:solidFill>
                  <a:schemeClr val="tx1">
                    <a:lumMod val="65000"/>
                    <a:lumOff val="35000"/>
                  </a:schemeClr>
                </a:solidFill>
                <a:latin typeface="Trebuchet MS" panose="020B0603020202020204" pitchFamily="34" charset="0"/>
              </a:rPr>
              <a:t>Compania</a:t>
            </a:r>
            <a:r>
              <a:rPr lang="en-US" sz="1000" b="1" dirty="0">
                <a:solidFill>
                  <a:schemeClr val="tx1">
                    <a:lumMod val="65000"/>
                    <a:lumOff val="35000"/>
                  </a:schemeClr>
                </a:solidFill>
                <a:latin typeface="Trebuchet MS" panose="020B0603020202020204" pitchFamily="34" charset="0"/>
              </a:rPr>
              <a:t> A</a:t>
            </a:r>
            <a:endParaRPr sz="1266" dirty="0">
              <a:solidFill>
                <a:schemeClr val="tx1">
                  <a:lumMod val="65000"/>
                  <a:lumOff val="35000"/>
                </a:schemeClr>
              </a:solidFill>
            </a:endParaRPr>
          </a:p>
        </p:txBody>
      </p:sp>
      <p:sp>
        <p:nvSpPr>
          <p:cNvPr id="2" name="Double Brace 1">
            <a:extLst>
              <a:ext uri="{FF2B5EF4-FFF2-40B4-BE49-F238E27FC236}">
                <a16:creationId xmlns:a16="http://schemas.microsoft.com/office/drawing/2014/main" id="{0FCE1A58-5982-4C0E-B9A0-8A0E6FAF76DA}"/>
              </a:ext>
            </a:extLst>
          </p:cNvPr>
          <p:cNvSpPr/>
          <p:nvPr/>
        </p:nvSpPr>
        <p:spPr>
          <a:xfrm>
            <a:off x="2288704" y="1700808"/>
            <a:ext cx="5328592" cy="3168352"/>
          </a:xfrm>
          <a:prstGeom prst="bracePair">
            <a:avLst/>
          </a:prstGeom>
          <a:solidFill>
            <a:schemeClr val="bg1"/>
          </a:solidFill>
          <a:ln w="19050">
            <a:solidFill>
              <a:srgbClr val="2EB0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F22ED05A-16F6-4D13-8E81-44218E643FBE}"/>
              </a:ext>
            </a:extLst>
          </p:cNvPr>
          <p:cNvGraphicFramePr>
            <a:graphicFrameLocks noGrp="1"/>
          </p:cNvGraphicFramePr>
          <p:nvPr>
            <p:extLst>
              <p:ext uri="{D42A27DB-BD31-4B8C-83A1-F6EECF244321}">
                <p14:modId xmlns:p14="http://schemas.microsoft.com/office/powerpoint/2010/main" val="4239878925"/>
              </p:ext>
            </p:extLst>
          </p:nvPr>
        </p:nvGraphicFramePr>
        <p:xfrm>
          <a:off x="2870088" y="1290489"/>
          <a:ext cx="4104456" cy="3207604"/>
        </p:xfrm>
        <a:graphic>
          <a:graphicData uri="http://schemas.openxmlformats.org/drawingml/2006/table">
            <a:tbl>
              <a:tblPr firstRow="1" bandRow="1">
                <a:tableStyleId>{5FD0F851-EC5A-4D38-B0AD-8093EC10F338}</a:tableStyleId>
              </a:tblPr>
              <a:tblGrid>
                <a:gridCol w="4104456">
                  <a:extLst>
                    <a:ext uri="{9D8B030D-6E8A-4147-A177-3AD203B41FA5}">
                      <a16:colId xmlns:a16="http://schemas.microsoft.com/office/drawing/2014/main" val="1541773023"/>
                    </a:ext>
                  </a:extLst>
                </a:gridCol>
              </a:tblGrid>
              <a:tr h="320413">
                <a:tc>
                  <a:txBody>
                    <a:bodyPr/>
                    <a:lstStyle/>
                    <a:p>
                      <a:r>
                        <a:rPr lang="en-US" dirty="0" err="1">
                          <a:solidFill>
                            <a:schemeClr val="tx1">
                              <a:lumMod val="50000"/>
                              <a:lumOff val="50000"/>
                            </a:schemeClr>
                          </a:solidFill>
                          <a:latin typeface="Trebuchet MS" panose="020B0603020202020204" pitchFamily="34" charset="0"/>
                        </a:rPr>
                        <a:t>Particularitati</a:t>
                      </a:r>
                      <a:r>
                        <a:rPr lang="en-US" dirty="0">
                          <a:solidFill>
                            <a:schemeClr val="tx1">
                              <a:lumMod val="50000"/>
                              <a:lumOff val="50000"/>
                            </a:schemeClr>
                          </a:solidFill>
                          <a:latin typeface="Trebuchet MS" panose="020B0603020202020204" pitchFamily="34" charset="0"/>
                        </a:rPr>
                        <a:t> </a:t>
                      </a:r>
                    </a:p>
                  </a:txBody>
                  <a:tcPr/>
                </a:tc>
                <a:extLst>
                  <a:ext uri="{0D108BD9-81ED-4DB2-BD59-A6C34878D82A}">
                    <a16:rowId xmlns:a16="http://schemas.microsoft.com/office/drawing/2014/main" val="2247378183"/>
                  </a:ext>
                </a:extLst>
              </a:tr>
              <a:tr h="320413">
                <a:tc>
                  <a:txBody>
                    <a:bodyPr/>
                    <a:lstStyle/>
                    <a:p>
                      <a:pPr marL="0" indent="0">
                        <a:buFontTx/>
                        <a:buNone/>
                      </a:pP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Identifica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materia</a:t>
                      </a:r>
                      <a:r>
                        <a:rPr lang="en-US" sz="1200" dirty="0">
                          <a:solidFill>
                            <a:schemeClr val="tx1">
                              <a:lumMod val="50000"/>
                              <a:lumOff val="50000"/>
                            </a:schemeClr>
                          </a:solidFill>
                          <a:latin typeface="Trebuchet MS" panose="020B0603020202020204" pitchFamily="34" charset="0"/>
                        </a:rPr>
                        <a:t> prima; </a:t>
                      </a:r>
                    </a:p>
                  </a:txBody>
                  <a:tcPr/>
                </a:tc>
                <a:extLst>
                  <a:ext uri="{0D108BD9-81ED-4DB2-BD59-A6C34878D82A}">
                    <a16:rowId xmlns:a16="http://schemas.microsoft.com/office/drawing/2014/main" val="1416353242"/>
                  </a:ext>
                </a:extLst>
              </a:tr>
              <a:tr h="372218">
                <a:tc>
                  <a:txBody>
                    <a:bodyPr/>
                    <a:lstStyle/>
                    <a:p>
                      <a:r>
                        <a:rPr lang="en-US" sz="1200" dirty="0">
                          <a:solidFill>
                            <a:schemeClr val="tx1">
                              <a:lumMod val="50000"/>
                              <a:lumOff val="50000"/>
                            </a:schemeClr>
                          </a:solidFill>
                          <a:latin typeface="Trebuchet MS" panose="020B0603020202020204" pitchFamily="34" charset="0"/>
                        </a:rPr>
                        <a:t>- Isi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riscuri</a:t>
                      </a:r>
                      <a:r>
                        <a:rPr lang="en-US" sz="1200" dirty="0">
                          <a:solidFill>
                            <a:schemeClr val="tx1">
                              <a:lumMod val="50000"/>
                              <a:lumOff val="50000"/>
                            </a:schemeClr>
                          </a:solidFill>
                          <a:latin typeface="Trebuchet MS" panose="020B0603020202020204" pitchFamily="34" charset="0"/>
                        </a:rPr>
                        <a:t> cu </a:t>
                      </a:r>
                      <a:r>
                        <a:rPr lang="en-US" sz="1200" dirty="0" err="1">
                          <a:solidFill>
                            <a:schemeClr val="tx1">
                              <a:lumMod val="50000"/>
                              <a:lumOff val="50000"/>
                            </a:schemeClr>
                          </a:solidFill>
                          <a:latin typeface="Trebuchet MS" panose="020B0603020202020204" pitchFamily="34" charset="0"/>
                        </a:rPr>
                        <a:t>privire</a:t>
                      </a:r>
                      <a:r>
                        <a:rPr lang="en-US" sz="1200" dirty="0">
                          <a:solidFill>
                            <a:schemeClr val="tx1">
                              <a:lumMod val="50000"/>
                              <a:lumOff val="50000"/>
                            </a:schemeClr>
                          </a:solidFill>
                          <a:latin typeface="Trebuchet MS" panose="020B0603020202020204" pitchFamily="34" charset="0"/>
                        </a:rPr>
                        <a:t> la </a:t>
                      </a:r>
                      <a:r>
                        <a:rPr lang="en-US" sz="1200" dirty="0" err="1">
                          <a:solidFill>
                            <a:schemeClr val="tx1">
                              <a:lumMod val="50000"/>
                              <a:lumOff val="50000"/>
                            </a:schemeClr>
                          </a:solidFill>
                          <a:latin typeface="Trebuchet MS" panose="020B0603020202020204" pitchFamily="34" charset="0"/>
                        </a:rPr>
                        <a:t>calitatea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materiei</a:t>
                      </a:r>
                      <a:r>
                        <a:rPr lang="en-US" sz="1200" dirty="0">
                          <a:solidFill>
                            <a:schemeClr val="tx1">
                              <a:lumMod val="50000"/>
                              <a:lumOff val="50000"/>
                            </a:schemeClr>
                          </a:solidFill>
                          <a:latin typeface="Trebuchet MS" panose="020B0603020202020204" pitchFamily="34" charset="0"/>
                        </a:rPr>
                        <a:t> prime;</a:t>
                      </a:r>
                    </a:p>
                  </a:txBody>
                  <a:tcPr/>
                </a:tc>
                <a:extLst>
                  <a:ext uri="{0D108BD9-81ED-4DB2-BD59-A6C34878D82A}">
                    <a16:rowId xmlns:a16="http://schemas.microsoft.com/office/drawing/2014/main" val="1710578698"/>
                  </a:ext>
                </a:extLst>
              </a:tr>
              <a:tr h="320413">
                <a:tc>
                  <a:txBody>
                    <a:bodyPr/>
                    <a:lstStyle/>
                    <a:p>
                      <a:r>
                        <a:rPr lang="en-US" sz="1200" dirty="0">
                          <a:solidFill>
                            <a:schemeClr val="tx1">
                              <a:lumMod val="50000"/>
                              <a:lumOff val="50000"/>
                            </a:schemeClr>
                          </a:solidFill>
                          <a:latin typeface="Trebuchet MS" panose="020B0603020202020204" pitchFamily="34" charset="0"/>
                        </a:rPr>
                        <a:t>- Nu </a:t>
                      </a:r>
                      <a:r>
                        <a:rPr lang="en-US" sz="1200" dirty="0" err="1">
                          <a:solidFill>
                            <a:schemeClr val="tx1">
                              <a:lumMod val="50000"/>
                              <a:lumOff val="50000"/>
                            </a:schemeClr>
                          </a:solidFill>
                          <a:latin typeface="Trebuchet MS" panose="020B0603020202020204" pitchFamily="34" charset="0"/>
                        </a:rPr>
                        <a:t>isi</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riscuri</a:t>
                      </a:r>
                      <a:r>
                        <a:rPr lang="en-US" sz="1200" dirty="0">
                          <a:solidFill>
                            <a:schemeClr val="tx1">
                              <a:lumMod val="50000"/>
                              <a:lumOff val="50000"/>
                            </a:schemeClr>
                          </a:solidFill>
                          <a:latin typeface="Trebuchet MS" panose="020B0603020202020204" pitchFamily="34" charset="0"/>
                        </a:rPr>
                        <a:t> cu </a:t>
                      </a:r>
                      <a:r>
                        <a:rPr lang="en-US" sz="1200" dirty="0" err="1">
                          <a:solidFill>
                            <a:schemeClr val="tx1">
                              <a:lumMod val="50000"/>
                              <a:lumOff val="50000"/>
                            </a:schemeClr>
                          </a:solidFill>
                          <a:latin typeface="Trebuchet MS" panose="020B0603020202020204" pitchFamily="34" charset="0"/>
                        </a:rPr>
                        <a:t>privire</a:t>
                      </a:r>
                      <a:r>
                        <a:rPr lang="en-US" sz="1200" dirty="0">
                          <a:solidFill>
                            <a:schemeClr val="tx1">
                              <a:lumMod val="50000"/>
                              <a:lumOff val="50000"/>
                            </a:schemeClr>
                          </a:solidFill>
                          <a:latin typeface="Trebuchet MS" panose="020B0603020202020204" pitchFamily="34" charset="0"/>
                        </a:rPr>
                        <a:t> la </a:t>
                      </a:r>
                      <a:r>
                        <a:rPr lang="en-US" sz="1200" dirty="0" err="1">
                          <a:solidFill>
                            <a:schemeClr val="tx1">
                              <a:lumMod val="50000"/>
                              <a:lumOff val="50000"/>
                            </a:schemeClr>
                          </a:solidFill>
                          <a:latin typeface="Trebuchet MS" panose="020B0603020202020204" pitchFamily="34" charset="0"/>
                        </a:rPr>
                        <a:t>calitatea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procesului</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fabricatie</a:t>
                      </a:r>
                      <a:r>
                        <a:rPr lang="en-US" sz="1200" dirty="0">
                          <a:solidFill>
                            <a:schemeClr val="tx1">
                              <a:lumMod val="50000"/>
                              <a:lumOff val="50000"/>
                            </a:schemeClr>
                          </a:solidFill>
                          <a:latin typeface="Trebuchet MS" panose="020B0603020202020204" pitchFamily="34" charset="0"/>
                        </a:rPr>
                        <a:t>;</a:t>
                      </a:r>
                    </a:p>
                  </a:txBody>
                  <a:tcPr/>
                </a:tc>
                <a:extLst>
                  <a:ext uri="{0D108BD9-81ED-4DB2-BD59-A6C34878D82A}">
                    <a16:rowId xmlns:a16="http://schemas.microsoft.com/office/drawing/2014/main" val="1794651738"/>
                  </a:ext>
                </a:extLst>
              </a:tr>
              <a:tr h="320413">
                <a:tc>
                  <a:txBody>
                    <a:bodyPr/>
                    <a:lstStyle/>
                    <a:p>
                      <a:r>
                        <a:rPr lang="en-US" sz="1200" dirty="0">
                          <a:solidFill>
                            <a:schemeClr val="tx1">
                              <a:lumMod val="50000"/>
                              <a:lumOff val="50000"/>
                            </a:schemeClr>
                          </a:solidFill>
                          <a:latin typeface="Trebuchet MS" panose="020B0603020202020204" pitchFamily="34" charset="0"/>
                        </a:rPr>
                        <a:t>- Nu </a:t>
                      </a:r>
                      <a:r>
                        <a:rPr lang="en-US" sz="1200" dirty="0" err="1">
                          <a:solidFill>
                            <a:schemeClr val="tx1">
                              <a:lumMod val="50000"/>
                              <a:lumOff val="50000"/>
                            </a:schemeClr>
                          </a:solidFill>
                          <a:latin typeface="Trebuchet MS" panose="020B0603020202020204" pitchFamily="34" charset="0"/>
                        </a:rPr>
                        <a:t>isi</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riscuri</a:t>
                      </a:r>
                      <a:r>
                        <a:rPr lang="en-US" sz="1200" dirty="0">
                          <a:solidFill>
                            <a:schemeClr val="tx1">
                              <a:lumMod val="50000"/>
                              <a:lumOff val="50000"/>
                            </a:schemeClr>
                          </a:solidFill>
                          <a:latin typeface="Trebuchet MS" panose="020B0603020202020204" pitchFamily="34" charset="0"/>
                        </a:rPr>
                        <a:t> cu </a:t>
                      </a:r>
                      <a:r>
                        <a:rPr lang="en-US" sz="1200" dirty="0" err="1">
                          <a:solidFill>
                            <a:schemeClr val="tx1">
                              <a:lumMod val="50000"/>
                              <a:lumOff val="50000"/>
                            </a:schemeClr>
                          </a:solidFill>
                          <a:latin typeface="Trebuchet MS" panose="020B0603020202020204" pitchFamily="34" charset="0"/>
                        </a:rPr>
                        <a:t>privire</a:t>
                      </a:r>
                      <a:r>
                        <a:rPr lang="en-US" sz="1200" dirty="0">
                          <a:solidFill>
                            <a:schemeClr val="tx1">
                              <a:lumMod val="50000"/>
                              <a:lumOff val="50000"/>
                            </a:schemeClr>
                          </a:solidFill>
                          <a:latin typeface="Trebuchet MS" panose="020B0603020202020204" pitchFamily="34" charset="0"/>
                        </a:rPr>
                        <a:t> la </a:t>
                      </a:r>
                      <a:r>
                        <a:rPr lang="en-US" sz="1200" dirty="0" err="1">
                          <a:solidFill>
                            <a:schemeClr val="tx1">
                              <a:lumMod val="50000"/>
                              <a:lumOff val="50000"/>
                            </a:schemeClr>
                          </a:solidFill>
                          <a:latin typeface="Trebuchet MS" panose="020B0603020202020204" pitchFamily="34" charset="0"/>
                        </a:rPr>
                        <a:t>infrastructura</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productie</a:t>
                      </a:r>
                      <a:r>
                        <a:rPr lang="en-US" sz="1200" dirty="0">
                          <a:solidFill>
                            <a:schemeClr val="tx1">
                              <a:lumMod val="50000"/>
                              <a:lumOff val="50000"/>
                            </a:schemeClr>
                          </a:solidFill>
                          <a:latin typeface="Trebuchet MS" panose="020B0603020202020204" pitchFamily="34" charset="0"/>
                        </a:rPr>
                        <a:t>;</a:t>
                      </a:r>
                    </a:p>
                  </a:txBody>
                  <a:tcPr/>
                </a:tc>
                <a:extLst>
                  <a:ext uri="{0D108BD9-81ED-4DB2-BD59-A6C34878D82A}">
                    <a16:rowId xmlns:a16="http://schemas.microsoft.com/office/drawing/2014/main" val="3555300213"/>
                  </a:ext>
                </a:extLst>
              </a:tr>
              <a:tr h="320413">
                <a:tc>
                  <a:txBody>
                    <a:bodyPr/>
                    <a:lstStyle/>
                    <a:p>
                      <a:r>
                        <a:rPr lang="en-US" sz="1200" dirty="0">
                          <a:solidFill>
                            <a:schemeClr val="tx1">
                              <a:lumMod val="50000"/>
                              <a:lumOff val="50000"/>
                            </a:schemeClr>
                          </a:solidFill>
                          <a:latin typeface="Trebuchet MS" panose="020B0603020202020204" pitchFamily="34" charset="0"/>
                        </a:rPr>
                        <a:t>- Isi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piata</a:t>
                      </a:r>
                      <a:r>
                        <a:rPr lang="en-US" sz="1200" dirty="0">
                          <a:solidFill>
                            <a:schemeClr val="tx1">
                              <a:lumMod val="50000"/>
                              <a:lumOff val="50000"/>
                            </a:schemeClr>
                          </a:solidFill>
                          <a:latin typeface="Trebuchet MS" panose="020B0603020202020204" pitchFamily="34" charset="0"/>
                        </a:rPr>
                        <a:t> cu </a:t>
                      </a:r>
                      <a:r>
                        <a:rPr lang="en-US" sz="1200" dirty="0" err="1">
                          <a:solidFill>
                            <a:schemeClr val="tx1">
                              <a:lumMod val="50000"/>
                              <a:lumOff val="50000"/>
                            </a:schemeClr>
                          </a:solidFill>
                          <a:latin typeface="Trebuchet MS" panose="020B0603020202020204" pitchFamily="34" charset="0"/>
                        </a:rPr>
                        <a:t>privire</a:t>
                      </a:r>
                      <a:r>
                        <a:rPr lang="en-US" sz="1200" dirty="0">
                          <a:solidFill>
                            <a:schemeClr val="tx1">
                              <a:lumMod val="50000"/>
                              <a:lumOff val="50000"/>
                            </a:schemeClr>
                          </a:solidFill>
                          <a:latin typeface="Trebuchet MS" panose="020B0603020202020204" pitchFamily="34" charset="0"/>
                        </a:rPr>
                        <a:t> la </a:t>
                      </a:r>
                      <a:r>
                        <a:rPr lang="en-US" sz="1200" dirty="0" err="1">
                          <a:solidFill>
                            <a:schemeClr val="tx1">
                              <a:lumMod val="50000"/>
                              <a:lumOff val="50000"/>
                            </a:schemeClr>
                          </a:solidFill>
                          <a:latin typeface="Trebuchet MS" panose="020B0603020202020204" pitchFamily="34" charset="0"/>
                        </a:rPr>
                        <a:t>produsul</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rezultat</a:t>
                      </a:r>
                      <a:r>
                        <a:rPr lang="en-US" sz="1200" dirty="0">
                          <a:solidFill>
                            <a:schemeClr val="tx1">
                              <a:lumMod val="50000"/>
                              <a:lumOff val="50000"/>
                            </a:schemeClr>
                          </a:solidFill>
                          <a:latin typeface="Trebuchet MS" panose="020B0603020202020204" pitchFamily="34" charset="0"/>
                        </a:rPr>
                        <a:t> ca </a:t>
                      </a:r>
                      <a:r>
                        <a:rPr lang="en-US" sz="1200" dirty="0" err="1">
                          <a:solidFill>
                            <a:schemeClr val="tx1">
                              <a:lumMod val="50000"/>
                              <a:lumOff val="50000"/>
                            </a:schemeClr>
                          </a:solidFill>
                          <a:latin typeface="Trebuchet MS" panose="020B0603020202020204" pitchFamily="34" charset="0"/>
                        </a:rPr>
                        <a:t>urmare</a:t>
                      </a:r>
                      <a:r>
                        <a:rPr lang="en-US" sz="1200" dirty="0">
                          <a:solidFill>
                            <a:schemeClr val="tx1">
                              <a:lumMod val="50000"/>
                              <a:lumOff val="50000"/>
                            </a:schemeClr>
                          </a:solidFill>
                          <a:latin typeface="Trebuchet MS" panose="020B0603020202020204" pitchFamily="34" charset="0"/>
                        </a:rPr>
                        <a:t> a </a:t>
                      </a:r>
                      <a:r>
                        <a:rPr lang="en-US" sz="1200" dirty="0" err="1">
                          <a:solidFill>
                            <a:schemeClr val="tx1">
                              <a:lumMod val="50000"/>
                              <a:lumOff val="50000"/>
                            </a:schemeClr>
                          </a:solidFill>
                          <a:latin typeface="Trebuchet MS" panose="020B0603020202020204" pitchFamily="34" charset="0"/>
                        </a:rPr>
                        <a:t>prelucrarii</a:t>
                      </a:r>
                      <a:r>
                        <a:rPr lang="en-US" sz="1200" dirty="0">
                          <a:solidFill>
                            <a:schemeClr val="tx1">
                              <a:lumMod val="50000"/>
                              <a:lumOff val="50000"/>
                            </a:schemeClr>
                          </a:solidFill>
                          <a:latin typeface="Trebuchet MS" panose="020B0603020202020204" pitchFamily="34" charset="0"/>
                        </a:rPr>
                        <a:t>; </a:t>
                      </a:r>
                    </a:p>
                  </a:txBody>
                  <a:tcPr/>
                </a:tc>
                <a:extLst>
                  <a:ext uri="{0D108BD9-81ED-4DB2-BD59-A6C34878D82A}">
                    <a16:rowId xmlns:a16="http://schemas.microsoft.com/office/drawing/2014/main" val="929603228"/>
                  </a:ext>
                </a:extLst>
              </a:tr>
              <a:tr h="320413">
                <a:tc>
                  <a:txBody>
                    <a:bodyPr/>
                    <a:lstStyle/>
                    <a:p>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Fructifica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materia</a:t>
                      </a:r>
                      <a:r>
                        <a:rPr lang="en-US" sz="1200" dirty="0">
                          <a:solidFill>
                            <a:schemeClr val="tx1">
                              <a:lumMod val="50000"/>
                              <a:lumOff val="50000"/>
                            </a:schemeClr>
                          </a:solidFill>
                          <a:latin typeface="Trebuchet MS" panose="020B0603020202020204" pitchFamily="34" charset="0"/>
                        </a:rPr>
                        <a:t> prima </a:t>
                      </a:r>
                      <a:r>
                        <a:rPr lang="en-US" sz="1200" dirty="0" err="1">
                          <a:solidFill>
                            <a:schemeClr val="tx1">
                              <a:lumMod val="50000"/>
                              <a:lumOff val="50000"/>
                            </a:schemeClr>
                          </a:solidFill>
                          <a:latin typeface="Trebuchet MS" panose="020B0603020202020204" pitchFamily="34" charset="0"/>
                        </a:rPr>
                        <a:t>utilizata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primind</a:t>
                      </a:r>
                      <a:r>
                        <a:rPr lang="en-US" sz="1200" dirty="0">
                          <a:solidFill>
                            <a:schemeClr val="tx1">
                              <a:lumMod val="50000"/>
                              <a:lumOff val="50000"/>
                            </a:schemeClr>
                          </a:solidFill>
                          <a:latin typeface="Trebuchet MS" panose="020B0603020202020204" pitchFamily="34" charset="0"/>
                        </a:rPr>
                        <a:t> un </a:t>
                      </a:r>
                      <a:r>
                        <a:rPr lang="en-US" sz="1200" dirty="0" err="1">
                          <a:solidFill>
                            <a:schemeClr val="tx1">
                              <a:lumMod val="50000"/>
                              <a:lumOff val="50000"/>
                            </a:schemeClr>
                          </a:solidFill>
                          <a:latin typeface="Trebuchet MS" panose="020B0603020202020204" pitchFamily="34" charset="0"/>
                        </a:rPr>
                        <a:t>produs</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finit</a:t>
                      </a:r>
                      <a:r>
                        <a:rPr lang="en-US" sz="1200" dirty="0">
                          <a:solidFill>
                            <a:schemeClr val="tx1">
                              <a:lumMod val="50000"/>
                              <a:lumOff val="50000"/>
                            </a:schemeClr>
                          </a:solidFill>
                          <a:latin typeface="Trebuchet MS" panose="020B0603020202020204" pitchFamily="34" charset="0"/>
                        </a:rPr>
                        <a:t> care </a:t>
                      </a:r>
                      <a:r>
                        <a:rPr lang="en-US" sz="1200" dirty="0" err="1">
                          <a:solidFill>
                            <a:schemeClr val="tx1">
                              <a:lumMod val="50000"/>
                              <a:lumOff val="50000"/>
                            </a:schemeClr>
                          </a:solidFill>
                          <a:latin typeface="Trebuchet MS" panose="020B0603020202020204" pitchFamily="34" charset="0"/>
                        </a:rPr>
                        <a:t>este</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inclus</a:t>
                      </a:r>
                      <a:r>
                        <a:rPr lang="en-US" sz="1200" dirty="0">
                          <a:solidFill>
                            <a:schemeClr val="tx1">
                              <a:lumMod val="50000"/>
                              <a:lumOff val="50000"/>
                            </a:schemeClr>
                          </a:solidFill>
                          <a:latin typeface="Trebuchet MS" panose="020B0603020202020204" pitchFamily="34" charset="0"/>
                        </a:rPr>
                        <a:t> in </a:t>
                      </a:r>
                      <a:r>
                        <a:rPr lang="en-US" sz="1200" dirty="0" err="1">
                          <a:solidFill>
                            <a:schemeClr val="tx1">
                              <a:lumMod val="50000"/>
                              <a:lumOff val="50000"/>
                            </a:schemeClr>
                          </a:solidFill>
                          <a:latin typeface="Trebuchet MS" panose="020B0603020202020204" pitchFamily="34" charset="0"/>
                        </a:rPr>
                        <a:t>propriul</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proces</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productie</a:t>
                      </a:r>
                      <a:r>
                        <a:rPr lang="en-US" sz="1200" dirty="0">
                          <a:solidFill>
                            <a:schemeClr val="tx1">
                              <a:lumMod val="50000"/>
                              <a:lumOff val="50000"/>
                            </a:schemeClr>
                          </a:solidFill>
                          <a:latin typeface="Trebuchet MS" panose="020B0603020202020204" pitchFamily="34" charset="0"/>
                        </a:rPr>
                        <a:t>; </a:t>
                      </a:r>
                    </a:p>
                  </a:txBody>
                  <a:tcPr/>
                </a:tc>
                <a:extLst>
                  <a:ext uri="{0D108BD9-81ED-4DB2-BD59-A6C34878D82A}">
                    <a16:rowId xmlns:a16="http://schemas.microsoft.com/office/drawing/2014/main" val="1631953753"/>
                  </a:ext>
                </a:extLst>
              </a:tr>
              <a:tr h="320413">
                <a:tc>
                  <a:txBody>
                    <a:bodyPr/>
                    <a:lstStyle/>
                    <a:p>
                      <a:pPr marL="171450" indent="-171450">
                        <a:buFontTx/>
                        <a:buChar char="-"/>
                      </a:pPr>
                      <a:r>
                        <a:rPr lang="en-US" sz="1200" dirty="0">
                          <a:solidFill>
                            <a:schemeClr val="tx1">
                              <a:lumMod val="50000"/>
                              <a:lumOff val="50000"/>
                            </a:schemeClr>
                          </a:solidFill>
                          <a:latin typeface="Trebuchet MS" panose="020B0603020202020204" pitchFamily="34" charset="0"/>
                        </a:rPr>
                        <a:t>Isi </a:t>
                      </a:r>
                      <a:r>
                        <a:rPr lang="en-US" sz="1200" dirty="0" err="1">
                          <a:solidFill>
                            <a:schemeClr val="tx1">
                              <a:lumMod val="50000"/>
                              <a:lumOff val="50000"/>
                            </a:schemeClr>
                          </a:solidFill>
                          <a:latin typeface="Trebuchet MS" panose="020B0603020202020204" pitchFamily="34" charset="0"/>
                        </a:rPr>
                        <a:t>asuma</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riscuri</a:t>
                      </a:r>
                      <a:r>
                        <a:rPr lang="en-US" sz="1200" dirty="0">
                          <a:solidFill>
                            <a:schemeClr val="tx1">
                              <a:lumMod val="50000"/>
                              <a:lumOff val="50000"/>
                            </a:schemeClr>
                          </a:solidFill>
                          <a:latin typeface="Trebuchet MS" panose="020B0603020202020204" pitchFamily="34" charset="0"/>
                        </a:rPr>
                        <a:t> de </a:t>
                      </a:r>
                      <a:r>
                        <a:rPr lang="en-US" sz="1200" dirty="0" err="1">
                          <a:solidFill>
                            <a:schemeClr val="tx1">
                              <a:lumMod val="50000"/>
                              <a:lumOff val="50000"/>
                            </a:schemeClr>
                          </a:solidFill>
                          <a:latin typeface="Trebuchet MS" panose="020B0603020202020204" pitchFamily="34" charset="0"/>
                        </a:rPr>
                        <a:t>trezorerie</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privind</a:t>
                      </a:r>
                      <a:r>
                        <a:rPr lang="en-US" sz="1200" dirty="0">
                          <a:solidFill>
                            <a:schemeClr val="tx1">
                              <a:lumMod val="50000"/>
                              <a:lumOff val="50000"/>
                            </a:schemeClr>
                          </a:solidFill>
                          <a:latin typeface="Trebuchet MS" panose="020B0603020202020204" pitchFamily="34" charset="0"/>
                        </a:rPr>
                        <a:t> </a:t>
                      </a:r>
                      <a:r>
                        <a:rPr lang="en-US" sz="1200" dirty="0" err="1">
                          <a:solidFill>
                            <a:schemeClr val="tx1">
                              <a:lumMod val="50000"/>
                              <a:lumOff val="50000"/>
                            </a:schemeClr>
                          </a:solidFill>
                          <a:latin typeface="Trebuchet MS" panose="020B0603020202020204" pitchFamily="34" charset="0"/>
                        </a:rPr>
                        <a:t>materia</a:t>
                      </a:r>
                      <a:r>
                        <a:rPr lang="en-US" sz="1200" dirty="0">
                          <a:solidFill>
                            <a:schemeClr val="tx1">
                              <a:lumMod val="50000"/>
                              <a:lumOff val="50000"/>
                            </a:schemeClr>
                          </a:solidFill>
                          <a:latin typeface="Trebuchet MS" panose="020B0603020202020204" pitchFamily="34" charset="0"/>
                        </a:rPr>
                        <a:t> prima; </a:t>
                      </a:r>
                    </a:p>
                  </a:txBody>
                  <a:tcPr/>
                </a:tc>
                <a:extLst>
                  <a:ext uri="{0D108BD9-81ED-4DB2-BD59-A6C34878D82A}">
                    <a16:rowId xmlns:a16="http://schemas.microsoft.com/office/drawing/2014/main" val="3222638209"/>
                  </a:ext>
                </a:extLst>
              </a:tr>
            </a:tbl>
          </a:graphicData>
        </a:graphic>
      </p:graphicFrame>
      <p:sp>
        <p:nvSpPr>
          <p:cNvPr id="18" name="Shape 883">
            <a:extLst>
              <a:ext uri="{FF2B5EF4-FFF2-40B4-BE49-F238E27FC236}">
                <a16:creationId xmlns:a16="http://schemas.microsoft.com/office/drawing/2014/main" id="{D3EF1693-1C9C-45C1-8216-64100F58FAB5}"/>
              </a:ext>
            </a:extLst>
          </p:cNvPr>
          <p:cNvSpPr/>
          <p:nvPr/>
        </p:nvSpPr>
        <p:spPr>
          <a:xfrm>
            <a:off x="7617296" y="2209279"/>
            <a:ext cx="2006581" cy="2039470"/>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pPr algn="just"/>
            <a:r>
              <a:rPr lang="en-US" sz="1000" b="1" dirty="0" err="1">
                <a:solidFill>
                  <a:schemeClr val="tx1">
                    <a:lumMod val="65000"/>
                    <a:lumOff val="35000"/>
                  </a:schemeClr>
                </a:solidFill>
                <a:latin typeface="Trebuchet MS" panose="020B0603020202020204" pitchFamily="34" charset="0"/>
              </a:rPr>
              <a:t>Realitatea</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tranzactiei</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presupune</a:t>
            </a:r>
            <a:r>
              <a:rPr lang="en-US" sz="1000" b="1" dirty="0">
                <a:solidFill>
                  <a:schemeClr val="tx1">
                    <a:lumMod val="65000"/>
                    <a:lumOff val="35000"/>
                  </a:schemeClr>
                </a:solidFill>
                <a:latin typeface="Trebuchet MS" panose="020B0603020202020204" pitchFamily="34" charset="0"/>
              </a:rPr>
              <a:t> in </a:t>
            </a:r>
            <a:r>
              <a:rPr lang="en-US" sz="1000" b="1" dirty="0" err="1">
                <a:solidFill>
                  <a:schemeClr val="tx1">
                    <a:lumMod val="65000"/>
                    <a:lumOff val="35000"/>
                  </a:schemeClr>
                </a:solidFill>
                <a:latin typeface="Trebuchet MS" panose="020B0603020202020204" pitchFamily="34" charset="0"/>
              </a:rPr>
              <a:t>acest</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caz</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reflectarea</a:t>
            </a:r>
            <a:r>
              <a:rPr lang="en-US" sz="1000" b="1" dirty="0">
                <a:solidFill>
                  <a:schemeClr val="tx1">
                    <a:lumMod val="65000"/>
                    <a:lumOff val="35000"/>
                  </a:schemeClr>
                </a:solidFill>
                <a:latin typeface="Trebuchet MS" panose="020B0603020202020204" pitchFamily="34" charset="0"/>
              </a:rPr>
              <a:t> in </a:t>
            </a:r>
            <a:r>
              <a:rPr lang="en-US" sz="1000" b="1" dirty="0" err="1">
                <a:solidFill>
                  <a:schemeClr val="tx1">
                    <a:lumMod val="65000"/>
                    <a:lumOff val="35000"/>
                  </a:schemeClr>
                </a:solidFill>
                <a:latin typeface="Trebuchet MS" panose="020B0603020202020204" pitchFamily="34" charset="0"/>
              </a:rPr>
              <a:t>situatiile</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financiare</a:t>
            </a:r>
            <a:r>
              <a:rPr lang="en-US" sz="1000" b="1" dirty="0">
                <a:solidFill>
                  <a:schemeClr val="tx1">
                    <a:lumMod val="65000"/>
                    <a:lumOff val="35000"/>
                  </a:schemeClr>
                </a:solidFill>
                <a:latin typeface="Trebuchet MS" panose="020B0603020202020204" pitchFamily="34" charset="0"/>
              </a:rPr>
              <a:t> a </a:t>
            </a:r>
            <a:r>
              <a:rPr lang="en-US" sz="1000" b="1" dirty="0" err="1">
                <a:solidFill>
                  <a:schemeClr val="tx1">
                    <a:lumMod val="65000"/>
                    <a:lumOff val="35000"/>
                  </a:schemeClr>
                </a:solidFill>
                <a:latin typeface="Trebuchet MS" panose="020B0603020202020204" pitchFamily="34" charset="0"/>
              </a:rPr>
              <a:t>unui</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proces</a:t>
            </a:r>
            <a:r>
              <a:rPr lang="en-US" sz="1000" b="1" dirty="0">
                <a:solidFill>
                  <a:schemeClr val="tx1">
                    <a:lumMod val="65000"/>
                    <a:lumOff val="35000"/>
                  </a:schemeClr>
                </a:solidFill>
                <a:latin typeface="Trebuchet MS" panose="020B0603020202020204" pitchFamily="34" charset="0"/>
              </a:rPr>
              <a:t> de transfer </a:t>
            </a:r>
            <a:r>
              <a:rPr lang="en-US" sz="1000" b="1" dirty="0" err="1">
                <a:solidFill>
                  <a:schemeClr val="tx1">
                    <a:lumMod val="65000"/>
                    <a:lumOff val="35000"/>
                  </a:schemeClr>
                </a:solidFill>
                <a:latin typeface="Trebuchet MS" panose="020B0603020202020204" pitchFamily="34" charset="0"/>
              </a:rPr>
              <a:t>spre</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prelucrare</a:t>
            </a:r>
            <a:r>
              <a:rPr lang="en-US" sz="1000" b="1" dirty="0">
                <a:solidFill>
                  <a:schemeClr val="tx1">
                    <a:lumMod val="65000"/>
                    <a:lumOff val="35000"/>
                  </a:schemeClr>
                </a:solidFill>
                <a:latin typeface="Trebuchet MS" panose="020B0603020202020204" pitchFamily="34" charset="0"/>
              </a:rPr>
              <a:t> a </a:t>
            </a:r>
            <a:r>
              <a:rPr lang="en-US" sz="1000" b="1" dirty="0" err="1">
                <a:solidFill>
                  <a:schemeClr val="tx1">
                    <a:lumMod val="65000"/>
                    <a:lumOff val="35000"/>
                  </a:schemeClr>
                </a:solidFill>
                <a:latin typeface="Trebuchet MS" panose="020B0603020202020204" pitchFamily="34" charset="0"/>
              </a:rPr>
              <a:t>materiei</a:t>
            </a:r>
            <a:r>
              <a:rPr lang="en-US" sz="1000" b="1" dirty="0">
                <a:solidFill>
                  <a:schemeClr val="tx1">
                    <a:lumMod val="65000"/>
                    <a:lumOff val="35000"/>
                  </a:schemeClr>
                </a:solidFill>
                <a:latin typeface="Trebuchet MS" panose="020B0603020202020204" pitchFamily="34" charset="0"/>
              </a:rPr>
              <a:t> prime </a:t>
            </a:r>
            <a:r>
              <a:rPr lang="en-US" sz="1000" b="1" dirty="0" err="1">
                <a:solidFill>
                  <a:schemeClr val="tx1">
                    <a:lumMod val="65000"/>
                    <a:lumOff val="35000"/>
                  </a:schemeClr>
                </a:solidFill>
                <a:latin typeface="Trebuchet MS" panose="020B0603020202020204" pitchFamily="34" charset="0"/>
              </a:rPr>
              <a:t>si</a:t>
            </a:r>
            <a:r>
              <a:rPr lang="en-US" sz="1000" b="1" dirty="0">
                <a:solidFill>
                  <a:schemeClr val="tx1">
                    <a:lumMod val="65000"/>
                    <a:lumOff val="35000"/>
                  </a:schemeClr>
                </a:solidFill>
                <a:latin typeface="Trebuchet MS" panose="020B0603020202020204" pitchFamily="34" charset="0"/>
              </a:rPr>
              <a:t> nu de </a:t>
            </a:r>
            <a:r>
              <a:rPr lang="en-US" sz="1000" b="1" dirty="0" err="1">
                <a:solidFill>
                  <a:schemeClr val="tx1">
                    <a:lumMod val="65000"/>
                    <a:lumOff val="35000"/>
                  </a:schemeClr>
                </a:solidFill>
                <a:latin typeface="Trebuchet MS" panose="020B0603020202020204" pitchFamily="34" charset="0"/>
              </a:rPr>
              <a:t>vanzare</a:t>
            </a:r>
            <a:r>
              <a:rPr lang="en-US" sz="1000" b="1" dirty="0">
                <a:solidFill>
                  <a:schemeClr val="tx1">
                    <a:lumMod val="65000"/>
                    <a:lumOff val="35000"/>
                  </a:schemeClr>
                </a:solidFill>
                <a:latin typeface="Trebuchet MS" panose="020B0603020202020204" pitchFamily="34" charset="0"/>
              </a:rPr>
              <a:t>.</a:t>
            </a:r>
          </a:p>
          <a:p>
            <a:pPr algn="just"/>
            <a:r>
              <a:rPr lang="en-US" sz="1000" b="1" dirty="0" err="1">
                <a:solidFill>
                  <a:schemeClr val="tx1">
                    <a:lumMod val="65000"/>
                    <a:lumOff val="35000"/>
                  </a:schemeClr>
                </a:solidFill>
                <a:latin typeface="Trebuchet MS" panose="020B0603020202020204" pitchFamily="34" charset="0"/>
              </a:rPr>
              <a:t>Recunoasterea</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venitului</a:t>
            </a:r>
            <a:r>
              <a:rPr lang="en-US" sz="1000" b="1" dirty="0">
                <a:solidFill>
                  <a:schemeClr val="tx1">
                    <a:lumMod val="65000"/>
                    <a:lumOff val="35000"/>
                  </a:schemeClr>
                </a:solidFill>
                <a:latin typeface="Trebuchet MS" panose="020B0603020202020204" pitchFamily="34" charset="0"/>
              </a:rPr>
              <a:t> din </a:t>
            </a:r>
            <a:r>
              <a:rPr lang="en-US" sz="1000" b="1" dirty="0" err="1">
                <a:solidFill>
                  <a:schemeClr val="tx1">
                    <a:lumMod val="65000"/>
                    <a:lumOff val="35000"/>
                  </a:schemeClr>
                </a:solidFill>
                <a:latin typeface="Trebuchet MS" panose="020B0603020202020204" pitchFamily="34" charset="0"/>
              </a:rPr>
              <a:t>vanzarea</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materiei</a:t>
            </a:r>
            <a:r>
              <a:rPr lang="en-US" sz="1000" b="1" dirty="0">
                <a:solidFill>
                  <a:schemeClr val="tx1">
                    <a:lumMod val="65000"/>
                    <a:lumOff val="35000"/>
                  </a:schemeClr>
                </a:solidFill>
                <a:latin typeface="Trebuchet MS" panose="020B0603020202020204" pitchFamily="34" charset="0"/>
              </a:rPr>
              <a:t> prime in </a:t>
            </a:r>
            <a:r>
              <a:rPr lang="en-US" sz="1000" b="1" dirty="0" err="1">
                <a:solidFill>
                  <a:schemeClr val="tx1">
                    <a:lumMod val="65000"/>
                    <a:lumOff val="35000"/>
                  </a:schemeClr>
                </a:solidFill>
                <a:latin typeface="Trebuchet MS" panose="020B0603020202020204" pitchFamily="34" charset="0"/>
              </a:rPr>
              <a:t>evidentele</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contabile</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prin</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descarcarea</a:t>
            </a:r>
            <a:r>
              <a:rPr lang="en-US" sz="1000" b="1" dirty="0">
                <a:solidFill>
                  <a:schemeClr val="tx1">
                    <a:lumMod val="65000"/>
                    <a:lumOff val="35000"/>
                  </a:schemeClr>
                </a:solidFill>
                <a:latin typeface="Trebuchet MS" panose="020B0603020202020204" pitchFamily="34" charset="0"/>
              </a:rPr>
              <a:t> din </a:t>
            </a:r>
            <a:r>
              <a:rPr lang="en-US" sz="1000" b="1" dirty="0" err="1">
                <a:solidFill>
                  <a:schemeClr val="tx1">
                    <a:lumMod val="65000"/>
                    <a:lumOff val="35000"/>
                  </a:schemeClr>
                </a:solidFill>
                <a:latin typeface="Trebuchet MS" panose="020B0603020202020204" pitchFamily="34" charset="0"/>
              </a:rPr>
              <a:t>gestiune</a:t>
            </a:r>
            <a:r>
              <a:rPr lang="en-US" sz="1000" b="1" dirty="0">
                <a:solidFill>
                  <a:schemeClr val="tx1">
                    <a:lumMod val="65000"/>
                    <a:lumOff val="35000"/>
                  </a:schemeClr>
                </a:solidFill>
                <a:latin typeface="Trebuchet MS" panose="020B0603020202020204" pitchFamily="34" charset="0"/>
              </a:rPr>
              <a:t> a </a:t>
            </a:r>
            <a:r>
              <a:rPr lang="en-US" sz="1000" b="1" dirty="0" err="1">
                <a:solidFill>
                  <a:schemeClr val="tx1">
                    <a:lumMod val="65000"/>
                    <a:lumOff val="35000"/>
                  </a:schemeClr>
                </a:solidFill>
                <a:latin typeface="Trebuchet MS" panose="020B0603020202020204" pitchFamily="34" charset="0"/>
              </a:rPr>
              <a:t>acestora</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atrage</a:t>
            </a:r>
            <a:r>
              <a:rPr lang="en-US" sz="1000" b="1" dirty="0">
                <a:solidFill>
                  <a:schemeClr val="tx1">
                    <a:lumMod val="65000"/>
                    <a:lumOff val="35000"/>
                  </a:schemeClr>
                </a:solidFill>
                <a:latin typeface="Trebuchet MS" panose="020B0603020202020204" pitchFamily="34" charset="0"/>
              </a:rPr>
              <a:t> o </a:t>
            </a:r>
            <a:r>
              <a:rPr lang="en-US" sz="1000" b="1" dirty="0" err="1">
                <a:solidFill>
                  <a:schemeClr val="tx1">
                    <a:lumMod val="65000"/>
                    <a:lumOff val="35000"/>
                  </a:schemeClr>
                </a:solidFill>
                <a:latin typeface="Trebuchet MS" panose="020B0603020202020204" pitchFamily="34" charset="0"/>
              </a:rPr>
              <a:t>diminuare</a:t>
            </a:r>
            <a:r>
              <a:rPr lang="en-US" sz="1000" b="1" dirty="0">
                <a:solidFill>
                  <a:schemeClr val="tx1">
                    <a:lumMod val="65000"/>
                    <a:lumOff val="35000"/>
                  </a:schemeClr>
                </a:solidFill>
                <a:latin typeface="Trebuchet MS" panose="020B0603020202020204" pitchFamily="34" charset="0"/>
              </a:rPr>
              <a:t> a </a:t>
            </a:r>
            <a:r>
              <a:rPr lang="en-US" sz="1000" b="1" dirty="0" err="1">
                <a:solidFill>
                  <a:schemeClr val="tx1">
                    <a:lumMod val="65000"/>
                    <a:lumOff val="35000"/>
                  </a:schemeClr>
                </a:solidFill>
                <a:latin typeface="Trebuchet MS" panose="020B0603020202020204" pitchFamily="34" charset="0"/>
              </a:rPr>
              <a:t>activului</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companiei</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si</a:t>
            </a:r>
            <a:r>
              <a:rPr lang="en-US" sz="1000" b="1" dirty="0">
                <a:solidFill>
                  <a:schemeClr val="tx1">
                    <a:lumMod val="65000"/>
                    <a:lumOff val="35000"/>
                  </a:schemeClr>
                </a:solidFill>
                <a:latin typeface="Trebuchet MS" panose="020B0603020202020204" pitchFamily="34" charset="0"/>
              </a:rPr>
              <a:t> o </a:t>
            </a:r>
            <a:r>
              <a:rPr lang="en-US" sz="1000" b="1" dirty="0" err="1">
                <a:solidFill>
                  <a:schemeClr val="tx1">
                    <a:lumMod val="65000"/>
                    <a:lumOff val="35000"/>
                  </a:schemeClr>
                </a:solidFill>
                <a:latin typeface="Trebuchet MS" panose="020B0603020202020204" pitchFamily="34" charset="0"/>
              </a:rPr>
              <a:t>crestere</a:t>
            </a:r>
            <a:r>
              <a:rPr lang="en-US" sz="1000" b="1" dirty="0">
                <a:solidFill>
                  <a:schemeClr val="tx1">
                    <a:lumMod val="65000"/>
                    <a:lumOff val="35000"/>
                  </a:schemeClr>
                </a:solidFill>
                <a:latin typeface="Trebuchet MS" panose="020B0603020202020204" pitchFamily="34" charset="0"/>
              </a:rPr>
              <a:t> </a:t>
            </a:r>
            <a:r>
              <a:rPr lang="en-US" sz="1000" b="1" dirty="0" err="1">
                <a:solidFill>
                  <a:schemeClr val="tx1">
                    <a:lumMod val="65000"/>
                    <a:lumOff val="35000"/>
                  </a:schemeClr>
                </a:solidFill>
                <a:latin typeface="Trebuchet MS" panose="020B0603020202020204" pitchFamily="34" charset="0"/>
              </a:rPr>
              <a:t>nejustificata</a:t>
            </a:r>
            <a:r>
              <a:rPr lang="en-US" sz="1000" b="1" dirty="0">
                <a:solidFill>
                  <a:schemeClr val="tx1">
                    <a:lumMod val="65000"/>
                    <a:lumOff val="35000"/>
                  </a:schemeClr>
                </a:solidFill>
                <a:latin typeface="Trebuchet MS" panose="020B0603020202020204" pitchFamily="34" charset="0"/>
              </a:rPr>
              <a:t> a </a:t>
            </a:r>
            <a:r>
              <a:rPr lang="en-US" sz="1000" b="1" dirty="0" err="1">
                <a:solidFill>
                  <a:schemeClr val="tx1">
                    <a:lumMod val="65000"/>
                    <a:lumOff val="35000"/>
                  </a:schemeClr>
                </a:solidFill>
                <a:latin typeface="Trebuchet MS" panose="020B0603020202020204" pitchFamily="34" charset="0"/>
              </a:rPr>
              <a:t>veniturilor</a:t>
            </a:r>
            <a:r>
              <a:rPr lang="en-US" sz="1000" b="1" dirty="0">
                <a:solidFill>
                  <a:schemeClr val="tx1">
                    <a:lumMod val="65000"/>
                    <a:lumOff val="35000"/>
                  </a:schemeClr>
                </a:solidFill>
                <a:latin typeface="Trebuchet MS" panose="020B0603020202020204" pitchFamily="34" charset="0"/>
              </a:rPr>
              <a:t>.    </a:t>
            </a:r>
            <a:endParaRPr sz="1266" dirty="0">
              <a:solidFill>
                <a:schemeClr val="tx1">
                  <a:lumMod val="65000"/>
                  <a:lumOff val="35000"/>
                </a:schemeClr>
              </a:solidFill>
            </a:endParaRPr>
          </a:p>
        </p:txBody>
      </p:sp>
      <p:pic>
        <p:nvPicPr>
          <p:cNvPr id="19" name="Graphic 18" descr="City">
            <a:extLst>
              <a:ext uri="{FF2B5EF4-FFF2-40B4-BE49-F238E27FC236}">
                <a16:creationId xmlns:a16="http://schemas.microsoft.com/office/drawing/2014/main" id="{92B0F4C9-B449-4AFF-AA2E-7FC68DBD84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0551" y="2370584"/>
            <a:ext cx="914400" cy="914400"/>
          </a:xfrm>
          <a:prstGeom prst="rect">
            <a:avLst/>
          </a:prstGeom>
        </p:spPr>
      </p:pic>
    </p:spTree>
    <p:extLst>
      <p:ext uri="{BB962C8B-B14F-4D97-AF65-F5344CB8AC3E}">
        <p14:creationId xmlns:p14="http://schemas.microsoft.com/office/powerpoint/2010/main" val="1382138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6922</TotalTime>
  <Words>1495</Words>
  <Application>Microsoft Office PowerPoint</Application>
  <PresentationFormat>Hârtie A4 (210x297 mm)</PresentationFormat>
  <Paragraphs>294</Paragraphs>
  <Slides>13</Slides>
  <Notes>11</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13</vt:i4>
      </vt:variant>
    </vt:vector>
  </HeadingPairs>
  <TitlesOfParts>
    <vt:vector size="20" baseType="lpstr">
      <vt:lpstr>MS Mincho</vt:lpstr>
      <vt:lpstr>Arial</vt:lpstr>
      <vt:lpstr>Calibri</vt:lpstr>
      <vt:lpstr>Roboto Bold</vt:lpstr>
      <vt:lpstr>Times New Roman</vt:lpstr>
      <vt:lpstr>Trebuchet MS</vt:lpstr>
      <vt:lpstr>Office Theme</vt:lpstr>
      <vt:lpstr>Prezentare PowerPoint</vt:lpstr>
      <vt:lpstr>Cuvant inainte</vt:lpstr>
      <vt:lpstr>Contextul tranzactiei</vt:lpstr>
      <vt:lpstr>Principii contabile in conformitate cu reglementarile contabile in vigoare</vt:lpstr>
      <vt:lpstr>Modalitati de identificare a fondului economic</vt:lpstr>
      <vt:lpstr>Profiluri functionale si principalele diferente identificate</vt:lpstr>
      <vt:lpstr>Profiluri functionale si principalele diferente identificate</vt:lpstr>
      <vt:lpstr>Profiluri functionale si principalele diferente identificate</vt:lpstr>
      <vt:lpstr>Concluzii privind profilul functional</vt:lpstr>
      <vt:lpstr>Concluzii privind profilul funtional</vt:lpstr>
      <vt:lpstr>Impact asupra imaginii patrimoniale</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Simona Mergeani</dc:creator>
  <cp:lastModifiedBy>Alin Irimia</cp:lastModifiedBy>
  <cp:revision>840</cp:revision>
  <cp:lastPrinted>2018-03-28T15:41:09Z</cp:lastPrinted>
  <dcterms:created xsi:type="dcterms:W3CDTF">2009-08-21T01:13:13Z</dcterms:created>
  <dcterms:modified xsi:type="dcterms:W3CDTF">2018-10-19T14:37:06Z</dcterms:modified>
</cp:coreProperties>
</file>